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0.xml" ContentType="application/vnd.openxmlformats-officedocument.themeOverride+xml"/>
  <Override PartName="/ppt/theme/theme1.xml" ContentType="application/vnd.openxmlformats-officedocument.theme+xml"/>
  <Override PartName="/ppt/theme/themeOverride5.xml" ContentType="application/vnd.openxmlformats-officedocument.themeOverride+xml"/>
  <Override PartName="/ppt/theme/themeOverride4.xml" ContentType="application/vnd.openxmlformats-officedocument.themeOverride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Override6.xml" ContentType="application/vnd.openxmlformats-officedocument.themeOverride+xml"/>
  <Override PartName="/ppt/theme/themeOverride9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71" r:id="rId9"/>
    <p:sldId id="258" r:id="rId10"/>
    <p:sldId id="267" r:id="rId11"/>
    <p:sldId id="272" r:id="rId12"/>
    <p:sldId id="261" r:id="rId13"/>
    <p:sldId id="268" r:id="rId14"/>
  </p:sldIdLst>
  <p:sldSz cx="9144000" cy="6858000" type="screen4x3"/>
  <p:notesSz cx="6810375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11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EFF11-9132-4733-8A3E-9ED9B2E74E44}" type="datetimeFigureOut">
              <a:rPr lang="da-DK" smtClean="0"/>
              <a:t>26-10-2017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74112-0961-4265-9E35-F9F16875983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269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DDCA6-73BB-40B7-B902-6384E687EC28}" type="datetime1">
              <a:rPr lang="da-DK" smtClean="0"/>
              <a:t>26-10-2017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62265-FCA8-419C-B33D-F5737E69253F}" type="datetime1">
              <a:rPr lang="da-DK" smtClean="0"/>
              <a:t>26-10-2017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90E3-B7BC-4655-9684-F617CE541D5E}" type="datetime1">
              <a:rPr lang="da-DK" smtClean="0"/>
              <a:t>26-10-2017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857-056C-4BE3-B610-72DAB004C7DB}" type="datetime1">
              <a:rPr lang="da-DK" smtClean="0"/>
              <a:t>26-10-2017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A29B-52BE-40BB-981D-F5B492797373}" type="datetime1">
              <a:rPr lang="da-DK" smtClean="0"/>
              <a:t>26-10-2017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97D4-CDBB-4682-B201-2DA8867F6DC8}" type="datetime1">
              <a:rPr lang="da-DK" smtClean="0"/>
              <a:t>26-10-2017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73C2-9A63-4200-97C0-AA73347E6B58}" type="datetime1">
              <a:rPr lang="da-DK" smtClean="0"/>
              <a:t>26-10-2017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7634-68A0-4C12-BC6D-0C402AC3767D}" type="datetime1">
              <a:rPr lang="da-DK" smtClean="0"/>
              <a:t>26-10-2017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57ED-449D-44C8-9577-456F6CD0CB6D}" type="datetime1">
              <a:rPr lang="da-DK" smtClean="0"/>
              <a:t>26-10-2017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88E2-8E39-46B9-98B2-CB8102D3F0F6}" type="datetime1">
              <a:rPr lang="da-DK" smtClean="0"/>
              <a:t>26-10-2017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5759-47BB-41D2-9B48-E0C51534D38E}" type="datetime1">
              <a:rPr lang="da-DK" smtClean="0"/>
              <a:t>26-10-2017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4D49B-C21B-4624-92D8-A8D1D829B322}" type="datetime1">
              <a:rPr lang="da-DK" smtClean="0"/>
              <a:t>26-10-2017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Bachelorproject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A577-A974-4CCA-AE54-5BBFA287E63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rm4.static.flickr.com/3535/3291612492_af9ea64744.jpg&amp;imgrefurl=http://www.flickr.com/photos/zurbinc/3291612492/&amp;h=500&amp;w=500&amp;sz=36&amp;tbnid=5_PKRo4QdwPVpM:&amp;tbnh=130&amp;tbnw=130&amp;prev=/search?q=graduate+icon&amp;tbm=isch&amp;tbo=u&amp;zoom=1&amp;q=graduate+icon&amp;usg=__8TNdYPPVEfXNpWWn1uF9HwZ5CZA=&amp;sa=X&amp;ei=rs-ITeGRCozysgaJs6WqDA&amp;ved=0CBoQ9QEwAQ" TargetMode="External"/><Relationship Id="rId2" Type="http://schemas.openxmlformats.org/officeDocument/2006/relationships/hyperlink" Target="http://www.google.com/imgres?imgurl=http://www.community-wealth.org/images/green/green-icon.jpg&amp;imgrefurl=http://www.community-wealth.org/strategies/panel/green/index.html&amp;h=134&amp;w=144&amp;sz=5&amp;tbnid=DXANsalGXeD1ZM:&amp;tbnh=87&amp;tbnw=94&amp;prev=/search?q=worker+icon&amp;tbm=isch&amp;tbo=u&amp;zoom=1&amp;q=worker+icon&amp;usg=__L7m5FnVxbNzYnAN15GwJ0NghmRE=&amp;sa=X&amp;ei=Cc-ITa2XBs6Rswau1OyyDA&amp;ved=0CB8Q9QEwA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oe@cphbusiness.dk" TargetMode="External"/><Relationship Id="rId7" Type="http://schemas.openxmlformats.org/officeDocument/2006/relationships/hyperlink" Target="mailto:claus.terp@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hyperlink" Target="mailto:rhp@cphbusiness.dk" TargetMode="External"/><Relationship Id="rId5" Type="http://schemas.openxmlformats.org/officeDocument/2006/relationships/hyperlink" Target="mailto:chu@cphbusiness.dk" TargetMode="External"/><Relationship Id="rId4" Type="http://schemas.openxmlformats.org/officeDocument/2006/relationships/hyperlink" Target="mailto:tm@cphbusiness.d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9896" y="3975199"/>
            <a:ext cx="5902424" cy="1470025"/>
          </a:xfrm>
          <a:noFill/>
          <a:ln w="57150" cap="rnd">
            <a:noFill/>
          </a:ln>
          <a:effectLst>
            <a:glow rad="63500">
              <a:schemeClr val="bg1">
                <a:lumMod val="9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en-GB" dirty="0" smtClean="0"/>
              <a:t>Bachelor project kick-off</a:t>
            </a:r>
            <a:br>
              <a:rPr lang="en-GB" dirty="0" smtClean="0"/>
            </a:br>
            <a:r>
              <a:rPr lang="en-GB" dirty="0" smtClean="0"/>
              <a:t>Autumn 2017</a:t>
            </a:r>
            <a:endParaRPr lang="en-GB" dirty="0"/>
          </a:p>
        </p:txBody>
      </p:sp>
      <p:sp>
        <p:nvSpPr>
          <p:cNvPr id="1030" name="AutoShape 6" descr="data:image/jpg;base64,/9j/4AAQSkZJRgABAQAAAQABAAD/2wBDAAkGBwgHBgkIBwgKCgkLDRYPDQwMDRsUFRAWIB0iIiAdHx8kKDQsJCYxJx8fLT0tMTU3Ojo6Iys/RD84QzQ5Ojf/2wBDAQoKCg0MDRoPDxo3JR8lNzc3Nzc3Nzc3Nzc3Nzc3Nzc3Nzc3Nzc3Nzc3Nzc3Nzc3Nzc3Nzc3Nzc3Nzc3Nzc3Nzf/wAARCABWAFwDASIAAhEBAxEB/8QAGwAAAQUBAQAAAAAAAAAAAAAAAAMEBQYHAQL/xAA8EAABAwMABwQFCgcBAAAAAAABAAIDBAURBhITITFBUQdhgaEUMnGRsSIjJEJDZJSywdEWMzRzg4SSwv/EABoBAAIDAQEAAAAAAAAAAAAAAAAFAgMEBgH/xAAqEQABAwIFAgUFAAAAAAAAAAABAAIDBBEFEiExURNBFDJScaEiI5Gx8P/aAAwDAQACEQMRAD8A3FCEIQhNa6qipIXSzcBwHMnonOVSdKLi6S5uhafm4fk47+qw4hVeGhLxv2WmlpzPJl7d08qLlNUOJe/ZsPBjDj3lR4nlljfPBTQOhaftJiJH44lox8TvUcJ5D6jSU5YBqZMM2egbke9cjC+KaVzq1xOmnumk1O6JoEakqa4vY1ktLK4NIzqSZIx7OSsFsuEdax2GhsrfWbnzVEdNI0n5stA4ApaguLqSsinB3NOHAcweIV2G18tNIGuN2H49kT0Aey43WjIXlrgWgjgV6Xag3SJCEIXqEIQhCF5cqDpBSyUd1diMzumzJnpknctAUBpTSOkp21MYJMXrDq08/BYa+nZPFZwvZa6OYxSe6rME9SzhCxh737/gnIuFa1uN2P7pH6JiZc8SgS44FIRSwjYfJTZ1juE4lq6l43xsd/k3/BIUsElbXRU0kBi2rtXXBzjcubbvKntFqV8tQ6qcCI2DDTyLj+ytgoYXyAWUZJjEwkaKzUsZigjjLtYsaG564CVRgLq6YCwskBN0IQheoQhC4ThCEZC4cHio693qhslJ6TcJxGzg1o3ueegHMrPLp2g3atc5tphjoYOUkoD5D344DzWiGlln8g0Waerig851Vsu2jG0kMluc1hP2TuHgeShn2C7Bxb6MT3iRuPioPRiesumkdE26XSsqWa+vs3SkMJAJA1Ru4jyTy86QXaK91GpVSQiGUtZE3OrgHdkc87vesNbhkcLwHbnhEeO2jzgXF7Kw27Radzg64SBjB9RhyT48vBWyCGKnibHC0NY0YDRyWa6cyVFPcKGspqyqoqmopw6ZkMrmjIwASM+HgmFu03v9vLRPLFcYRxbK3Uf/AND9crdT4S4RCSLW6rlxhhlLJNFr2R1XVX9GtKbfpBEfRnujqGD5ynkwHt/cd6nwqXNcw5XCxWtj2vF2nRdQhCipITa41kVBRT1dQ7VigYXvPcAnKp/arM+LQ2qawkbWSON2OhcMqcbM7w3lQkdlYSsvu93nvlxkuFYflOyIYzwiZyATczd6jzKjarq2hrBlbsuSka6R2ZymLbJM64UzaR5bOZWiMt4h2dy0K+VsMWmlDrsjc2DUZKS0by7mfZkKndnFKKzSiGR4zHSsdO48hjcPM+S93OsNdcqmqycyyuc3uHLywkGMSAva3haWEwQ35P6Smnj549KKtlRIXYxsyeTCMgDzVfEwyN6tPaNiqorPemAnbw7GQ9HDeP8A17lRtrnmm9HKHwNKqqofuuPY6qRiqpaaqjq6SUxVMLtZkjfgeoPRbdoleW36ywVoAbIQWSsH1Hj1h71gG13rTexed74LtASdRssbwO9zSD+ULNicTXR5+4W7DHua/IdlpaEISJPkKldrpxodKfvEX5ldMqqdp1DPcND6xlMxz5Iy2XVaMkhpyceGVbAbStJ5VUwvGQsF2hRtSkc5x3oyQunvdIemeFo/ZkY5rZe6elnjF2niDIYnnBLAN5HiT7goSbbU0z4KiN8crHYcxw3g9FV6WpmpKmOopJXxTRuyx7DgtK0Wl09tFRSMud3twlv1IAyLVbhkxPBx6Y7+HLuSV9E+R+dut1eYmytDSbW/vynGkEXoPZx6PeHsgqnVAlo4icvO8EjHLcXLNNoU4vN4rb3XvrbjO6SV/AcGsHRo5BMcnCY0kJgiyk3UZAHEWG2iW2q1TsQ+Uy8P6uhHk9ZLnOAth7EaSeK13CrkjLYaiVgicfraoOSO7Jx4FRr3DoEK2jZaUGy0tCELn05TeaGZ/wDLm1fBMZ6Gtdwqt3tKEIQqnX9ntsqp3zvpIQ95y7UlewE9cDcmL+zq2NH9M38TIhCt68g0Dio5RwkjoBaxxpW/iZF5/gG17vowP+zIhCOvL6ivMo4XoaAWsnfTDf8AeZEo3s9tJx9Fb+JkQhHXl9RXuUcJ3B2c2hrg40cbsHg6eQg+0c1bKO3T08TIoXsiiYMNYwnDR3DCEKLpHPH1G6AADopGKKZmNaXWThCFBS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7788" y="-388938"/>
            <a:ext cx="876300" cy="81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032" name="AutoShape 8" descr="data:image/jpg;base64,/9j/4AAQSkZJRgABAQAAAQABAAD/2wBDAAkGBwgHBgkIBwgKCgkLDRYPDQwMDRsUFRAWIB0iIiAdHx8kKDQsJCYxJx8fLT0tMTU3Ojo6Iys/RD84QzQ5Ojf/2wBDAQoKCg0MDRoPDxo3JR8lNzc3Nzc3Nzc3Nzc3Nzc3Nzc3Nzc3Nzc3Nzc3Nzc3Nzc3Nzc3Nzc3Nzc3Nzc3Nzc3Nzf/wAARCABWAFwDASIAAhEBAxEB/8QAGwAAAQUBAQAAAAAAAAAAAAAAAAMEBQYHAQL/xAA8EAABAwMABwQFCgcBAAAAAAABAAIDBAURBhITITFBUQdhgaEUMnGRsSIjJEJDZJSywdEWMzRzg4SSwv/EABoBAAIDAQEAAAAAAAAAAAAAAAAFAgMEBgH/xAAqEQABAwIFAgUFAAAAAAAAAAABAAIDBBEFEiExURNBFDJScaEiI5Gx8P/aAAwDAQACEQMRAD8A3FCEIQhNa6qipIXSzcBwHMnonOVSdKLi6S5uhafm4fk47+qw4hVeGhLxv2WmlpzPJl7d08qLlNUOJe/ZsPBjDj3lR4nlljfPBTQOhaftJiJH44lox8TvUcJ5D6jSU5YBqZMM2egbke9cjC+KaVzq1xOmnumk1O6JoEakqa4vY1ktLK4NIzqSZIx7OSsFsuEdax2GhsrfWbnzVEdNI0n5stA4ApaguLqSsinB3NOHAcweIV2G18tNIGuN2H49kT0Aey43WjIXlrgWgjgV6Xag3SJCEIXqEIQhCF5cqDpBSyUd1diMzumzJnpknctAUBpTSOkp21MYJMXrDq08/BYa+nZPFZwvZa6OYxSe6rME9SzhCxh737/gnIuFa1uN2P7pH6JiZc8SgS44FIRSwjYfJTZ1juE4lq6l43xsd/k3/BIUsElbXRU0kBi2rtXXBzjcubbvKntFqV8tQ6qcCI2DDTyLj+ytgoYXyAWUZJjEwkaKzUsZigjjLtYsaG564CVRgLq6YCwskBN0IQheoQhC4ThCEZC4cHio693qhslJ6TcJxGzg1o3ueegHMrPLp2g3atc5tphjoYOUkoD5D344DzWiGlln8g0Waerig851Vsu2jG0kMluc1hP2TuHgeShn2C7Bxb6MT3iRuPioPRiesumkdE26XSsqWa+vs3SkMJAJA1Ru4jyTy86QXaK91GpVSQiGUtZE3OrgHdkc87vesNbhkcLwHbnhEeO2jzgXF7Kw27Radzg64SBjB9RhyT48vBWyCGKnibHC0NY0YDRyWa6cyVFPcKGspqyqoqmopw6ZkMrmjIwASM+HgmFu03v9vLRPLFcYRxbK3Uf/AND9crdT4S4RCSLW6rlxhhlLJNFr2R1XVX9GtKbfpBEfRnujqGD5ynkwHt/cd6nwqXNcw5XCxWtj2vF2nRdQhCipITa41kVBRT1dQ7VigYXvPcAnKp/arM+LQ2qawkbWSON2OhcMqcbM7w3lQkdlYSsvu93nvlxkuFYflOyIYzwiZyATczd6jzKjarq2hrBlbsuSka6R2ZymLbJM64UzaR5bOZWiMt4h2dy0K+VsMWmlDrsjc2DUZKS0by7mfZkKndnFKKzSiGR4zHSsdO48hjcPM+S93OsNdcqmqycyyuc3uHLywkGMSAva3haWEwQ35P6Smnj549KKtlRIXYxsyeTCMgDzVfEwyN6tPaNiqorPemAnbw7GQ9HDeP8A17lRtrnmm9HKHwNKqqofuuPY6qRiqpaaqjq6SUxVMLtZkjfgeoPRbdoleW36ywVoAbIQWSsH1Hj1h71gG13rTexed74LtASdRssbwO9zSD+ULNicTXR5+4W7DHua/IdlpaEISJPkKldrpxodKfvEX5ldMqqdp1DPcND6xlMxz5Iy2XVaMkhpyceGVbAbStJ5VUwvGQsF2hRtSkc5x3oyQunvdIemeFo/ZkY5rZe6elnjF2niDIYnnBLAN5HiT7goSbbU0z4KiN8crHYcxw3g9FV6WpmpKmOopJXxTRuyx7DgtK0Wl09tFRSMud3twlv1IAyLVbhkxPBx6Y7+HLuSV9E+R+dut1eYmytDSbW/vynGkEXoPZx6PeHsgqnVAlo4icvO8EjHLcXLNNoU4vN4rb3XvrbjO6SV/AcGsHRo5BMcnCY0kJgiyk3UZAHEWG2iW2q1TsQ+Uy8P6uhHk9ZLnOAth7EaSeK13CrkjLYaiVgicfraoOSO7Jx4FRr3DoEK2jZaUGy0tCELn05TeaGZ/wDLm1fBMZ6Gtdwqt3tKEIQqnX9ntsqp3zvpIQ95y7UlewE9cDcmL+zq2NH9M38TIhCt68g0Dio5RwkjoBaxxpW/iZF5/gG17vowP+zIhCOvL6ivMo4XoaAWsnfTDf8AeZEo3s9tJx9Fb+JkQhHXl9RXuUcJ3B2c2hrg40cbsHg6eQg+0c1bKO3T08TIoXsiiYMNYwnDR3DCEKLpHPH1G6AADopGKKZmNaXWThCFBS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7788" y="-388938"/>
            <a:ext cx="876300" cy="81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034" name="AutoShape 10" descr="data:image/jpg;base64,/9j/4AAQSkZJRgABAQAAAQABAAD/2wBDAAkGBwgHBgkIBwgKCgkLDRYPDQwMDRsUFRAWIB0iIiAdHx8kKDQsJCYxJx8fLT0tMTU3Ojo6Iys/RD84QzQ5Ojf/2wBDAQoKCg0MDRoPDxo3JR8lNzc3Nzc3Nzc3Nzc3Nzc3Nzc3Nzc3Nzc3Nzc3Nzc3Nzc3Nzc3Nzc3Nzc3Nzc3Nzc3Nzf/wAARCABWAFwDASIAAhEBAxEB/8QAGwAAAQUBAQAAAAAAAAAAAAAAAAMEBQYHAQL/xAA8EAABAwMABwQFCgcBAAAAAAABAAIDBAURBhITITFBUQdhgaEUMnGRsSIjJEJDZJSywdEWMzRzg4SSwv/EABoBAAIDAQEAAAAAAAAAAAAAAAAFAgMEBgH/xAAqEQABAwIFAgUFAAAAAAAAAAABAAIDBBEFEiExURNBFDJScaEiI5Gx8P/aAAwDAQACEQMRAD8A3FCEIQhNa6qipIXSzcBwHMnonOVSdKLi6S5uhafm4fk47+qw4hVeGhLxv2WmlpzPJl7d08qLlNUOJe/ZsPBjDj3lR4nlljfPBTQOhaftJiJH44lox8TvUcJ5D6jSU5YBqZMM2egbke9cjC+KaVzq1xOmnumk1O6JoEakqa4vY1ktLK4NIzqSZIx7OSsFsuEdax2GhsrfWbnzVEdNI0n5stA4ApaguLqSsinB3NOHAcweIV2G18tNIGuN2H49kT0Aey43WjIXlrgWgjgV6Xag3SJCEIXqEIQhCF5cqDpBSyUd1diMzumzJnpknctAUBpTSOkp21MYJMXrDq08/BYa+nZPFZwvZa6OYxSe6rME9SzhCxh737/gnIuFa1uN2P7pH6JiZc8SgS44FIRSwjYfJTZ1juE4lq6l43xsd/k3/BIUsElbXRU0kBi2rtXXBzjcubbvKntFqV8tQ6qcCI2DDTyLj+ytgoYXyAWUZJjEwkaKzUsZigjjLtYsaG564CVRgLq6YCwskBN0IQheoQhC4ThCEZC4cHio693qhslJ6TcJxGzg1o3ueegHMrPLp2g3atc5tphjoYOUkoD5D344DzWiGlln8g0Waerig851Vsu2jG0kMluc1hP2TuHgeShn2C7Bxb6MT3iRuPioPRiesumkdE26XSsqWa+vs3SkMJAJA1Ru4jyTy86QXaK91GpVSQiGUtZE3OrgHdkc87vesNbhkcLwHbnhEeO2jzgXF7Kw27Radzg64SBjB9RhyT48vBWyCGKnibHC0NY0YDRyWa6cyVFPcKGspqyqoqmopw6ZkMrmjIwASM+HgmFu03v9vLRPLFcYRxbK3Uf/AND9crdT4S4RCSLW6rlxhhlLJNFr2R1XVX9GtKbfpBEfRnujqGD5ynkwHt/cd6nwqXNcw5XCxWtj2vF2nRdQhCipITa41kVBRT1dQ7VigYXvPcAnKp/arM+LQ2qawkbWSON2OhcMqcbM7w3lQkdlYSsvu93nvlxkuFYflOyIYzwiZyATczd6jzKjarq2hrBlbsuSka6R2ZymLbJM64UzaR5bOZWiMt4h2dy0K+VsMWmlDrsjc2DUZKS0by7mfZkKndnFKKzSiGR4zHSsdO48hjcPM+S93OsNdcqmqycyyuc3uHLywkGMSAva3haWEwQ35P6Smnj549KKtlRIXYxsyeTCMgDzVfEwyN6tPaNiqorPemAnbw7GQ9HDeP8A17lRtrnmm9HKHwNKqqofuuPY6qRiqpaaqjq6SUxVMLtZkjfgeoPRbdoleW36ywVoAbIQWSsH1Hj1h71gG13rTexed74LtASdRssbwO9zSD+ULNicTXR5+4W7DHua/IdlpaEISJPkKldrpxodKfvEX5ldMqqdp1DPcND6xlMxz5Iy2XVaMkhpyceGVbAbStJ5VUwvGQsF2hRtSkc5x3oyQunvdIemeFo/ZkY5rZe6elnjF2niDIYnnBLAN5HiT7goSbbU0z4KiN8crHYcxw3g9FV6WpmpKmOopJXxTRuyx7DgtK0Wl09tFRSMud3twlv1IAyLVbhkxPBx6Y7+HLuSV9E+R+dut1eYmytDSbW/vynGkEXoPZx6PeHsgqnVAlo4icvO8EjHLcXLNNoU4vN4rb3XvrbjO6SV/AcGsHRo5BMcnCY0kJgiyk3UZAHEWG2iW2q1TsQ+Uy8P6uhHk9ZLnOAth7EaSeK13CrkjLYaiVgicfraoOSO7Jx4FRr3DoEK2jZaUGy0tCELn05TeaGZ/wDLm1fBMZ6Gtdwqt3tKEIQqnX9ntsqp3zvpIQ95y7UlewE9cDcmL+zq2NH9M38TIhCt68g0Dio5RwkjoBaxxpW/iZF5/gG17vowP+zIhCOvL6ivMo4XoaAWsnfTDf8AeZEo3s9tJx9Fb+JkQhHXl9RXuUcJ3B2c2hrg40cbsHg6eQg+0c1bKO3T08TIoXsiiYMNYwnDR3DCEKLpHPH1G6AADopGKKZmNaXWThCFBS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7788" y="-388938"/>
            <a:ext cx="876300" cy="81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036" name="AutoShape 12" descr="data:image/jpg;base64,/9j/4AAQSkZJRgABAQAAAQABAAD/2wBDAAkGBwgHBgkIBwgKCgkLDRYPDQwMDRsUFRAWIB0iIiAdHx8kKDQsJCYxJx8fLT0tMTU3Ojo6Iys/RD84QzQ5Ojf/2wBDAQoKCg0MDRoPDxo3JR8lNzc3Nzc3Nzc3Nzc3Nzc3Nzc3Nzc3Nzc3Nzc3Nzc3Nzc3Nzc3Nzc3Nzc3Nzc3Nzc3Nzf/wAARCABWAFwDASIAAhEBAxEB/8QAGwAAAQUBAQAAAAAAAAAAAAAAAAMEBQYHAQL/xAA8EAABAwMABwQFCgcBAAAAAAABAAIDBAURBhITITFBUQdhgaEUMnGRsSIjJEJDZJSywdEWMzRzg4SSwv/EABoBAAIDAQEAAAAAAAAAAAAAAAAFAgMEBgH/xAAqEQABAwIFAgUFAAAAAAAAAAABAAIDBBEFEiExURNBFDJScaEiI5Gx8P/aAAwDAQACEQMRAD8A3FCEIQhNa6qipIXSzcBwHMnonOVSdKLi6S5uhafm4fk47+qw4hVeGhLxv2WmlpzPJl7d08qLlNUOJe/ZsPBjDj3lR4nlljfPBTQOhaftJiJH44lox8TvUcJ5D6jSU5YBqZMM2egbke9cjC+KaVzq1xOmnumk1O6JoEakqa4vY1ktLK4NIzqSZIx7OSsFsuEdax2GhsrfWbnzVEdNI0n5stA4ApaguLqSsinB3NOHAcweIV2G18tNIGuN2H49kT0Aey43WjIXlrgWgjgV6Xag3SJCEIXqEIQhCF5cqDpBSyUd1diMzumzJnpknctAUBpTSOkp21MYJMXrDq08/BYa+nZPFZwvZa6OYxSe6rME9SzhCxh737/gnIuFa1uN2P7pH6JiZc8SgS44FIRSwjYfJTZ1juE4lq6l43xsd/k3/BIUsElbXRU0kBi2rtXXBzjcubbvKntFqV8tQ6qcCI2DDTyLj+ytgoYXyAWUZJjEwkaKzUsZigjjLtYsaG564CVRgLq6YCwskBN0IQheoQhC4ThCEZC4cHio693qhslJ6TcJxGzg1o3ueegHMrPLp2g3atc5tphjoYOUkoD5D344DzWiGlln8g0Waerig851Vsu2jG0kMluc1hP2TuHgeShn2C7Bxb6MT3iRuPioPRiesumkdE26XSsqWa+vs3SkMJAJA1Ru4jyTy86QXaK91GpVSQiGUtZE3OrgHdkc87vesNbhkcLwHbnhEeO2jzgXF7Kw27Radzg64SBjB9RhyT48vBWyCGKnibHC0NY0YDRyWa6cyVFPcKGspqyqoqmopw6ZkMrmjIwASM+HgmFu03v9vLRPLFcYRxbK3Uf/AND9crdT4S4RCSLW6rlxhhlLJNFr2R1XVX9GtKbfpBEfRnujqGD5ynkwHt/cd6nwqXNcw5XCxWtj2vF2nRdQhCipITa41kVBRT1dQ7VigYXvPcAnKp/arM+LQ2qawkbWSON2OhcMqcbM7w3lQkdlYSsvu93nvlxkuFYflOyIYzwiZyATczd6jzKjarq2hrBlbsuSka6R2ZymLbJM64UzaR5bOZWiMt4h2dy0K+VsMWmlDrsjc2DUZKS0by7mfZkKndnFKKzSiGR4zHSsdO48hjcPM+S93OsNdcqmqycyyuc3uHLywkGMSAva3haWEwQ35P6Smnj549KKtlRIXYxsyeTCMgDzVfEwyN6tPaNiqorPemAnbw7GQ9HDeP8A17lRtrnmm9HKHwNKqqofuuPY6qRiqpaaqjq6SUxVMLtZkjfgeoPRbdoleW36ywVoAbIQWSsH1Hj1h71gG13rTexed74LtASdRssbwO9zSD+ULNicTXR5+4W7DHua/IdlpaEISJPkKldrpxodKfvEX5ldMqqdp1DPcND6xlMxz5Iy2XVaMkhpyceGVbAbStJ5VUwvGQsF2hRtSkc5x3oyQunvdIemeFo/ZkY5rZe6elnjF2niDIYnnBLAN5HiT7goSbbU0z4KiN8crHYcxw3g9FV6WpmpKmOopJXxTRuyx7DgtK0Wl09tFRSMud3twlv1IAyLVbhkxPBx6Y7+HLuSV9E+R+dut1eYmytDSbW/vynGkEXoPZx6PeHsgqnVAlo4icvO8EjHLcXLNNoU4vN4rb3XvrbjO6SV/AcGsHRo5BMcnCY0kJgiyk3UZAHEWG2iW2q1TsQ+Uy8P6uhHk9ZLnOAth7EaSeK13CrkjLYaiVgicfraoOSO7Jx4FRr3DoEK2jZaUGy0tCELn05TeaGZ/wDLm1fBMZ6Gtdwqt3tKEIQqnX9ntsqp3zvpIQ95y7UlewE9cDcmL+zq2NH9M38TIhCt68g0Dio5RwkjoBaxxpW/iZF5/gG17vowP+zIhCOvL6ivMo4XoaAWsnfTDf8AeZEo3s9tJx9Fb+JkQhHXl9RXuUcJ3B2c2hrg40cbsHg6eQg+0c1bKO3T08TIoXsiiYMNYwnDR3DCEKLpHPH1G6AADopGKKZmNaXWThCFBS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7788" y="-388938"/>
            <a:ext cx="876300" cy="819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1040" name="AutoShape 16" descr="data:image/jpg;base64,/9j/4AAQSkZJRgABAQAAAQABAAD/2wBDAAkGBwgHBgkIBwgKCgkLDRYPDQwMDRsUFRAWIB0iIiAdHx8kKDQsJCYxJx8fLT0tMTU3Ojo6Iys/RD84QzQ5Ojf/2wBDAQoKCg0MDRoPDxo3JR8lNzc3Nzc3Nzc3Nzc3Nzc3Nzc3Nzc3Nzc3Nzc3Nzc3Nzc3Nzc3Nzc3Nzc3Nzc3Nzc3Nzf/wAARCABeAF4DASIAAhEBAxEB/8QAHAABAAIDAQEBAAAAAAAAAAAAAAQGAwUHAQII/8QAQBAAAQMDAgIHBAYGCwAAAAAAAQACAwQFEQYSITEHExQiUWFxMkGRoVOBgpKxwRUkNUJzsjM2N1JicnSTw9Hw/8QAGgEBAAIDAQAAAAAAAAAAAAAAAAEFAgMEBv/EACcRAAMAAgEDAwMFAAAAAAAAAAABAgMRBAUhMRITMhVBcVFSkbHB/9oADAMBAAIRAxEAPwDtdbUso6Oeqlz1cMbpHYxnAGTzVdZrm1PpDOI6rdjLYdjTI8d7i1odx9g+mQrQvMevxQFeoNYUFZdYrb2atgqZN2Gzw7cEbuB48PZPy8Vs33ajjcGSy7HkA7dpOMjPuCnYQNAAAGAOQCAgG9W4YPamYOeODjlnnhSKatp6pz2wSte5ntAcx6/ArPj/ANlMDOUB6tXff6GL/P8AktoviSJkoAkY1wHLcMrRycTzYqhfcldir7XeHzTY7GcfNWXslP8AQR/cCdkp/oIvuBU/0av3GXqKyOYVrCxdlp/oI/uhZl38Hh1xvVt72Yt7CIisCAqlqi4a1oQ99gs1sr4h7IdUubJjzaQB8HK2ogPzvfemDXVvqHUlbbaS2z4zskpHh2PHvu4jzWpo+mjWUFa2eeqpqmIc6eSma1p+toDgfrWbpklqNR6tqayghfLS0Tm25pbxLntJLsDw3OIz5KswaJu0sYe/qIif3XycfkCt0cfLfxls11mxx8qR3HSvTRp677IbtutNUeGZjuhJ8njl9oD1XSYJ4qiFk1PKyWJ4yx7HBzXDxBHNfjO6WO4Ws/rUOGHk9hDm/EcvrVy0NQa0ttdZI7FcmUQvTZZaeOWUmJ7YxlxezBHIcOGfRa7ioeqWmZTSpbln6eRauwG+dk26hZb+0j9+he8sd9TgCPiVtFiZBERAEREAXhXq0WuL6dNaWuF2ZG2SSnjHVsdyL3ODW58suGfJAcatTHwGvpJs9op6+ojmzz3dYT8wQpy0VXTX81813NayqrqnDqqNzWxtfgYAaAMAjln3qLUXmtDdlRb7gx3ItbAMH7Q4L1WDM8OGYyy00igy4lkyOoe0zJqaoY6jqjnLREWDzJ4fiQui9gNr1l0a0D27X01uqI3D/EIAD88rlPUVldKyWdz6OOJwfEyN3fDhxDieXDwXbOinU1TqK3VVNd9stytkgifUBoHWscMtd5EgEH081T9RdXSya7Flw1MS433L4iIq07QiIgCIiAKidNf9nlePGanz/utV7Vc6QNP1Gp9LVdqpJooZ5HRvY+UHblrw7Bxx44UryDlUdRDNNPHE/c+F+2QYPdJGfwKyEDHFaq1QVlLd75Bcoo4aqOqa2Vkb97Qdg5Hw96k3eV0dnrJYXkObTvcx7TyO04IK9jizq8Pufk83kxOcno/BFuMTYpm7AAHDOArf0F/tHVP8Sm/keqZO90lNRPeSXOp2Ek+8kBXToL/aOqP4lN/I9VHU3uE1+v8AhYcFapo60iIqQtAiIgCIiAIiIDgl9/rTrD/U/wDEFAtVO2r0vTUz3FrZaQMJHMAtwtxry1XSw3u+3OqoZJrXcXmRtXT98QnZtxI3m315LWaccHWKg2EOxA0cDnjjkvRdPuLmY34T3/JTcyamnWvuv6IIs1zm6qmqLhG2miaGNfBGWyubywc8B6hdP6DaKmp9F9oihaJ56qUTS470m15Dcn34CobK2SsrewWSkludf74qf2Y/N7+TR6rrHRvYazTmlae33F0RqRJJK8ROJa3e4uxk88ZXD1P2U1ON7a899nVwfcabtaRaERFVneEREARfL2h7HMd7Lhg8cKJ+i6T+5IM+Ez/+0BNRQ3W2mcACJcDwnePzXz+iaPLT1byW8iZX+fn5lATSA4YOCDzHiqNduizTtfcO1Qdqt7JDmpp6KXq4p/Vvu+zj81cHUFO4NBEndGBiV4/NI7fTxuDmiTPHnK8/iVKbXgNb8mKz2e3WSibR2mjhpadvJkTcZPiTzJ8zxU9Qha6QZ2tkHd28Jn8vis1PSQ07i6IPyQAd0jncvUqAZ0REAREQH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788" y="-427038"/>
            <a:ext cx="89535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err="1" smtClean="0"/>
              <a:t>Bachelorproject</a:t>
            </a:r>
            <a:endParaRPr lang="da-DK"/>
          </a:p>
        </p:txBody>
      </p:sp>
      <p:pic>
        <p:nvPicPr>
          <p:cNvPr id="17" name="Picture 5" descr="CPHbusinessNEG_RGB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8668" y="11112"/>
            <a:ext cx="3017563" cy="1195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Billed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66698"/>
            <a:ext cx="2143125" cy="2143125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95272"/>
            <a:ext cx="2190750" cy="2085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274638"/>
            <a:ext cx="7859216" cy="1143000"/>
          </a:xfrm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dirty="0" smtClean="0"/>
              <a:t>The theory report </a:t>
            </a:r>
            <a:r>
              <a:rPr lang="en-GB" sz="4000" dirty="0" smtClean="0"/>
              <a:t>(a generalisation)</a:t>
            </a:r>
            <a:endParaRPr lang="en-GB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276450"/>
              </p:ext>
            </p:extLst>
          </p:nvPr>
        </p:nvGraphicFramePr>
        <p:xfrm>
          <a:off x="457200" y="1557338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2880320"/>
                <a:gridCol w="3250704"/>
              </a:tblGrid>
              <a:tr h="370840"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Problem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Solution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Theory </a:t>
                      </a:r>
                    </a:p>
                    <a:p>
                      <a:r>
                        <a:rPr lang="en-GB" noProof="0" dirty="0" smtClean="0"/>
                        <a:t>(generic/abstract)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noProof="0" dirty="0" smtClean="0"/>
                        <a:t>Theoretical problem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sz="1600" noProof="0" dirty="0" smtClean="0"/>
                        <a:t> From core subjects in the program</a:t>
                      </a:r>
                    </a:p>
                    <a:p>
                      <a:pPr>
                        <a:buFontTx/>
                        <a:buChar char="-"/>
                      </a:pPr>
                      <a:endParaRPr lang="en-GB" sz="1600" noProof="0" dirty="0" smtClean="0"/>
                    </a:p>
                    <a:p>
                      <a:pPr>
                        <a:buFontTx/>
                        <a:buChar char="-"/>
                      </a:pPr>
                      <a:endParaRPr lang="en-GB" sz="1600" noProof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GB" sz="1600" baseline="0" noProof="0" dirty="0" smtClean="0"/>
                        <a:t> Generalise your practical problems!</a:t>
                      </a:r>
                    </a:p>
                    <a:p>
                      <a:pPr>
                        <a:buFontTx/>
                        <a:buChar char="-"/>
                      </a:pPr>
                      <a:endParaRPr lang="en-GB" sz="1600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noProof="0" dirty="0" smtClean="0"/>
                        <a:t>Theoretical solution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sz="1600" noProof="0" dirty="0" smtClean="0"/>
                        <a:t> How can you generalise your solution in</a:t>
                      </a:r>
                      <a:r>
                        <a:rPr lang="en-GB" sz="1600" baseline="0" noProof="0" dirty="0" smtClean="0"/>
                        <a:t> a way it becomes relevant for others in the profession?</a:t>
                      </a:r>
                      <a:endParaRPr lang="en-GB" sz="1600" noProof="0" dirty="0" smtClean="0"/>
                    </a:p>
                    <a:p>
                      <a:pPr>
                        <a:buFontTx/>
                        <a:buChar char="-"/>
                      </a:pPr>
                      <a:endParaRPr lang="en-GB" sz="1600" baseline="0" noProof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GB" sz="1600" baseline="0" noProof="0" dirty="0" smtClean="0"/>
                        <a:t> Generalise your concrete solutions so they become relevant for others!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Practise </a:t>
                      </a:r>
                    </a:p>
                    <a:p>
                      <a:r>
                        <a:rPr lang="en-GB" noProof="0" dirty="0" smtClean="0"/>
                        <a:t>(specific/concrete)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noProof="0" dirty="0" smtClean="0"/>
                        <a:t>Practical problem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sz="1600" noProof="0" dirty="0" smtClean="0"/>
                        <a:t> Which theoretical problems did you encounter as concrete problems in your project?</a:t>
                      </a:r>
                    </a:p>
                    <a:p>
                      <a:pPr>
                        <a:buFontTx/>
                        <a:buChar char="-"/>
                      </a:pPr>
                      <a:endParaRPr lang="en-GB" sz="1600" baseline="0" noProof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GB" sz="1600" baseline="0" noProof="0" dirty="0" smtClean="0"/>
                        <a:t>Exemplify theoretical  problems!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1" noProof="0" dirty="0" smtClean="0"/>
                        <a:t>Practical solutions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GB" sz="1600" noProof="0" dirty="0" smtClean="0"/>
                        <a:t>How did you solve these problems in your project?</a:t>
                      </a:r>
                    </a:p>
                    <a:p>
                      <a:pPr>
                        <a:buFontTx/>
                        <a:buChar char="-"/>
                      </a:pPr>
                      <a:endParaRPr lang="en-GB" sz="1600" noProof="0" dirty="0" smtClean="0"/>
                    </a:p>
                    <a:p>
                      <a:pPr>
                        <a:buFontTx/>
                        <a:buChar char="-"/>
                      </a:pPr>
                      <a:endParaRPr lang="en-GB" sz="1600" baseline="0" noProof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GB" sz="1600" baseline="0" noProof="0" dirty="0" smtClean="0"/>
                        <a:t>Convey concrete solutions to theoretical problems!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edadgående pil 4"/>
          <p:cNvSpPr/>
          <p:nvPr/>
        </p:nvSpPr>
        <p:spPr>
          <a:xfrm rot="10800000">
            <a:off x="4211959" y="3588921"/>
            <a:ext cx="288031" cy="632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Bachelor project</a:t>
            </a:r>
            <a:endParaRPr lang="en-GB" dirty="0"/>
          </a:p>
        </p:txBody>
      </p:sp>
      <p:sp>
        <p:nvSpPr>
          <p:cNvPr id="6" name="Nedadgående pil 5"/>
          <p:cNvSpPr/>
          <p:nvPr/>
        </p:nvSpPr>
        <p:spPr>
          <a:xfrm rot="10800000">
            <a:off x="7236295" y="3677276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Nedadgående pil 6"/>
          <p:cNvSpPr/>
          <p:nvPr/>
        </p:nvSpPr>
        <p:spPr>
          <a:xfrm rot="10800000" flipV="1">
            <a:off x="2411761" y="2141239"/>
            <a:ext cx="144018" cy="3231977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Nedadgående pil 8"/>
          <p:cNvSpPr/>
          <p:nvPr/>
        </p:nvSpPr>
        <p:spPr>
          <a:xfrm rot="10800000" flipV="1">
            <a:off x="8604448" y="2144079"/>
            <a:ext cx="144018" cy="3231977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Nedadgående pil 9"/>
          <p:cNvSpPr/>
          <p:nvPr/>
        </p:nvSpPr>
        <p:spPr>
          <a:xfrm rot="10800000">
            <a:off x="5076056" y="1805068"/>
            <a:ext cx="144017" cy="63216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Nedadgående pil 10"/>
          <p:cNvSpPr/>
          <p:nvPr/>
        </p:nvSpPr>
        <p:spPr>
          <a:xfrm rot="10800000">
            <a:off x="5073622" y="3808918"/>
            <a:ext cx="144017" cy="63216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Induction</a:t>
            </a:r>
            <a:r>
              <a:rPr lang="da-DK" dirty="0" smtClean="0"/>
              <a:t> and </a:t>
            </a:r>
            <a:r>
              <a:rPr lang="da-DK" dirty="0" err="1" smtClean="0"/>
              <a:t>deduction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pic>
        <p:nvPicPr>
          <p:cNvPr id="5122" name="Picture 2" descr="Billedresultat for induction de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28800"/>
            <a:ext cx="607044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7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274638"/>
            <a:ext cx="6995120" cy="1143000"/>
          </a:xfrm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The counselling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78904" y="199938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The counsellors will NOT </a:t>
            </a:r>
            <a:r>
              <a:rPr lang="en-GB" sz="2800" dirty="0" smtClean="0"/>
              <a:t>correct, but lead the way i.e.</a:t>
            </a:r>
          </a:p>
          <a:p>
            <a:pPr>
              <a:buNone/>
            </a:pPr>
            <a:endParaRPr lang="en-GB" sz="2800" dirty="0" smtClean="0"/>
          </a:p>
          <a:p>
            <a:pPr lvl="1">
              <a:buFont typeface="Wingdings" pitchFamily="2" charset="2"/>
              <a:buChar char="ü"/>
            </a:pPr>
            <a:r>
              <a:rPr lang="en-GB" sz="2400" dirty="0" smtClean="0"/>
              <a:t>Evaluate</a:t>
            </a:r>
          </a:p>
          <a:p>
            <a:pPr>
              <a:buNone/>
            </a:pPr>
            <a:endParaRPr lang="en-GB" sz="2800" dirty="0" smtClean="0"/>
          </a:p>
          <a:p>
            <a:pPr lvl="1">
              <a:buFont typeface="Wingdings" pitchFamily="2" charset="2"/>
              <a:buChar char="ü"/>
            </a:pPr>
            <a:r>
              <a:rPr lang="en-GB" sz="2400" dirty="0" smtClean="0"/>
              <a:t>Provide critique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lvl="1">
              <a:buFont typeface="Wingdings" pitchFamily="2" charset="2"/>
              <a:buChar char="ü"/>
            </a:pPr>
            <a:r>
              <a:rPr lang="en-GB" sz="2400" dirty="0" smtClean="0"/>
              <a:t>Counsellor meeting are dialogue meeting</a:t>
            </a:r>
            <a:endParaRPr lang="en-GB" sz="24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Bachelor project</a:t>
            </a: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274638"/>
            <a:ext cx="6995120" cy="1143000"/>
          </a:xfrm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Counsellors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34888" y="1999381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Counsellors</a:t>
            </a:r>
          </a:p>
          <a:p>
            <a:pPr lvl="1"/>
            <a:r>
              <a:rPr lang="en-GB" sz="2000" dirty="0" smtClean="0"/>
              <a:t>Kasper Østerbye </a:t>
            </a:r>
            <a:r>
              <a:rPr lang="en-GB" sz="2000" dirty="0" smtClean="0">
                <a:hlinkClick r:id="rId3"/>
              </a:rPr>
              <a:t>koe@cphbusiness.dk</a:t>
            </a:r>
            <a:endParaRPr lang="en-GB" sz="2000" dirty="0" smtClean="0"/>
          </a:p>
          <a:p>
            <a:pPr lvl="1"/>
            <a:r>
              <a:rPr lang="en-GB" sz="2000" dirty="0" smtClean="0"/>
              <a:t>Tine Marbjerg </a:t>
            </a:r>
            <a:r>
              <a:rPr lang="en-GB" sz="2000" dirty="0" smtClean="0">
                <a:hlinkClick r:id="rId4"/>
              </a:rPr>
              <a:t>tm@cphbusiness.dk</a:t>
            </a:r>
            <a:endParaRPr lang="en-GB" sz="2000" dirty="0" smtClean="0"/>
          </a:p>
          <a:p>
            <a:pPr lvl="1"/>
            <a:r>
              <a:rPr lang="da-DK" sz="2000" dirty="0" smtClean="0"/>
              <a:t>Caroline Hundahl </a:t>
            </a:r>
            <a:r>
              <a:rPr lang="da-DK" sz="2000" dirty="0" smtClean="0">
                <a:hlinkClick r:id="rId5"/>
              </a:rPr>
              <a:t>chu@cphbusiness.dk</a:t>
            </a:r>
            <a:endParaRPr lang="da-DK" sz="2000" dirty="0" smtClean="0"/>
          </a:p>
          <a:p>
            <a:pPr lvl="1"/>
            <a:r>
              <a:rPr lang="da-DK" sz="2000" dirty="0" smtClean="0"/>
              <a:t>Rolf Helge Pfeiffer </a:t>
            </a:r>
            <a:r>
              <a:rPr lang="da-DK" sz="2000" dirty="0" smtClean="0">
                <a:hlinkClick r:id="rId6"/>
              </a:rPr>
              <a:t>rhp@cphbusiness.dk</a:t>
            </a:r>
            <a:r>
              <a:rPr lang="da-DK" sz="2000" dirty="0" smtClean="0"/>
              <a:t> </a:t>
            </a:r>
            <a:endParaRPr lang="da-DK" sz="2000" dirty="0" smtClean="0"/>
          </a:p>
          <a:p>
            <a:pPr lvl="1"/>
            <a:r>
              <a:rPr lang="da-DK" sz="2000" dirty="0"/>
              <a:t>Claus Terp </a:t>
            </a:r>
            <a:r>
              <a:rPr lang="da-DK" sz="2000" dirty="0" smtClean="0">
                <a:hlinkClick r:id="rId7"/>
              </a:rPr>
              <a:t>claus.terp@mail.com</a:t>
            </a:r>
            <a:endParaRPr lang="da-DK" sz="2000" dirty="0" smtClean="0"/>
          </a:p>
          <a:p>
            <a:r>
              <a:rPr lang="en-GB" sz="3200" dirty="0" smtClean="0"/>
              <a:t>Counsellor </a:t>
            </a:r>
            <a:r>
              <a:rPr lang="en-GB" sz="3200" dirty="0" smtClean="0"/>
              <a:t>resources</a:t>
            </a:r>
          </a:p>
          <a:p>
            <a:pPr lvl="1"/>
            <a:r>
              <a:rPr lang="en-GB" sz="2000" dirty="0" smtClean="0"/>
              <a:t>Approx. 1 hour pr. week pr. group</a:t>
            </a:r>
          </a:p>
          <a:p>
            <a:pPr lvl="2"/>
            <a:r>
              <a:rPr lang="en-GB" sz="1600" dirty="0" smtClean="0"/>
              <a:t>One-man group have less</a:t>
            </a:r>
            <a:endParaRPr lang="en-GB" sz="2000" dirty="0" smtClean="0"/>
          </a:p>
          <a:p>
            <a:pPr lvl="1"/>
            <a:endParaRPr lang="en-GB" sz="24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Bachelor project</a:t>
            </a: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413792"/>
            <a:ext cx="6995120" cy="1143000"/>
          </a:xfrm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06896" y="2176264"/>
            <a:ext cx="8229600" cy="384502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Requirements for the bachelor project</a:t>
            </a:r>
          </a:p>
          <a:p>
            <a:endParaRPr lang="en-GB" sz="2800" dirty="0" smtClean="0"/>
          </a:p>
          <a:p>
            <a:r>
              <a:rPr lang="en-GB" sz="2800" dirty="0" smtClean="0"/>
              <a:t>Structure of the bachelor report</a:t>
            </a:r>
          </a:p>
          <a:p>
            <a:endParaRPr lang="en-GB" sz="2800" dirty="0" smtClean="0"/>
          </a:p>
          <a:p>
            <a:r>
              <a:rPr lang="en-GB" sz="2800" dirty="0" smtClean="0"/>
              <a:t>Counsellors &amp; Group status</a:t>
            </a:r>
          </a:p>
          <a:p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Bachelor </a:t>
            </a:r>
            <a:r>
              <a:rPr lang="da-DK" dirty="0" err="1" smtClean="0"/>
              <a:t>project</a:t>
            </a: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274638"/>
            <a:ext cx="6995120" cy="1143000"/>
          </a:xfrm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Important dates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Bachelor project start 		</a:t>
            </a:r>
            <a:r>
              <a:rPr lang="en-GB" sz="2800" b="1" dirty="0" smtClean="0"/>
              <a:t>1. November</a:t>
            </a:r>
            <a:endParaRPr lang="en-GB" sz="2800" b="1" dirty="0" smtClean="0"/>
          </a:p>
          <a:p>
            <a:endParaRPr lang="en-GB" sz="2800" b="1" dirty="0" smtClean="0"/>
          </a:p>
          <a:p>
            <a:r>
              <a:rPr lang="en-GB" sz="2800" dirty="0" smtClean="0"/>
              <a:t>Bachelor project hand-in 	</a:t>
            </a:r>
            <a:r>
              <a:rPr lang="en-GB" sz="2800" b="1" dirty="0" smtClean="0"/>
              <a:t>3. January 2018 *</a:t>
            </a:r>
          </a:p>
          <a:p>
            <a:pPr marL="0" indent="0">
              <a:buNone/>
            </a:pPr>
            <a:r>
              <a:rPr lang="en-GB" sz="2800" b="1" dirty="0" smtClean="0"/>
              <a:t> </a:t>
            </a:r>
          </a:p>
          <a:p>
            <a:r>
              <a:rPr lang="en-GB" sz="2800" dirty="0" smtClean="0"/>
              <a:t>Bachelor project exam	 	</a:t>
            </a:r>
            <a:r>
              <a:rPr lang="en-GB" sz="2800" b="1" dirty="0" smtClean="0"/>
              <a:t>22. </a:t>
            </a:r>
            <a:r>
              <a:rPr lang="en-GB" sz="2800" b="1" dirty="0"/>
              <a:t>– </a:t>
            </a:r>
            <a:r>
              <a:rPr lang="en-GB" sz="2800" b="1" dirty="0" smtClean="0"/>
              <a:t>24. January</a:t>
            </a:r>
            <a:endParaRPr lang="en-GB" sz="1600" b="1" dirty="0" smtClean="0"/>
          </a:p>
          <a:p>
            <a:endParaRPr lang="en-GB" sz="2800" dirty="0" smtClean="0"/>
          </a:p>
          <a:p>
            <a:r>
              <a:rPr lang="en-GB" sz="2800" dirty="0" smtClean="0"/>
              <a:t>Bachelor graduation		</a:t>
            </a:r>
            <a:r>
              <a:rPr lang="en-GB" sz="2400" dirty="0"/>
              <a:t>You’ll receive information 					from the reception at 					</a:t>
            </a:r>
            <a:r>
              <a:rPr lang="en-GB" sz="2400" dirty="0" smtClean="0"/>
              <a:t>	your </a:t>
            </a:r>
            <a:r>
              <a:rPr lang="en-GB" sz="2400" dirty="0"/>
              <a:t>school mail</a:t>
            </a:r>
          </a:p>
          <a:p>
            <a:endParaRPr lang="en-GB" sz="2800" b="1" dirty="0" smtClean="0"/>
          </a:p>
          <a:p>
            <a:pPr>
              <a:buFont typeface="Calibri" panose="020F0502020204030204" pitchFamily="34" charset="0"/>
              <a:buChar char="*"/>
            </a:pPr>
            <a:r>
              <a:rPr lang="en-GB" sz="2400" dirty="0" smtClean="0"/>
              <a:t>Electronic hand-in in WISEflow 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Bachelor project</a:t>
            </a: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274638"/>
            <a:ext cx="7859216" cy="1143000"/>
          </a:xfrm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dirty="0" smtClean="0"/>
              <a:t>Bachelor project – </a:t>
            </a:r>
            <a:br>
              <a:rPr lang="en-GB" dirty="0" smtClean="0"/>
            </a:br>
            <a:r>
              <a:rPr lang="en-GB" dirty="0" smtClean="0"/>
              <a:t>Central points from the curriculum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34888" y="207138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The education is </a:t>
            </a:r>
            <a:r>
              <a:rPr lang="en-GB" b="1" dirty="0" smtClean="0"/>
              <a:t>finished</a:t>
            </a:r>
            <a:r>
              <a:rPr lang="en-GB" dirty="0" smtClean="0"/>
              <a:t> by a bachelor project</a:t>
            </a:r>
          </a:p>
          <a:p>
            <a:pPr lvl="0"/>
            <a:r>
              <a:rPr lang="en-GB" dirty="0" smtClean="0"/>
              <a:t>The project can be in </a:t>
            </a:r>
            <a:r>
              <a:rPr lang="en-GB" b="1" dirty="0" smtClean="0"/>
              <a:t>groups</a:t>
            </a:r>
            <a:r>
              <a:rPr lang="en-GB" dirty="0" smtClean="0"/>
              <a:t> of up to three students</a:t>
            </a:r>
          </a:p>
          <a:p>
            <a:pPr lvl="0"/>
            <a:r>
              <a:rPr lang="en-GB" dirty="0" smtClean="0"/>
              <a:t>The project is TYPICALLY conducted in cooperation with a </a:t>
            </a:r>
            <a:r>
              <a:rPr lang="en-GB" b="1" dirty="0" smtClean="0"/>
              <a:t>company</a:t>
            </a:r>
          </a:p>
          <a:p>
            <a:pPr lvl="0"/>
            <a:r>
              <a:rPr lang="en-GB" dirty="0" smtClean="0"/>
              <a:t>It is your counsellor who </a:t>
            </a:r>
            <a:r>
              <a:rPr lang="en-GB" b="1" dirty="0" smtClean="0"/>
              <a:t>approves</a:t>
            </a:r>
            <a:r>
              <a:rPr lang="en-GB" dirty="0" smtClean="0"/>
              <a:t> the problem formulation</a:t>
            </a:r>
          </a:p>
          <a:p>
            <a:pPr lvl="0"/>
            <a:r>
              <a:rPr lang="en-GB" dirty="0" smtClean="0"/>
              <a:t>The project must address central parts of the program</a:t>
            </a:r>
          </a:p>
          <a:p>
            <a:pPr lvl="0"/>
            <a:r>
              <a:rPr lang="en-GB" dirty="0" smtClean="0"/>
              <a:t>The </a:t>
            </a:r>
            <a:r>
              <a:rPr lang="en-GB" b="1" dirty="0" smtClean="0"/>
              <a:t>scope</a:t>
            </a:r>
            <a:r>
              <a:rPr lang="en-GB" dirty="0" smtClean="0"/>
              <a:t> of the project must MAXIMUM be 40 pages + no of students * 20</a:t>
            </a:r>
          </a:p>
          <a:p>
            <a:pPr lvl="0"/>
            <a:r>
              <a:rPr lang="en-GB" dirty="0" smtClean="0"/>
              <a:t>The assessment is primarily based on your work (the report)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Bachelor project</a:t>
            </a: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274638"/>
            <a:ext cx="7859216" cy="1143000"/>
          </a:xfrm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dirty="0" smtClean="0"/>
              <a:t>Bachelor project – </a:t>
            </a:r>
            <a:br>
              <a:rPr lang="en-GB" dirty="0" smtClean="0"/>
            </a:br>
            <a:r>
              <a:rPr lang="en-GB" sz="3600" dirty="0" smtClean="0"/>
              <a:t>Differences from computer science project</a:t>
            </a:r>
            <a:endParaRPr lang="en-GB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06896" y="1999381"/>
            <a:ext cx="8229600" cy="4381947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800" dirty="0" smtClean="0"/>
              <a:t>Higher professional level</a:t>
            </a:r>
          </a:p>
          <a:p>
            <a:pPr lvl="0"/>
            <a:r>
              <a:rPr lang="en-GB" sz="2800" dirty="0" smtClean="0"/>
              <a:t>The central PBA topics must constitute the main problem (one or more)</a:t>
            </a:r>
          </a:p>
          <a:p>
            <a:pPr lvl="1"/>
            <a:r>
              <a:rPr lang="en-GB" sz="2400" dirty="0" smtClean="0"/>
              <a:t>systems integration</a:t>
            </a:r>
          </a:p>
          <a:p>
            <a:pPr lvl="1"/>
            <a:r>
              <a:rPr lang="en-GB" sz="2400" dirty="0" smtClean="0"/>
              <a:t>Test</a:t>
            </a:r>
          </a:p>
          <a:p>
            <a:pPr lvl="1"/>
            <a:r>
              <a:rPr lang="en-GB" sz="2400" dirty="0"/>
              <a:t>c</a:t>
            </a:r>
            <a:r>
              <a:rPr lang="en-GB" sz="2400" dirty="0" smtClean="0"/>
              <a:t>ontract based development</a:t>
            </a:r>
          </a:p>
          <a:p>
            <a:pPr lvl="1"/>
            <a:r>
              <a:rPr lang="en-GB" sz="2400" dirty="0" smtClean="0"/>
              <a:t>large systems development</a:t>
            </a:r>
          </a:p>
          <a:p>
            <a:r>
              <a:rPr lang="en-GB" sz="2800" dirty="0" smtClean="0"/>
              <a:t>Higher level  of generality </a:t>
            </a:r>
          </a:p>
          <a:p>
            <a:pPr lvl="1"/>
            <a:r>
              <a:rPr lang="en-GB" sz="2400" dirty="0"/>
              <a:t>Reflections in the project must be more general - i.e. less personal and of more og interest for the profession</a:t>
            </a:r>
          </a:p>
          <a:p>
            <a:pPr marL="0" indent="0">
              <a:buNone/>
            </a:pPr>
            <a:endParaRPr lang="en-GB" sz="2800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Bachelor </a:t>
            </a:r>
            <a:r>
              <a:rPr lang="da-DK" dirty="0" err="1" smtClean="0"/>
              <a:t>project</a:t>
            </a:r>
            <a:endParaRPr lang="da-DK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274638"/>
            <a:ext cx="7859216" cy="1143000"/>
          </a:xfrm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Theory in the  Bachelor project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34888" y="2071389"/>
            <a:ext cx="8229600" cy="438194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Do not forget the P in </a:t>
            </a:r>
            <a:r>
              <a:rPr lang="en-GB" sz="2800" b="1" u="sng" dirty="0" smtClean="0"/>
              <a:t>P</a:t>
            </a:r>
            <a:r>
              <a:rPr lang="en-GB" sz="2800" dirty="0" smtClean="0"/>
              <a:t>rofessional bachelor</a:t>
            </a:r>
          </a:p>
          <a:p>
            <a:r>
              <a:rPr lang="en-GB" sz="2800" dirty="0" smtClean="0"/>
              <a:t>Practical issues, preferably in a company</a:t>
            </a:r>
          </a:p>
          <a:p>
            <a:pPr lvl="0"/>
            <a:endParaRPr lang="en-GB" sz="2800" dirty="0" smtClean="0"/>
          </a:p>
          <a:p>
            <a:pPr lvl="0"/>
            <a:r>
              <a:rPr lang="en-GB" sz="2800" dirty="0" smtClean="0"/>
              <a:t>The project must demonstrate the you</a:t>
            </a:r>
          </a:p>
          <a:p>
            <a:pPr lvl="1"/>
            <a:r>
              <a:rPr lang="en-GB" sz="2400" dirty="0" smtClean="0"/>
              <a:t>Are ”ready” (the project is your masterpiece)</a:t>
            </a:r>
          </a:p>
          <a:p>
            <a:pPr lvl="1"/>
            <a:r>
              <a:rPr lang="en-GB" sz="2400" dirty="0" smtClean="0"/>
              <a:t>Can contribute to the development of the profession by generalising your experience ( the project becomes a ”show case”)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Bachelor project</a:t>
            </a: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274638"/>
            <a:ext cx="7859216" cy="1143000"/>
          </a:xfrm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The report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06896" y="1556792"/>
            <a:ext cx="8229600" cy="5301208"/>
          </a:xfrm>
        </p:spPr>
        <p:txBody>
          <a:bodyPr>
            <a:noAutofit/>
          </a:bodyPr>
          <a:lstStyle/>
          <a:p>
            <a:pPr lvl="0"/>
            <a:r>
              <a:rPr lang="en-GB" sz="2000" dirty="0" smtClean="0"/>
              <a:t>Product report (~50 %)</a:t>
            </a:r>
          </a:p>
          <a:p>
            <a:pPr lvl="1"/>
            <a:r>
              <a:rPr lang="en-GB" sz="1600" dirty="0" smtClean="0"/>
              <a:t>Delivery to the </a:t>
            </a:r>
            <a:r>
              <a:rPr lang="en-GB" sz="1600" b="1" dirty="0" smtClean="0"/>
              <a:t>commissioner</a:t>
            </a:r>
            <a:r>
              <a:rPr lang="en-GB" sz="1600" dirty="0" smtClean="0"/>
              <a:t>, that</a:t>
            </a:r>
          </a:p>
          <a:p>
            <a:pPr lvl="2"/>
            <a:r>
              <a:rPr lang="en-GB" sz="1400" dirty="0" smtClean="0"/>
              <a:t>Documents a developed system</a:t>
            </a:r>
          </a:p>
          <a:p>
            <a:pPr lvl="2"/>
            <a:r>
              <a:rPr lang="en-GB" sz="1400" dirty="0" smtClean="0"/>
              <a:t>Document a solution to a problem (i.e. usage of standards for integration)</a:t>
            </a:r>
          </a:p>
          <a:p>
            <a:pPr lvl="2"/>
            <a:r>
              <a:rPr lang="en-GB" sz="1400" dirty="0" smtClean="0"/>
              <a:t>Recommendations for usage of technology (i.e. a comparative analysis of different technologies) …</a:t>
            </a:r>
          </a:p>
          <a:p>
            <a:pPr lvl="0"/>
            <a:r>
              <a:rPr lang="en-GB" sz="2000" dirty="0" smtClean="0"/>
              <a:t>Process report (typically max. 25 %)</a:t>
            </a:r>
          </a:p>
          <a:p>
            <a:pPr lvl="1"/>
            <a:r>
              <a:rPr lang="en-GB" sz="1600" dirty="0" smtClean="0"/>
              <a:t>Delivery to the </a:t>
            </a:r>
            <a:r>
              <a:rPr lang="en-GB" sz="1600" b="1" dirty="0" smtClean="0"/>
              <a:t>assessors</a:t>
            </a:r>
            <a:r>
              <a:rPr lang="en-GB" sz="1600" dirty="0" smtClean="0"/>
              <a:t>, describing how the solution is produced focusing on documenting professional conduct of work</a:t>
            </a:r>
          </a:p>
          <a:p>
            <a:pPr lvl="2"/>
            <a:r>
              <a:rPr lang="en-GB" sz="1400" dirty="0" smtClean="0"/>
              <a:t>Documentation of a structured and systematic approach to problem solving</a:t>
            </a:r>
          </a:p>
          <a:p>
            <a:pPr lvl="3"/>
            <a:r>
              <a:rPr lang="en-GB" sz="1400" dirty="0"/>
              <a:t>Be able to show the underlying rationale behind decision making</a:t>
            </a:r>
          </a:p>
          <a:p>
            <a:pPr lvl="0"/>
            <a:r>
              <a:rPr lang="en-GB" sz="2000" dirty="0" smtClean="0"/>
              <a:t>Theory report (25 % or more)</a:t>
            </a:r>
          </a:p>
          <a:p>
            <a:pPr lvl="1"/>
            <a:r>
              <a:rPr lang="en-GB" sz="1600" dirty="0" smtClean="0"/>
              <a:t>Delivery to the </a:t>
            </a:r>
            <a:r>
              <a:rPr lang="en-GB" sz="1600" b="1" dirty="0" smtClean="0"/>
              <a:t>profession</a:t>
            </a:r>
            <a:r>
              <a:rPr lang="en-GB" sz="1600" dirty="0" smtClean="0"/>
              <a:t>, describing how the issues can be considered ad a field study / a case handling generic problems</a:t>
            </a:r>
          </a:p>
          <a:p>
            <a:pPr lvl="2"/>
            <a:r>
              <a:rPr lang="en-GB" sz="1400" dirty="0" smtClean="0"/>
              <a:t>Evaluation of method and work </a:t>
            </a:r>
          </a:p>
          <a:p>
            <a:pPr lvl="2"/>
            <a:r>
              <a:rPr lang="en-GB" sz="1400" dirty="0" smtClean="0"/>
              <a:t>Emphasizing of relevant topics</a:t>
            </a:r>
          </a:p>
          <a:p>
            <a:pPr lvl="2"/>
            <a:r>
              <a:rPr lang="en-GB" sz="1400" dirty="0" smtClean="0"/>
              <a:t>Assessment of technologies 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Bachelor project</a:t>
            </a:r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dirty="0" smtClean="0"/>
              <a:t>Process report</a:t>
            </a:r>
            <a:br>
              <a:rPr lang="en-GB" dirty="0" smtClean="0"/>
            </a:br>
            <a:r>
              <a:rPr lang="en-GB" sz="3600" dirty="0" smtClean="0"/>
              <a:t>- a systematic and structured approach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Bachelorproject</a:t>
            </a:r>
            <a:endParaRPr lang="da-D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170983" cy="251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Billedresultat for Continuous delivery cha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12" y="4381209"/>
            <a:ext cx="4459015" cy="228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Billedresultat for Scr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2847277" cy="233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AutoShape 6" descr="Billedresultat for unified pro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11962"/>
            <a:ext cx="3375320" cy="228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kstboks 20"/>
          <p:cNvSpPr txBox="1"/>
          <p:nvPr/>
        </p:nvSpPr>
        <p:spPr>
          <a:xfrm>
            <a:off x="6498062" y="3848674"/>
            <a:ext cx="534826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da-DK" sz="2400" b="1" dirty="0" smtClean="0"/>
              <a:t>vs.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59684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7240" y="274638"/>
            <a:ext cx="6995120" cy="1143000"/>
          </a:xfrm>
          <a:noFill/>
          <a:ln w="57150" cap="rnd">
            <a:solidFill>
              <a:schemeClr val="tx2">
                <a:lumMod val="75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Theory report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34888" y="1783357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Generalised subset of topics from product and process report relevant to others in the profession</a:t>
            </a:r>
          </a:p>
          <a:p>
            <a:pPr lvl="1"/>
            <a:r>
              <a:rPr lang="en-GB" sz="2400" dirty="0" smtClean="0"/>
              <a:t>Target group: Your fellow students or coming students at the program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Ellipse 4"/>
          <p:cNvSpPr/>
          <p:nvPr/>
        </p:nvSpPr>
        <p:spPr>
          <a:xfrm>
            <a:off x="1619672" y="4126886"/>
            <a:ext cx="1800200" cy="1390346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Product report</a:t>
            </a:r>
            <a:endParaRPr lang="en-GB" sz="1100" b="1" dirty="0"/>
          </a:p>
        </p:txBody>
      </p:sp>
      <p:sp>
        <p:nvSpPr>
          <p:cNvPr id="6" name="Ellipse 5"/>
          <p:cNvSpPr/>
          <p:nvPr/>
        </p:nvSpPr>
        <p:spPr>
          <a:xfrm>
            <a:off x="3960640" y="4255613"/>
            <a:ext cx="999728" cy="87248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/>
              <a:t>Process-report</a:t>
            </a:r>
            <a:endParaRPr lang="en-GB" sz="1100" b="1" dirty="0"/>
          </a:p>
        </p:txBody>
      </p:sp>
      <p:sp>
        <p:nvSpPr>
          <p:cNvPr id="7" name="Ellipse 6"/>
          <p:cNvSpPr/>
          <p:nvPr/>
        </p:nvSpPr>
        <p:spPr>
          <a:xfrm>
            <a:off x="6040488" y="4313811"/>
            <a:ext cx="1368152" cy="1016496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</a:rPr>
              <a:t>Theory-report</a:t>
            </a:r>
            <a:endParaRPr lang="en-GB" sz="1200" b="1" dirty="0">
              <a:solidFill>
                <a:schemeClr val="bg1"/>
              </a:solidFill>
            </a:endParaRPr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Bachelor project</a:t>
            </a:r>
            <a:endParaRPr lang="en-GB" dirty="0"/>
          </a:p>
        </p:txBody>
      </p:sp>
      <p:sp>
        <p:nvSpPr>
          <p:cNvPr id="8" name="Kombinationstegning 7"/>
          <p:cNvSpPr/>
          <p:nvPr/>
        </p:nvSpPr>
        <p:spPr>
          <a:xfrm>
            <a:off x="4494727" y="3661037"/>
            <a:ext cx="2112135" cy="579598"/>
          </a:xfrm>
          <a:custGeom>
            <a:avLst/>
            <a:gdLst>
              <a:gd name="connsiteX0" fmla="*/ 0 w 2112135"/>
              <a:gd name="connsiteY0" fmla="*/ 579598 h 579598"/>
              <a:gd name="connsiteX1" fmla="*/ 1184856 w 2112135"/>
              <a:gd name="connsiteY1" fmla="*/ 48 h 579598"/>
              <a:gd name="connsiteX2" fmla="*/ 2112135 w 2112135"/>
              <a:gd name="connsiteY2" fmla="*/ 553840 h 579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2135" h="579598">
                <a:moveTo>
                  <a:pt x="0" y="579598"/>
                </a:moveTo>
                <a:cubicBezTo>
                  <a:pt x="416417" y="291969"/>
                  <a:pt x="832834" y="4341"/>
                  <a:pt x="1184856" y="48"/>
                </a:cubicBezTo>
                <a:cubicBezTo>
                  <a:pt x="1536878" y="-4245"/>
                  <a:pt x="1824506" y="274797"/>
                  <a:pt x="2112135" y="553840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Kombinationstegning 8"/>
          <p:cNvSpPr/>
          <p:nvPr/>
        </p:nvSpPr>
        <p:spPr>
          <a:xfrm>
            <a:off x="3425780" y="5026246"/>
            <a:ext cx="2756079" cy="490714"/>
          </a:xfrm>
          <a:custGeom>
            <a:avLst/>
            <a:gdLst>
              <a:gd name="connsiteX0" fmla="*/ 0 w 2756079"/>
              <a:gd name="connsiteY0" fmla="*/ 0 h 490714"/>
              <a:gd name="connsiteX1" fmla="*/ 1931831 w 2756079"/>
              <a:gd name="connsiteY1" fmla="*/ 489397 h 490714"/>
              <a:gd name="connsiteX2" fmla="*/ 2756079 w 2756079"/>
              <a:gd name="connsiteY2" fmla="*/ 115910 h 49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6079" h="490714">
                <a:moveTo>
                  <a:pt x="0" y="0"/>
                </a:moveTo>
                <a:cubicBezTo>
                  <a:pt x="736242" y="235039"/>
                  <a:pt x="1472485" y="470079"/>
                  <a:pt x="1931831" y="489397"/>
                </a:cubicBezTo>
                <a:cubicBezTo>
                  <a:pt x="2391177" y="508715"/>
                  <a:pt x="2573628" y="312312"/>
                  <a:pt x="2756079" y="115910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E7AEDA699A6046B28BDB03A4B3ACE5" ma:contentTypeVersion="18" ma:contentTypeDescription="Create a new document." ma:contentTypeScope="" ma:versionID="02e15c3bcd745aa8f170db0a17cd0653">
  <xsd:schema xmlns:xsd="http://www.w3.org/2001/XMLSchema" xmlns:xs="http://www.w3.org/2001/XMLSchema" xmlns:p="http://schemas.microsoft.com/office/2006/metadata/properties" xmlns:ns1="http://schemas.microsoft.com/sharepoint/v3" xmlns:ns2="7d4bd1a6-963b-4ce5-9d6a-82f9bec88dc5" xmlns:ns3="d40e101a-1fec-4fbd-a9d0-ed41492f4cd8" targetNamespace="http://schemas.microsoft.com/office/2006/metadata/properties" ma:root="true" ma:fieldsID="e9ef13896b839d8d93edccf46d0a437c" ns1:_="" ns2:_="" ns3:_="">
    <xsd:import namespace="http://schemas.microsoft.com/sharepoint/v3"/>
    <xsd:import namespace="7d4bd1a6-963b-4ce5-9d6a-82f9bec88dc5"/>
    <xsd:import namespace="d40e101a-1fec-4fbd-a9d0-ed41492f4cd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Initials" minOccurs="0"/>
                <xsd:element ref="ns3:Semester" minOccurs="0"/>
                <xsd:element ref="ns3:Indhol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4bd1a6-963b-4ce5-9d6a-82f9bec88dc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0e101a-1fec-4fbd-a9d0-ed41492f4cd8" elementFormDefault="qualified">
    <xsd:import namespace="http://schemas.microsoft.com/office/2006/documentManagement/types"/>
    <xsd:import namespace="http://schemas.microsoft.com/office/infopath/2007/PartnerControls"/>
    <xsd:element name="Initials" ma:index="10" nillable="true" ma:displayName="Flow" ma:internalName="Initials">
      <xsd:simpleType>
        <xsd:restriction base="dms:Text">
          <xsd:maxLength value="255"/>
        </xsd:restriction>
      </xsd:simpleType>
    </xsd:element>
    <xsd:element name="Semester" ma:index="12" nillable="true" ma:displayName="Semester" ma:internalName="Semester">
      <xsd:simpleType>
        <xsd:restriction base="dms:Text">
          <xsd:maxLength value="255"/>
        </xsd:restriction>
      </xsd:simpleType>
    </xsd:element>
    <xsd:element name="Indhold" ma:index="13" nillable="true" ma:displayName="Indhold" ma:internalName="Indhold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8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dhold xmlns="d40e101a-1fec-4fbd-a9d0-ed41492f4cd8" xsi:nil="true"/>
    <_ip_UnifiedCompliancePolicyUIAction xmlns="http://schemas.microsoft.com/sharepoint/v3" xsi:nil="true"/>
    <Initials xmlns="d40e101a-1fec-4fbd-a9d0-ed41492f4cd8" xsi:nil="true"/>
    <Semester xmlns="d40e101a-1fec-4fbd-a9d0-ed41492f4cd8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4542649-E255-48C1-A46F-9CFEF991F71B}"/>
</file>

<file path=customXml/itemProps2.xml><?xml version="1.0" encoding="utf-8"?>
<ds:datastoreItem xmlns:ds="http://schemas.openxmlformats.org/officeDocument/2006/customXml" ds:itemID="{604842A4-68D3-4FDB-9505-FB5FC124A41B}"/>
</file>

<file path=customXml/itemProps3.xml><?xml version="1.0" encoding="utf-8"?>
<ds:datastoreItem xmlns:ds="http://schemas.openxmlformats.org/officeDocument/2006/customXml" ds:itemID="{8D114C3F-955F-44A0-B3E0-04A9FC4CF74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17971</TotalTime>
  <Words>573</Words>
  <Application>Microsoft Office PowerPoint</Application>
  <PresentationFormat>Skærmshow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Bachelor project kick-off Autumn 2017</vt:lpstr>
      <vt:lpstr>Agenda</vt:lpstr>
      <vt:lpstr>Important dates</vt:lpstr>
      <vt:lpstr>Bachelor project –  Central points from the curriculum</vt:lpstr>
      <vt:lpstr>Bachelor project –  Differences from computer science project</vt:lpstr>
      <vt:lpstr>Theory in the  Bachelor project</vt:lpstr>
      <vt:lpstr>The report</vt:lpstr>
      <vt:lpstr>Process report - a systematic and structured approach</vt:lpstr>
      <vt:lpstr>Theory report</vt:lpstr>
      <vt:lpstr>The theory report (a generalisation)</vt:lpstr>
      <vt:lpstr>Induction and deduction</vt:lpstr>
      <vt:lpstr>The counselling</vt:lpstr>
      <vt:lpstr>Counsellors</vt:lpstr>
    </vt:vector>
  </TitlesOfParts>
  <Company>Handelsskolen København Nord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Bachelorprojekt Forår 2011</dc:title>
  <dc:creator>tm</dc:creator>
  <cp:lastModifiedBy>chu</cp:lastModifiedBy>
  <cp:revision>106</cp:revision>
  <cp:lastPrinted>2013-10-23T12:40:55Z</cp:lastPrinted>
  <dcterms:created xsi:type="dcterms:W3CDTF">2011-03-22T16:18:15Z</dcterms:created>
  <dcterms:modified xsi:type="dcterms:W3CDTF">2017-11-01T14:12:46Z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0x01010050E7AEDA699A6046B28BDB03A4B3ACE5</vt:lpwstr>
  </property>
</Properties>
</file>