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10058400" cy="7772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guide id="3" orient="horz" pos="1248" userDrawn="1">
          <p15:clr>
            <a:srgbClr val="A4A3A4"/>
          </p15:clr>
        </p15:guide>
        <p15:guide id="4" orient="horz" pos="1008" userDrawn="1">
          <p15:clr>
            <a:srgbClr val="A4A3A4"/>
          </p15:clr>
        </p15:guide>
        <p15:guide id="5" orient="horz" pos="44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72" autoAdjust="0"/>
    <p:restoredTop sz="94554" autoAdjust="0"/>
  </p:normalViewPr>
  <p:slideViewPr>
    <p:cSldViewPr snapToGrid="0" showGuides="1">
      <p:cViewPr varScale="1">
        <p:scale>
          <a:sx n="81" d="100"/>
          <a:sy n="81" d="100"/>
        </p:scale>
        <p:origin x="636" y="84"/>
      </p:cViewPr>
      <p:guideLst>
        <p:guide orient="horz" pos="2448"/>
        <p:guide pos="3168"/>
        <p:guide orient="horz" pos="1248"/>
        <p:guide orient="horz" pos="1008"/>
        <p:guide orient="horz" pos="446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CA6C3-8C1B-43ED-B501-AA7DADB845BD}" type="datetimeFigureOut">
              <a:rPr lang="en-US" smtClean="0"/>
              <a:t>2/25/2018</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A1E3A-B04B-47D1-9DA7-813951C9FDB5}" type="slidenum">
              <a:rPr lang="en-US" smtClean="0"/>
              <a:t>‹#›</a:t>
            </a:fld>
            <a:endParaRPr lang="en-US"/>
          </a:p>
        </p:txBody>
      </p:sp>
    </p:spTree>
    <p:extLst>
      <p:ext uri="{BB962C8B-B14F-4D97-AF65-F5344CB8AC3E}">
        <p14:creationId xmlns:p14="http://schemas.microsoft.com/office/powerpoint/2010/main" val="3386180218"/>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a:t>
            </a:fld>
            <a:endParaRPr lang="en-US"/>
          </a:p>
        </p:txBody>
      </p:sp>
    </p:spTree>
    <p:extLst>
      <p:ext uri="{BB962C8B-B14F-4D97-AF65-F5344CB8AC3E}">
        <p14:creationId xmlns:p14="http://schemas.microsoft.com/office/powerpoint/2010/main" val="382417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10</a:t>
            </a:fld>
            <a:endParaRPr lang="en-US"/>
          </a:p>
        </p:txBody>
      </p:sp>
    </p:spTree>
    <p:extLst>
      <p:ext uri="{BB962C8B-B14F-4D97-AF65-F5344CB8AC3E}">
        <p14:creationId xmlns:p14="http://schemas.microsoft.com/office/powerpoint/2010/main" val="4041870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11</a:t>
            </a:fld>
            <a:endParaRPr lang="en-US"/>
          </a:p>
        </p:txBody>
      </p:sp>
    </p:spTree>
    <p:extLst>
      <p:ext uri="{BB962C8B-B14F-4D97-AF65-F5344CB8AC3E}">
        <p14:creationId xmlns:p14="http://schemas.microsoft.com/office/powerpoint/2010/main" val="3195877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12</a:t>
            </a:fld>
            <a:endParaRPr lang="en-US"/>
          </a:p>
        </p:txBody>
      </p:sp>
    </p:spTree>
    <p:extLst>
      <p:ext uri="{BB962C8B-B14F-4D97-AF65-F5344CB8AC3E}">
        <p14:creationId xmlns:p14="http://schemas.microsoft.com/office/powerpoint/2010/main" val="693290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13</a:t>
            </a:fld>
            <a:endParaRPr lang="en-US"/>
          </a:p>
        </p:txBody>
      </p:sp>
    </p:spTree>
    <p:extLst>
      <p:ext uri="{BB962C8B-B14F-4D97-AF65-F5344CB8AC3E}">
        <p14:creationId xmlns:p14="http://schemas.microsoft.com/office/powerpoint/2010/main" val="2013612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14</a:t>
            </a:fld>
            <a:endParaRPr lang="en-US"/>
          </a:p>
        </p:txBody>
      </p:sp>
    </p:spTree>
    <p:extLst>
      <p:ext uri="{BB962C8B-B14F-4D97-AF65-F5344CB8AC3E}">
        <p14:creationId xmlns:p14="http://schemas.microsoft.com/office/powerpoint/2010/main" val="3576553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15</a:t>
            </a:fld>
            <a:endParaRPr lang="en-US"/>
          </a:p>
        </p:txBody>
      </p:sp>
    </p:spTree>
    <p:extLst>
      <p:ext uri="{BB962C8B-B14F-4D97-AF65-F5344CB8AC3E}">
        <p14:creationId xmlns:p14="http://schemas.microsoft.com/office/powerpoint/2010/main" val="2397090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16</a:t>
            </a:fld>
            <a:endParaRPr lang="en-US"/>
          </a:p>
        </p:txBody>
      </p:sp>
    </p:spTree>
    <p:extLst>
      <p:ext uri="{BB962C8B-B14F-4D97-AF65-F5344CB8AC3E}">
        <p14:creationId xmlns:p14="http://schemas.microsoft.com/office/powerpoint/2010/main" val="804884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17</a:t>
            </a:fld>
            <a:endParaRPr lang="en-US"/>
          </a:p>
        </p:txBody>
      </p:sp>
    </p:spTree>
    <p:extLst>
      <p:ext uri="{BB962C8B-B14F-4D97-AF65-F5344CB8AC3E}">
        <p14:creationId xmlns:p14="http://schemas.microsoft.com/office/powerpoint/2010/main" val="358375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2</a:t>
            </a:fld>
            <a:endParaRPr lang="en-US"/>
          </a:p>
        </p:txBody>
      </p:sp>
    </p:spTree>
    <p:extLst>
      <p:ext uri="{BB962C8B-B14F-4D97-AF65-F5344CB8AC3E}">
        <p14:creationId xmlns:p14="http://schemas.microsoft.com/office/powerpoint/2010/main" val="4154284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3</a:t>
            </a:fld>
            <a:endParaRPr lang="en-US"/>
          </a:p>
        </p:txBody>
      </p:sp>
    </p:spTree>
    <p:extLst>
      <p:ext uri="{BB962C8B-B14F-4D97-AF65-F5344CB8AC3E}">
        <p14:creationId xmlns:p14="http://schemas.microsoft.com/office/powerpoint/2010/main" val="4246086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4</a:t>
            </a:fld>
            <a:endParaRPr lang="en-US"/>
          </a:p>
        </p:txBody>
      </p:sp>
    </p:spTree>
    <p:extLst>
      <p:ext uri="{BB962C8B-B14F-4D97-AF65-F5344CB8AC3E}">
        <p14:creationId xmlns:p14="http://schemas.microsoft.com/office/powerpoint/2010/main" val="62678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5</a:t>
            </a:fld>
            <a:endParaRPr lang="en-US"/>
          </a:p>
        </p:txBody>
      </p:sp>
    </p:spTree>
    <p:extLst>
      <p:ext uri="{BB962C8B-B14F-4D97-AF65-F5344CB8AC3E}">
        <p14:creationId xmlns:p14="http://schemas.microsoft.com/office/powerpoint/2010/main" val="95098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6</a:t>
            </a:fld>
            <a:endParaRPr lang="en-US"/>
          </a:p>
        </p:txBody>
      </p:sp>
    </p:spTree>
    <p:extLst>
      <p:ext uri="{BB962C8B-B14F-4D97-AF65-F5344CB8AC3E}">
        <p14:creationId xmlns:p14="http://schemas.microsoft.com/office/powerpoint/2010/main" val="2891881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7</a:t>
            </a:fld>
            <a:endParaRPr lang="en-US"/>
          </a:p>
        </p:txBody>
      </p:sp>
    </p:spTree>
    <p:extLst>
      <p:ext uri="{BB962C8B-B14F-4D97-AF65-F5344CB8AC3E}">
        <p14:creationId xmlns:p14="http://schemas.microsoft.com/office/powerpoint/2010/main" val="3058978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8</a:t>
            </a:fld>
            <a:endParaRPr lang="en-US"/>
          </a:p>
        </p:txBody>
      </p:sp>
    </p:spTree>
    <p:extLst>
      <p:ext uri="{BB962C8B-B14F-4D97-AF65-F5344CB8AC3E}">
        <p14:creationId xmlns:p14="http://schemas.microsoft.com/office/powerpoint/2010/main" val="1006884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DA1E3A-B04B-47D1-9DA7-813951C9FDB5}" type="slidenum">
              <a:rPr lang="en-US" smtClean="0"/>
              <a:t>9</a:t>
            </a:fld>
            <a:endParaRPr lang="en-US"/>
          </a:p>
        </p:txBody>
      </p:sp>
    </p:spTree>
    <p:extLst>
      <p:ext uri="{BB962C8B-B14F-4D97-AF65-F5344CB8AC3E}">
        <p14:creationId xmlns:p14="http://schemas.microsoft.com/office/powerpoint/2010/main" val="1113356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1515" y="230931"/>
            <a:ext cx="8675370" cy="622510"/>
          </a:xfrm>
          <a:prstGeom prst="rect">
            <a:avLst/>
          </a:prstGeom>
        </p:spPr>
        <p:txBody>
          <a:bodyPr>
            <a:normAutofit/>
          </a:bodyPr>
          <a:lstStyle>
            <a:lvl1pPr algn="ctr">
              <a:defRPr sz="3200" b="1">
                <a:solidFill>
                  <a:srgbClr val="00B050"/>
                </a:solidFill>
              </a:defRPr>
            </a:lvl1pPr>
          </a:lstStyle>
          <a:p>
            <a:endParaRPr lang="en-US" dirty="0"/>
          </a:p>
        </p:txBody>
      </p:sp>
      <p:sp>
        <p:nvSpPr>
          <p:cNvPr id="3" name="Content Placeholder 2"/>
          <p:cNvSpPr>
            <a:spLocks noGrp="1"/>
          </p:cNvSpPr>
          <p:nvPr>
            <p:ph idx="1"/>
          </p:nvPr>
        </p:nvSpPr>
        <p:spPr/>
        <p:txBody>
          <a:bodyPr/>
          <a:lstStyle>
            <a:lvl1pPr>
              <a:buClr>
                <a:srgbClr val="00B050"/>
              </a:buClr>
              <a:defRPr sz="2400"/>
            </a:lvl1pPr>
            <a:lvl2pPr>
              <a:buClr>
                <a:srgbClr val="00B050"/>
              </a:buClr>
              <a:defRPr sz="2000"/>
            </a:lvl2pPr>
            <a:lvl3pPr>
              <a:buClr>
                <a:srgbClr val="00B050"/>
              </a:buClr>
              <a:defRPr sz="1800"/>
            </a:lvl3pPr>
            <a:lvl4pPr>
              <a:buClr>
                <a:srgbClr val="00B050"/>
              </a:buClr>
              <a:defRPr sz="1600"/>
            </a:lvl4pPr>
            <a:lvl5pPr>
              <a:buClr>
                <a:srgbClr val="00B050"/>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200"/>
            </a:lvl1pPr>
          </a:lstStyle>
          <a:p>
            <a:fld id="{3AD231FC-A7B5-498D-A85D-2DEF32FE07DC}" type="slidenum">
              <a:rPr lang="en-US" smtClean="0"/>
              <a:pPr/>
              <a:t>‹#›</a:t>
            </a:fld>
            <a:endParaRPr lang="en-US" dirty="0"/>
          </a:p>
        </p:txBody>
      </p:sp>
      <p:pic>
        <p:nvPicPr>
          <p:cNvPr id="8" name="Picture 10" descr="JGBusiness_Logo_RedGlobeFad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1515" y="7337585"/>
            <a:ext cx="1524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19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a:prstGeom prst="rect">
            <a:avLst/>
          </a:prstGeo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a:xfrm>
            <a:off x="691515" y="7203865"/>
            <a:ext cx="2263140" cy="413808"/>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29682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a:prstGeom prst="rect">
            <a:avLst/>
          </a:prstGeo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a:xfrm>
            <a:off x="691515" y="7203865"/>
            <a:ext cx="2263140" cy="413808"/>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398793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91515" y="413810"/>
            <a:ext cx="8675370" cy="150230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3613516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382249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6397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a:prstGeom prst="rect">
            <a:avLst/>
          </a:prstGeom>
        </p:spPr>
        <p:txBody>
          <a:bodyPr anchor="b">
            <a:normAutofit/>
          </a:bodyPr>
          <a:lstStyle>
            <a:lvl1pPr algn="ctr">
              <a:defRPr sz="4800" b="1">
                <a:solidFill>
                  <a:srgbClr val="00B050"/>
                </a:solidFill>
              </a:defRPr>
            </a:lvl1pPr>
          </a:lstStyle>
          <a:p>
            <a:r>
              <a:rPr lang="en-US" dirty="0"/>
              <a:t>Click to edit Master title style</a:t>
            </a:r>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231FC-A7B5-498D-A85D-2DEF32FE07DC}" type="slidenum">
              <a:rPr lang="en-US" smtClean="0"/>
              <a:t>‹#›</a:t>
            </a:fld>
            <a:endParaRPr lang="en-US"/>
          </a:p>
        </p:txBody>
      </p:sp>
      <p:pic>
        <p:nvPicPr>
          <p:cNvPr id="10" name="Picture 10" descr="JGBusiness_Logo_RedGlobeFad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1515" y="7337585"/>
            <a:ext cx="1524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967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1515" y="230931"/>
            <a:ext cx="8675370" cy="622510"/>
          </a:xfrm>
          <a:prstGeom prst="rect">
            <a:avLst/>
          </a:prstGeom>
        </p:spPr>
        <p:txBody>
          <a:bodyPr>
            <a:normAutofit/>
          </a:bodyPr>
          <a:lstStyle>
            <a:lvl1pPr>
              <a:defRPr sz="3200" b="1">
                <a:solidFill>
                  <a:srgbClr val="00B050"/>
                </a:solidFill>
              </a:defRPr>
            </a:lvl1pPr>
          </a:lstStyle>
          <a:p>
            <a:endParaRPr lang="en-US" dirty="0"/>
          </a:p>
        </p:txBody>
      </p:sp>
      <p:sp>
        <p:nvSpPr>
          <p:cNvPr id="3" name="Content Placeholder 2"/>
          <p:cNvSpPr>
            <a:spLocks noGrp="1"/>
          </p:cNvSpPr>
          <p:nvPr>
            <p:ph idx="1"/>
          </p:nvPr>
        </p:nvSpPr>
        <p:spPr/>
        <p:txBody>
          <a:bodyPr/>
          <a:lstStyle>
            <a:lvl1pPr>
              <a:buClr>
                <a:srgbClr val="00B050"/>
              </a:buClr>
              <a:defRPr sz="2400"/>
            </a:lvl1pPr>
            <a:lvl2pPr>
              <a:buClr>
                <a:srgbClr val="00B050"/>
              </a:buClr>
              <a:defRPr sz="2000"/>
            </a:lvl2pPr>
            <a:lvl3pPr>
              <a:buClr>
                <a:srgbClr val="00B050"/>
              </a:buClr>
              <a:defRPr sz="1800"/>
            </a:lvl3pPr>
            <a:lvl4pPr>
              <a:buClr>
                <a:srgbClr val="00B050"/>
              </a:buClr>
              <a:defRPr sz="1600"/>
            </a:lvl4pPr>
            <a:lvl5pPr>
              <a:buClr>
                <a:srgbClr val="00B050"/>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200"/>
            </a:lvl1pPr>
          </a:lstStyle>
          <a:p>
            <a:fld id="{3AD231FC-A7B5-498D-A85D-2DEF32FE07DC}" type="slidenum">
              <a:rPr lang="en-US" smtClean="0"/>
              <a:pPr/>
              <a:t>‹#›</a:t>
            </a:fld>
            <a:endParaRPr lang="en-US" dirty="0"/>
          </a:p>
        </p:txBody>
      </p:sp>
      <p:pic>
        <p:nvPicPr>
          <p:cNvPr id="8" name="Picture 10" descr="JGBusiness_Logo_RedGlobeFad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1515" y="7337585"/>
            <a:ext cx="1524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518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a:prstGeom prst="rect">
            <a:avLst/>
          </a:prstGeo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91515" y="7203865"/>
            <a:ext cx="2263140" cy="413808"/>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280982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1515" y="413810"/>
            <a:ext cx="8675370" cy="150230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91515" y="7203865"/>
            <a:ext cx="2263140" cy="413808"/>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160359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2826" y="79279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dirty="0"/>
              <a:t>Click to edit Master text styles</a:t>
            </a:r>
          </a:p>
        </p:txBody>
      </p:sp>
      <p:sp>
        <p:nvSpPr>
          <p:cNvPr id="4" name="Content Placeholder 3"/>
          <p:cNvSpPr>
            <a:spLocks noGrp="1"/>
          </p:cNvSpPr>
          <p:nvPr>
            <p:ph sz="half" idx="2"/>
          </p:nvPr>
        </p:nvSpPr>
        <p:spPr>
          <a:xfrm>
            <a:off x="692826" y="1726565"/>
            <a:ext cx="4255174" cy="41758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92066" y="79279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172656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91515" y="7203865"/>
            <a:ext cx="2263140" cy="413808"/>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370344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1515" y="413810"/>
            <a:ext cx="8675370" cy="1502305"/>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91515" y="7203865"/>
            <a:ext cx="2263140" cy="413808"/>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55005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1515" y="7203865"/>
            <a:ext cx="2263140" cy="413808"/>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231FC-A7B5-498D-A85D-2DEF32FE07DC}" type="slidenum">
              <a:rPr lang="en-US" smtClean="0"/>
              <a:t>‹#›</a:t>
            </a:fld>
            <a:endParaRPr lang="en-US"/>
          </a:p>
        </p:txBody>
      </p:sp>
    </p:spTree>
    <p:extLst>
      <p:ext uri="{BB962C8B-B14F-4D97-AF65-F5344CB8AC3E}">
        <p14:creationId xmlns:p14="http://schemas.microsoft.com/office/powerpoint/2010/main" val="189971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http://www.cs.wayne.edu/~zaki/LetterLogo.jp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1515" y="1325880"/>
            <a:ext cx="8675370" cy="56289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3AD231FC-A7B5-498D-A85D-2DEF32FE07DC}" type="slidenum">
              <a:rPr lang="en-US" smtClean="0"/>
              <a:t>‹#›</a:t>
            </a:fld>
            <a:endParaRPr lang="en-US"/>
          </a:p>
        </p:txBody>
      </p:sp>
      <p:sp>
        <p:nvSpPr>
          <p:cNvPr id="7" name="Title 1"/>
          <p:cNvSpPr txBox="1">
            <a:spLocks/>
          </p:cNvSpPr>
          <p:nvPr userDrawn="1"/>
        </p:nvSpPr>
        <p:spPr>
          <a:xfrm>
            <a:off x="691515" y="230931"/>
            <a:ext cx="8675370" cy="622510"/>
          </a:xfrm>
          <a:prstGeom prst="rect">
            <a:avLst/>
          </a:prstGeom>
        </p:spPr>
        <p:txBody>
          <a:bodyPr>
            <a:normAutofit/>
          </a:bodyPr>
          <a:lstStyle>
            <a:lvl1pPr algn="l" defTabSz="1005840" rtl="0" eaLnBrk="1" latinLnBrk="0" hangingPunct="1">
              <a:lnSpc>
                <a:spcPct val="90000"/>
              </a:lnSpc>
              <a:spcBef>
                <a:spcPct val="0"/>
              </a:spcBef>
              <a:buNone/>
              <a:defRPr sz="3200" b="1" kern="1200">
                <a:solidFill>
                  <a:srgbClr val="00B050"/>
                </a:solidFill>
                <a:latin typeface="+mj-lt"/>
                <a:ea typeface="+mj-ea"/>
                <a:cs typeface="+mj-cs"/>
              </a:defRPr>
            </a:lvl1pPr>
          </a:lstStyle>
          <a:p>
            <a:endParaRPr lang="en-US" dirty="0"/>
          </a:p>
        </p:txBody>
      </p:sp>
      <p:pic>
        <p:nvPicPr>
          <p:cNvPr id="8" name="irc_mi" descr="http://www.cs.wayne.edu/%7Ezaki/LetterLogo.jpg"/>
          <p:cNvPicPr>
            <a:picLocks noChangeAspect="1" noChangeArrowheads="1"/>
          </p:cNvPicPr>
          <p:nvPr userDrawn="1"/>
        </p:nvPicPr>
        <p:blipFill>
          <a:blip r:embed="rId15" r:link="rId16">
            <a:extLst>
              <a:ext uri="{28A0092B-C50C-407E-A947-70E740481C1C}">
                <a14:useLocalDpi xmlns:a14="http://schemas.microsoft.com/office/drawing/2010/main" val="0"/>
              </a:ext>
            </a:extLst>
          </a:blip>
          <a:srcRect/>
          <a:stretch>
            <a:fillRect/>
          </a:stretch>
        </p:blipFill>
        <p:spPr bwMode="auto">
          <a:xfrm>
            <a:off x="691515" y="202018"/>
            <a:ext cx="1307148" cy="618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JGBusiness_Logo_RedGlobeFaded"/>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91515" y="7337585"/>
            <a:ext cx="15240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92150" y="246698"/>
            <a:ext cx="8674100" cy="52879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180919819"/>
      </p:ext>
    </p:extLst>
  </p:cSld>
  <p:clrMap bg1="lt1" tx1="dk1" bg2="lt2" tx2="dk2" accent1="accent1" accent2="accent2" accent3="accent3" accent4="accent4" accent5="accent5" accent6="accent6" hlink="hlink" folHlink="folHlink"/>
  <p:sldLayoutIdLst>
    <p:sldLayoutId id="2147483674" r:id="rId1"/>
    <p:sldLayoutId id="2147483685" r:id="rId2"/>
    <p:sldLayoutId id="2147483673" r:id="rId3"/>
    <p:sldLayoutId id="214748368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ftr="0" dt="0"/>
  <p:txStyles>
    <p:titleStyle>
      <a:lvl1pPr algn="r" defTabSz="1005840" rtl="0" eaLnBrk="1" latinLnBrk="0" hangingPunct="1">
        <a:lnSpc>
          <a:spcPct val="90000"/>
        </a:lnSpc>
        <a:spcBef>
          <a:spcPct val="0"/>
        </a:spcBef>
        <a:buNone/>
        <a:defRPr sz="3200" kern="1200">
          <a:solidFill>
            <a:srgbClr val="00B050"/>
          </a:solidFill>
          <a:latin typeface="+mj-lt"/>
          <a:ea typeface="+mj-ea"/>
          <a:cs typeface="+mj-cs"/>
        </a:defRPr>
      </a:lvl1pPr>
    </p:titleStyle>
    <p:bodyStyle>
      <a:lvl1pPr marL="251460" indent="-251460" algn="l" defTabSz="1005840" rtl="0" eaLnBrk="1" latinLnBrk="0" hangingPunct="1">
        <a:lnSpc>
          <a:spcPct val="90000"/>
        </a:lnSpc>
        <a:spcBef>
          <a:spcPts val="1100"/>
        </a:spcBef>
        <a:buClr>
          <a:srgbClr val="00B050"/>
        </a:buClr>
        <a:buFont typeface="Arial" panose="020B0604020202020204" pitchFamily="34" charset="0"/>
        <a:buChar char="•"/>
        <a:defRPr sz="24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rgbClr val="00B050"/>
        </a:buClr>
        <a:buFont typeface="Arial" panose="020B0604020202020204" pitchFamily="34" charset="0"/>
        <a:buChar char="•"/>
        <a:defRPr sz="20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rgbClr val="00B050"/>
        </a:buClr>
        <a:buFont typeface="Arial" panose="020B0604020202020204" pitchFamily="34" charset="0"/>
        <a:buChar char="•"/>
        <a:defRPr sz="18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rgbClr val="00B050"/>
        </a:buClr>
        <a:buFont typeface="Arial" panose="020B0604020202020204" pitchFamily="34" charset="0"/>
        <a:buChar char="•"/>
        <a:defRPr sz="16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rgbClr val="00B050"/>
        </a:buClr>
        <a:buFont typeface="Arial" panose="020B0604020202020204" pitchFamily="34" charset="0"/>
        <a:buChar char="•"/>
        <a:defRPr sz="16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hyperlink" Target="https://www.inc.com/ilan-mochari/gravity-payments-minimum-salary.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hyperlink" Target="https://www.inc.com/profile/gravity-payment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nc.com/erik-Sherman/cutting-through-the-hype-over-minimum-wage-increases.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Wayne State University</a:t>
            </a:r>
            <a:br>
              <a:rPr lang="en-US" dirty="0"/>
            </a:br>
            <a:r>
              <a:rPr lang="en-US" sz="2700" dirty="0">
                <a:solidFill>
                  <a:schemeClr val="tx1"/>
                </a:solidFill>
              </a:rPr>
              <a:t>Mike </a:t>
            </a:r>
            <a:r>
              <a:rPr lang="en-US" sz="2700" dirty="0" err="1">
                <a:solidFill>
                  <a:schemeClr val="tx1"/>
                </a:solidFill>
              </a:rPr>
              <a:t>Ilitch</a:t>
            </a:r>
            <a:r>
              <a:rPr lang="en-US" sz="2700" dirty="0">
                <a:solidFill>
                  <a:schemeClr val="tx1"/>
                </a:solidFill>
              </a:rPr>
              <a:t> School of Business</a:t>
            </a:r>
            <a:endParaRPr lang="en-US"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fontScale="92500" lnSpcReduction="20000"/>
          </a:bodyPr>
          <a:lstStyle/>
          <a:p>
            <a:endParaRPr lang="en-US" dirty="0"/>
          </a:p>
          <a:p>
            <a:endParaRPr lang="en-US" dirty="0"/>
          </a:p>
          <a:p>
            <a:endParaRPr lang="en-US" dirty="0"/>
          </a:p>
          <a:p>
            <a:endParaRPr lang="en-US" dirty="0"/>
          </a:p>
          <a:p>
            <a:pPr marL="979488" indent="-979488" defTabSz="1093788">
              <a:buNone/>
            </a:pPr>
            <a:r>
              <a:rPr lang="en-US" sz="2200" b="1" dirty="0">
                <a:solidFill>
                  <a:srgbClr val="00B050"/>
                </a:solidFill>
              </a:rPr>
              <a:t>Format:  </a:t>
            </a:r>
            <a:r>
              <a:rPr lang="en-US" sz="2200" dirty="0"/>
              <a:t>Not to exceed </a:t>
            </a:r>
            <a:r>
              <a:rPr lang="en-US" sz="2200" b="1" i="1" dirty="0"/>
              <a:t>12</a:t>
            </a:r>
            <a:r>
              <a:rPr lang="en-US" sz="2200" dirty="0"/>
              <a:t> typed pages (</a:t>
            </a:r>
            <a:r>
              <a:rPr lang="en-US" sz="2200" b="1" dirty="0"/>
              <a:t>minimum type Font 12</a:t>
            </a:r>
            <a:r>
              <a:rPr lang="en-US" sz="2200" dirty="0"/>
              <a:t>).              </a:t>
            </a:r>
            <a:r>
              <a:rPr lang="en-US" sz="2200" b="1" i="1" dirty="0"/>
              <a:t>Reminder:  </a:t>
            </a:r>
            <a:r>
              <a:rPr lang="en-US" sz="2200" dirty="0"/>
              <a:t>These are general guidelines to establish consistencies, key factors, creativity, and continuity among the responses</a:t>
            </a:r>
            <a:r>
              <a:rPr lang="en-US" sz="2200" i="1" dirty="0"/>
              <a:t>.  </a:t>
            </a:r>
            <a:r>
              <a:rPr lang="en-US" sz="2200" b="1" i="1" dirty="0"/>
              <a:t>Be Creative !!                                                   </a:t>
            </a:r>
          </a:p>
          <a:p>
            <a:pPr marL="979488" indent="-979488" defTabSz="1093788">
              <a:buNone/>
            </a:pPr>
            <a:r>
              <a:rPr lang="en-US" sz="2200" b="1" dirty="0">
                <a:solidFill>
                  <a:srgbClr val="00B050"/>
                </a:solidFill>
              </a:rPr>
              <a:t>Team:</a:t>
            </a:r>
            <a:r>
              <a:rPr lang="en-US" sz="2200" dirty="0"/>
              <a:t>	There maybe </a:t>
            </a:r>
            <a:r>
              <a:rPr lang="en-US" sz="2200" b="1" i="1" dirty="0"/>
              <a:t>class presentations </a:t>
            </a:r>
            <a:r>
              <a:rPr lang="en-US" sz="2200" dirty="0"/>
              <a:t>and group discussions</a:t>
            </a:r>
          </a:p>
          <a:p>
            <a:pPr marL="979488" indent="-979488" defTabSz="1093788">
              <a:buNone/>
            </a:pPr>
            <a:r>
              <a:rPr lang="en-US" sz="2200" b="1" dirty="0">
                <a:solidFill>
                  <a:srgbClr val="00B050"/>
                </a:solidFill>
              </a:rPr>
              <a:t>Grading:  </a:t>
            </a:r>
            <a:r>
              <a:rPr lang="en-US" sz="2200" dirty="0"/>
              <a:t>This Case Study will be a component of the “Final Grade.”</a:t>
            </a:r>
          </a:p>
          <a:p>
            <a:pPr marL="1143000" indent="-1143000" defTabSz="1093788">
              <a:buNone/>
            </a:pPr>
            <a:r>
              <a:rPr lang="en-US" sz="2200" b="1" dirty="0">
                <a:solidFill>
                  <a:srgbClr val="00B050"/>
                </a:solidFill>
              </a:rPr>
              <a:t>REQUIREMENT:</a:t>
            </a:r>
          </a:p>
          <a:p>
            <a:pPr marL="1143000" indent="-1143000" defTabSz="1093788">
              <a:buNone/>
            </a:pPr>
            <a:r>
              <a:rPr lang="en-US" sz="2200" b="1" dirty="0">
                <a:solidFill>
                  <a:srgbClr val="00B050"/>
                </a:solidFill>
              </a:rPr>
              <a:t>Research:  </a:t>
            </a:r>
            <a:r>
              <a:rPr lang="en-US" sz="2000" dirty="0"/>
              <a:t>Conduct your own research on the Gravity Payments Company.</a:t>
            </a:r>
          </a:p>
          <a:p>
            <a:pPr defTabSz="1093788"/>
            <a:r>
              <a:rPr lang="en-US" sz="1800" dirty="0"/>
              <a:t>Identify references at the end of your case study assignment submission.</a:t>
            </a:r>
          </a:p>
          <a:p>
            <a:pPr defTabSz="1093788"/>
            <a:r>
              <a:rPr lang="en-US" sz="1800" dirty="0"/>
              <a:t>Thoroughly read and review all documents provided as part of the Case Study assignment</a:t>
            </a:r>
          </a:p>
          <a:p>
            <a:pPr defTabSz="1093788"/>
            <a:r>
              <a:rPr lang="en-US" sz="1800" dirty="0"/>
              <a:t>Prepare a ‘Cover Page’ with full name, case study title, date, and page #s at the  bottom.</a:t>
            </a:r>
          </a:p>
          <a:p>
            <a:pPr defTabSz="1093788"/>
            <a:r>
              <a:rPr lang="en-US" sz="1800" dirty="0"/>
              <a:t>Prepare a summary ‘Introduction’ paragraph describing Dan Price, CEO Gravity Payments, the company credit card services and the minimum $70,000 annual wage proposal implementation.</a:t>
            </a:r>
          </a:p>
          <a:p>
            <a:pPr defTabSz="1093788"/>
            <a:r>
              <a:rPr lang="en-US" sz="1800" dirty="0"/>
              <a:t>COMPLETE A “SWOT” ANALYSIS – Refer to guidelines provided in the assignment.</a:t>
            </a:r>
          </a:p>
        </p:txBody>
      </p:sp>
      <p:sp>
        <p:nvSpPr>
          <p:cNvPr id="5" name="Slide Number Placeholder 4"/>
          <p:cNvSpPr>
            <a:spLocks noGrp="1"/>
          </p:cNvSpPr>
          <p:nvPr>
            <p:ph type="sldNum" sz="quarter" idx="12"/>
          </p:nvPr>
        </p:nvSpPr>
        <p:spPr/>
        <p:txBody>
          <a:bodyPr/>
          <a:lstStyle/>
          <a:p>
            <a:fld id="{3AD231FC-A7B5-498D-A85D-2DEF32FE07DC}" type="slidenum">
              <a:rPr lang="en-US" smtClean="0"/>
              <a:pPr/>
              <a:t>1</a:t>
            </a:fld>
            <a:endParaRPr lang="en-US" dirty="0"/>
          </a:p>
        </p:txBody>
      </p:sp>
      <p:sp>
        <p:nvSpPr>
          <p:cNvPr id="8" name="TextBox 7"/>
          <p:cNvSpPr txBox="1"/>
          <p:nvPr/>
        </p:nvSpPr>
        <p:spPr>
          <a:xfrm>
            <a:off x="1469580" y="1110343"/>
            <a:ext cx="7135585" cy="707886"/>
          </a:xfrm>
          <a:prstGeom prst="rect">
            <a:avLst/>
          </a:prstGeom>
          <a:noFill/>
        </p:spPr>
        <p:txBody>
          <a:bodyPr wrap="square" rtlCol="0">
            <a:spAutoFit/>
          </a:bodyPr>
          <a:lstStyle/>
          <a:p>
            <a:pPr algn="ctr"/>
            <a:r>
              <a:rPr lang="en-US" sz="2000" dirty="0"/>
              <a:t>Management of Organizational Behavior MGT2530</a:t>
            </a:r>
          </a:p>
          <a:p>
            <a:pPr algn="ctr"/>
            <a:r>
              <a:rPr lang="en-US" sz="2000" dirty="0"/>
              <a:t>Winter Term 2017 – 2018 Academic Year</a:t>
            </a:r>
          </a:p>
        </p:txBody>
      </p:sp>
      <p:sp>
        <p:nvSpPr>
          <p:cNvPr id="9" name="TextBox 8"/>
          <p:cNvSpPr txBox="1"/>
          <p:nvPr/>
        </p:nvSpPr>
        <p:spPr>
          <a:xfrm>
            <a:off x="2465608" y="1796139"/>
            <a:ext cx="5159829" cy="954107"/>
          </a:xfrm>
          <a:prstGeom prst="rect">
            <a:avLst/>
          </a:prstGeom>
          <a:noFill/>
        </p:spPr>
        <p:txBody>
          <a:bodyPr wrap="square" rtlCol="0">
            <a:spAutoFit/>
          </a:bodyPr>
          <a:lstStyle/>
          <a:p>
            <a:pPr algn="ctr"/>
            <a:r>
              <a:rPr lang="en-US" sz="2800" b="1" i="1" dirty="0">
                <a:solidFill>
                  <a:schemeClr val="accent2">
                    <a:lumMod val="50000"/>
                  </a:schemeClr>
                </a:solidFill>
              </a:rPr>
              <a:t>Gravity Payments Company</a:t>
            </a:r>
          </a:p>
          <a:p>
            <a:pPr algn="ctr"/>
            <a:r>
              <a:rPr lang="en-US" sz="2800" b="1" i="1" dirty="0"/>
              <a:t>Case Study #1</a:t>
            </a:r>
          </a:p>
        </p:txBody>
      </p:sp>
    </p:spTree>
    <p:extLst>
      <p:ext uri="{BB962C8B-B14F-4D97-AF65-F5344CB8AC3E}">
        <p14:creationId xmlns:p14="http://schemas.microsoft.com/office/powerpoint/2010/main" val="1275814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6136278"/>
          </a:xfrm>
        </p:spPr>
        <p:txBody>
          <a:bodyPr>
            <a:normAutofit/>
          </a:bodyPr>
          <a:lstStyle/>
          <a:p>
            <a:pPr marL="0" indent="0">
              <a:buNone/>
            </a:pPr>
            <a:r>
              <a:rPr lang="en-US" b="1" dirty="0">
                <a:solidFill>
                  <a:srgbClr val="00B050"/>
                </a:solidFill>
              </a:rPr>
              <a:t>LEADERSHIP</a:t>
            </a:r>
          </a:p>
          <a:p>
            <a:pPr marL="0" indent="0">
              <a:buNone/>
            </a:pPr>
            <a:r>
              <a:rPr lang="en-US" sz="2800" dirty="0"/>
              <a:t>3 Years ago, this boss set a $70,000 minimum wage for his employees – and the move is still paying off</a:t>
            </a:r>
          </a:p>
          <a:p>
            <a:pPr marL="0" indent="0" defTabSz="1093788">
              <a:buNone/>
            </a:pPr>
            <a:r>
              <a:rPr lang="en-US" sz="1600" dirty="0"/>
              <a:t>Michael Wheeler | 1:10 PM ET Tue. 29 Aug 2017</a:t>
            </a:r>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r>
              <a:rPr lang="en-US" sz="1200" dirty="0"/>
              <a:t>Mat Hayward | Getty Images</a:t>
            </a:r>
          </a:p>
          <a:p>
            <a:pPr marL="0" indent="0" defTabSz="1093788">
              <a:buNone/>
            </a:pPr>
            <a:r>
              <a:rPr lang="en-US" sz="1200" dirty="0"/>
              <a:t>Gravity Payments CEO Dan Price</a:t>
            </a:r>
          </a:p>
          <a:p>
            <a:pPr marL="0" indent="0" defTabSz="1093788">
              <a:buNone/>
            </a:pPr>
            <a:endParaRPr lang="en-US" sz="1200" dirty="0"/>
          </a:p>
        </p:txBody>
      </p:sp>
      <p:sp>
        <p:nvSpPr>
          <p:cNvPr id="5" name="Slide Number Placeholder 4"/>
          <p:cNvSpPr>
            <a:spLocks noGrp="1"/>
          </p:cNvSpPr>
          <p:nvPr>
            <p:ph type="sldNum" sz="quarter" idx="12"/>
          </p:nvPr>
        </p:nvSpPr>
        <p:spPr/>
        <p:txBody>
          <a:bodyPr/>
          <a:lstStyle/>
          <a:p>
            <a:fld id="{3AD231FC-A7B5-498D-A85D-2DEF32FE07DC}" type="slidenum">
              <a:rPr lang="en-US" smtClean="0"/>
              <a:pPr/>
              <a:t>10</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515" y="3385809"/>
            <a:ext cx="4337685" cy="2891067"/>
          </a:xfrm>
          <a:prstGeom prst="rect">
            <a:avLst/>
          </a:prstGeom>
        </p:spPr>
      </p:pic>
      <p:sp>
        <p:nvSpPr>
          <p:cNvPr id="4" name="TextBox 3"/>
          <p:cNvSpPr txBox="1"/>
          <p:nvPr/>
        </p:nvSpPr>
        <p:spPr>
          <a:xfrm>
            <a:off x="5306787" y="3412678"/>
            <a:ext cx="4060098" cy="3785652"/>
          </a:xfrm>
          <a:prstGeom prst="rect">
            <a:avLst/>
          </a:prstGeom>
          <a:noFill/>
        </p:spPr>
        <p:txBody>
          <a:bodyPr wrap="square" rtlCol="0">
            <a:spAutoFit/>
          </a:bodyPr>
          <a:lstStyle/>
          <a:p>
            <a:r>
              <a:rPr lang="en-US" sz="2000" dirty="0"/>
              <a:t>Two summers ago I wrote here about </a:t>
            </a:r>
            <a:r>
              <a:rPr lang="en-US" sz="2000" b="1" dirty="0">
                <a:solidFill>
                  <a:srgbClr val="00B050"/>
                </a:solidFill>
              </a:rPr>
              <a:t>Dan Price</a:t>
            </a:r>
            <a:r>
              <a:rPr lang="en-US" sz="2000" dirty="0"/>
              <a:t>, a Seattle-based entrepreneur who set $70,000 as the minimum wage for each one of his employees.  The post drew half a million views, the highest any of my fifty-plus posts has received.  Most commentators applauded, but a few were critical.</a:t>
            </a:r>
          </a:p>
          <a:p>
            <a:r>
              <a:rPr lang="en-US" sz="2000" dirty="0"/>
              <a:t>Then a year ago, I wrote an update to report how things were going for Price and his company.</a:t>
            </a:r>
          </a:p>
        </p:txBody>
      </p:sp>
    </p:spTree>
    <p:extLst>
      <p:ext uri="{BB962C8B-B14F-4D97-AF65-F5344CB8AC3E}">
        <p14:creationId xmlns:p14="http://schemas.microsoft.com/office/powerpoint/2010/main" val="374070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6136278"/>
          </a:xfrm>
        </p:spPr>
        <p:txBody>
          <a:bodyPr>
            <a:normAutofit/>
          </a:bodyPr>
          <a:lstStyle/>
          <a:p>
            <a:pPr marL="0" indent="0">
              <a:buNone/>
            </a:pPr>
            <a:r>
              <a:rPr lang="en-US" b="1" dirty="0">
                <a:solidFill>
                  <a:srgbClr val="00B050"/>
                </a:solidFill>
              </a:rPr>
              <a:t>LEADERSHIP</a:t>
            </a:r>
          </a:p>
          <a:p>
            <a:pPr marL="0" indent="0">
              <a:buNone/>
            </a:pPr>
            <a:r>
              <a:rPr lang="en-US" sz="2800" dirty="0"/>
              <a:t>3 Years ago, this boss set a $70,000 minimum wage for his employees – and the move is still paying off</a:t>
            </a:r>
          </a:p>
          <a:p>
            <a:pPr marL="0" indent="0" defTabSz="1093788">
              <a:buNone/>
            </a:pPr>
            <a:r>
              <a:rPr lang="en-US" sz="1600" dirty="0"/>
              <a:t>Michael Wheeler | 1:10 PM ET Tue. 29 Aug 2017</a:t>
            </a:r>
          </a:p>
          <a:p>
            <a:pPr marL="0" indent="0" defTabSz="1093788">
              <a:buNone/>
            </a:pPr>
            <a:r>
              <a:rPr lang="en-US" sz="2000" dirty="0"/>
              <a:t>There had been bumps in the road, notably a dispute with his brother who also held some Gravity stock. Two experienced employees quit, because their raises weren’t as big as those for people lower on the scale.  A few customers cut their ties, as well.</a:t>
            </a:r>
          </a:p>
          <a:p>
            <a:pPr marL="0" indent="0" defTabSz="1093788">
              <a:buNone/>
            </a:pPr>
            <a:r>
              <a:rPr lang="en-US" sz="2000" dirty="0"/>
              <a:t>The upside, though, was far greater.  The publicity landed Price many new customers.  Revenue and profits went way up, plus Price was flooded with thousands of applications from talented job candidates.</a:t>
            </a:r>
          </a:p>
          <a:p>
            <a:pPr marL="0" indent="0" defTabSz="1093788">
              <a:buNone/>
            </a:pPr>
            <a:r>
              <a:rPr lang="en-US" sz="2000" dirty="0"/>
              <a:t>Another year has passed, so now it’s time to check in again.  The news continues to be strongly positive on two different fronts.  On the business side revenue continues to grow, as the company has rapidly expanded its customer base.  The number of employees has climbed by 40 percent.</a:t>
            </a:r>
          </a:p>
          <a:p>
            <a:pPr marL="0" indent="0" defTabSz="1093788">
              <a:buNone/>
            </a:pPr>
            <a:r>
              <a:rPr lang="en-US" sz="2000" dirty="0"/>
              <a:t>I recently asked Ryan Pirkle, Gravity’s head of marketing, how it is that they prosper, in spite of their higher labor costs.  “We don’t compete solely on price,” he said, (though they charge significantly less than the industry average.)</a:t>
            </a:r>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600" dirty="0"/>
          </a:p>
          <a:p>
            <a:pPr marL="0" indent="0" defTabSz="1093788">
              <a:buNone/>
            </a:pPr>
            <a:endParaRPr lang="en-US" sz="1200" dirty="0"/>
          </a:p>
        </p:txBody>
      </p:sp>
      <p:sp>
        <p:nvSpPr>
          <p:cNvPr id="5" name="Slide Number Placeholder 4"/>
          <p:cNvSpPr>
            <a:spLocks noGrp="1"/>
          </p:cNvSpPr>
          <p:nvPr>
            <p:ph type="sldNum" sz="quarter" idx="12"/>
          </p:nvPr>
        </p:nvSpPr>
        <p:spPr/>
        <p:txBody>
          <a:bodyPr/>
          <a:lstStyle/>
          <a:p>
            <a:fld id="{3AD231FC-A7B5-498D-A85D-2DEF32FE07DC}" type="slidenum">
              <a:rPr lang="en-US" smtClean="0"/>
              <a:pPr/>
              <a:t>11</a:t>
            </a:fld>
            <a:endParaRPr lang="en-US" dirty="0"/>
          </a:p>
        </p:txBody>
      </p:sp>
    </p:spTree>
    <p:extLst>
      <p:ext uri="{BB962C8B-B14F-4D97-AF65-F5344CB8AC3E}">
        <p14:creationId xmlns:p14="http://schemas.microsoft.com/office/powerpoint/2010/main" val="3000298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dirty="0"/>
              <a:t>Management of Organizational Behavior</a:t>
            </a:r>
            <a:endParaRPr lang="en-US" sz="2800"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pPr defTabSz="1093788"/>
            <a:r>
              <a:rPr lang="en-US" sz="2000" dirty="0"/>
              <a:t>Identify the specific problem (be concise)</a:t>
            </a:r>
          </a:p>
          <a:p>
            <a:pPr defTabSz="1093788"/>
            <a:r>
              <a:rPr lang="en-US" sz="2000" dirty="0"/>
              <a:t>Develop the </a:t>
            </a:r>
            <a:r>
              <a:rPr lang="en-US" sz="2000" b="1" dirty="0">
                <a:solidFill>
                  <a:srgbClr val="00B050"/>
                </a:solidFill>
              </a:rPr>
              <a:t>SWOT</a:t>
            </a:r>
            <a:r>
              <a:rPr lang="en-US" sz="2000" dirty="0"/>
              <a:t> Analysis</a:t>
            </a:r>
          </a:p>
          <a:p>
            <a:pPr lvl="1" defTabSz="1093788">
              <a:buFont typeface="Calibri" panose="020F0502020204030204" pitchFamily="34" charset="0"/>
              <a:buChar char="–"/>
            </a:pPr>
            <a:r>
              <a:rPr lang="en-US" sz="1600" b="1" dirty="0">
                <a:solidFill>
                  <a:srgbClr val="00B050"/>
                </a:solidFill>
              </a:rPr>
              <a:t>S</a:t>
            </a:r>
            <a:r>
              <a:rPr lang="en-US" sz="1600" dirty="0"/>
              <a:t>  =  Strengths</a:t>
            </a:r>
          </a:p>
          <a:p>
            <a:pPr lvl="1" defTabSz="1093788">
              <a:buFont typeface="Calibri" panose="020F0502020204030204" pitchFamily="34" charset="0"/>
              <a:buChar char="–"/>
            </a:pPr>
            <a:r>
              <a:rPr lang="en-US" sz="1600" b="1" dirty="0">
                <a:solidFill>
                  <a:srgbClr val="00B050"/>
                </a:solidFill>
              </a:rPr>
              <a:t>W</a:t>
            </a:r>
            <a:r>
              <a:rPr lang="en-US" sz="1600" dirty="0"/>
              <a:t> =  Weaknesses</a:t>
            </a:r>
          </a:p>
          <a:p>
            <a:pPr lvl="1" defTabSz="1093788">
              <a:buFont typeface="Calibri" panose="020F0502020204030204" pitchFamily="34" charset="0"/>
              <a:buChar char="–"/>
            </a:pPr>
            <a:r>
              <a:rPr lang="en-US" sz="1600" b="1" dirty="0">
                <a:solidFill>
                  <a:srgbClr val="00B050"/>
                </a:solidFill>
              </a:rPr>
              <a:t>O</a:t>
            </a:r>
            <a:r>
              <a:rPr lang="en-US" sz="1600" dirty="0"/>
              <a:t>  =  Opportunities</a:t>
            </a:r>
          </a:p>
          <a:p>
            <a:pPr lvl="1" defTabSz="1093788">
              <a:buFont typeface="Calibri" panose="020F0502020204030204" pitchFamily="34" charset="0"/>
              <a:buChar char="–"/>
            </a:pPr>
            <a:r>
              <a:rPr lang="en-US" sz="1600" b="1" dirty="0">
                <a:solidFill>
                  <a:srgbClr val="00B050"/>
                </a:solidFill>
              </a:rPr>
              <a:t>T</a:t>
            </a:r>
            <a:r>
              <a:rPr lang="en-US" sz="1600" dirty="0"/>
              <a:t>   =  Threats (internal and external)</a:t>
            </a:r>
          </a:p>
          <a:p>
            <a:pPr defTabSz="1093788"/>
            <a:r>
              <a:rPr lang="en-US" sz="2000" dirty="0"/>
              <a:t>Evaluate potential alternative strategies (be concise).</a:t>
            </a:r>
          </a:p>
          <a:p>
            <a:pPr defTabSz="1093788"/>
            <a:r>
              <a:rPr lang="en-US" sz="2000" dirty="0"/>
              <a:t>Make a decision on the preferred alternative (short and long range).</a:t>
            </a:r>
          </a:p>
          <a:p>
            <a:pPr defTabSz="1093788"/>
            <a:r>
              <a:rPr lang="en-US" sz="2000" dirty="0"/>
              <a:t>Specify your ‘Individual’ and/or ‘Partnership’ decision.</a:t>
            </a:r>
          </a:p>
          <a:p>
            <a:pPr defTabSz="1093788"/>
            <a:r>
              <a:rPr lang="en-US" sz="2000" dirty="0"/>
              <a:t>Answer additional questions (if required) for the Case Studies.</a:t>
            </a:r>
          </a:p>
        </p:txBody>
      </p:sp>
      <p:sp>
        <p:nvSpPr>
          <p:cNvPr id="5" name="Slide Number Placeholder 4"/>
          <p:cNvSpPr>
            <a:spLocks noGrp="1"/>
          </p:cNvSpPr>
          <p:nvPr>
            <p:ph type="sldNum" sz="quarter" idx="12"/>
          </p:nvPr>
        </p:nvSpPr>
        <p:spPr/>
        <p:txBody>
          <a:bodyPr/>
          <a:lstStyle/>
          <a:p>
            <a:fld id="{3AD231FC-A7B5-498D-A85D-2DEF32FE07DC}" type="slidenum">
              <a:rPr lang="en-US" smtClean="0"/>
              <a:pPr/>
              <a:t>12</a:t>
            </a:fld>
            <a:endParaRPr lang="en-US" dirty="0"/>
          </a:p>
        </p:txBody>
      </p:sp>
      <p:sp>
        <p:nvSpPr>
          <p:cNvPr id="9" name="TextBox 8"/>
          <p:cNvSpPr txBox="1"/>
          <p:nvPr/>
        </p:nvSpPr>
        <p:spPr>
          <a:xfrm>
            <a:off x="2465608" y="783757"/>
            <a:ext cx="5159829" cy="523220"/>
          </a:xfrm>
          <a:prstGeom prst="rect">
            <a:avLst/>
          </a:prstGeom>
          <a:noFill/>
        </p:spPr>
        <p:txBody>
          <a:bodyPr wrap="square" rtlCol="0">
            <a:spAutoFit/>
          </a:bodyPr>
          <a:lstStyle/>
          <a:p>
            <a:pPr algn="ctr"/>
            <a:r>
              <a:rPr lang="en-US" sz="2800" b="1" i="1" dirty="0">
                <a:solidFill>
                  <a:schemeClr val="accent2">
                    <a:lumMod val="50000"/>
                  </a:schemeClr>
                </a:solidFill>
              </a:rPr>
              <a:t>Case Study or Project Analysis</a:t>
            </a:r>
          </a:p>
        </p:txBody>
      </p:sp>
    </p:spTree>
    <p:extLst>
      <p:ext uri="{BB962C8B-B14F-4D97-AF65-F5344CB8AC3E}">
        <p14:creationId xmlns:p14="http://schemas.microsoft.com/office/powerpoint/2010/main" val="2613892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dirty="0"/>
              <a:t>Management of Organizational Behavior</a:t>
            </a:r>
            <a:endParaRPr lang="en-US" sz="2800"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pPr marL="0" indent="0" defTabSz="1093788">
              <a:buNone/>
            </a:pPr>
            <a:r>
              <a:rPr lang="en-US" b="1" dirty="0">
                <a:solidFill>
                  <a:srgbClr val="00B050"/>
                </a:solidFill>
              </a:rPr>
              <a:t>Format:</a:t>
            </a:r>
          </a:p>
          <a:p>
            <a:pPr marL="960120" lvl="1" indent="-457200" defTabSz="1093788">
              <a:buFont typeface="+mj-lt"/>
              <a:buAutoNum type="arabicPeriod"/>
            </a:pPr>
            <a:r>
              <a:rPr lang="en-US" sz="1800" dirty="0"/>
              <a:t>Refer to class case study assignment guidelines.</a:t>
            </a:r>
          </a:p>
          <a:p>
            <a:pPr marL="960120" lvl="1" indent="-457200" defTabSz="1093788">
              <a:buFont typeface="+mj-lt"/>
              <a:buAutoNum type="arabicPeriod"/>
            </a:pPr>
            <a:r>
              <a:rPr lang="en-US" sz="1800" dirty="0"/>
              <a:t>Load assignment into the WSU Blackboard System.</a:t>
            </a:r>
          </a:p>
          <a:p>
            <a:pPr marL="960120" lvl="1" indent="-457200" defTabSz="1093788">
              <a:buFont typeface="+mj-lt"/>
              <a:buAutoNum type="arabicPeriod"/>
            </a:pPr>
            <a:r>
              <a:rPr lang="en-US" sz="1800" dirty="0"/>
              <a:t>“Clarity”, “Format”, “Creativity”, “Presentation”, and “Analysis.”</a:t>
            </a:r>
          </a:p>
          <a:p>
            <a:pPr marL="960120" lvl="1" indent="-457200" defTabSz="1093788">
              <a:buFont typeface="+mj-lt"/>
              <a:buAutoNum type="arabicPeriod"/>
            </a:pPr>
            <a:r>
              <a:rPr lang="en-US" sz="1800" dirty="0"/>
              <a:t>Check grammar on all pages.</a:t>
            </a:r>
          </a:p>
          <a:p>
            <a:pPr marL="960120" lvl="1" indent="-457200" defTabSz="1093788">
              <a:buFont typeface="+mj-lt"/>
              <a:buAutoNum type="arabicPeriod"/>
            </a:pPr>
            <a:r>
              <a:rPr lang="en-US" sz="1800" dirty="0"/>
              <a:t>Remember – These are general guidelines to establish consistencies and continuity among the responses (assume a leadership position).:</a:t>
            </a:r>
          </a:p>
          <a:p>
            <a:pPr marL="960120" lvl="1" indent="-457200" defTabSz="1093788">
              <a:buFont typeface="+mj-lt"/>
              <a:buAutoNum type="arabicPeriod"/>
            </a:pPr>
            <a:endParaRPr lang="en-US" sz="1800" dirty="0"/>
          </a:p>
          <a:p>
            <a:pPr marL="979488" indent="-979488" defTabSz="1093788">
              <a:buNone/>
            </a:pPr>
            <a:r>
              <a:rPr lang="en-US" b="1" dirty="0">
                <a:solidFill>
                  <a:srgbClr val="00B050"/>
                </a:solidFill>
              </a:rPr>
              <a:t>Team:   </a:t>
            </a:r>
            <a:r>
              <a:rPr lang="en-US" sz="2000" dirty="0"/>
              <a:t>Instructions will be provided for ‘individual’ or ‘team/group’ assignments.</a:t>
            </a:r>
          </a:p>
          <a:p>
            <a:pPr marL="0" indent="0" defTabSz="1093788">
              <a:buNone/>
            </a:pPr>
            <a:endParaRPr lang="en-US" sz="2000" dirty="0"/>
          </a:p>
          <a:p>
            <a:pPr marL="0" indent="0" defTabSz="1093788">
              <a:buNone/>
            </a:pPr>
            <a:r>
              <a:rPr lang="en-US" b="1" dirty="0">
                <a:solidFill>
                  <a:srgbClr val="00B050"/>
                </a:solidFill>
              </a:rPr>
              <a:t>Review:  </a:t>
            </a:r>
            <a:r>
              <a:rPr lang="en-US" sz="2000" dirty="0"/>
              <a:t>Case Studies  will be presented by the individual or team during class.</a:t>
            </a:r>
          </a:p>
          <a:p>
            <a:pPr marL="0" indent="0" defTabSz="1093788">
              <a:buNone/>
            </a:pPr>
            <a:r>
              <a:rPr lang="en-US" sz="2000" dirty="0"/>
              <a:t>	 Case Study responses should emphasize “Timeliness,” “Thoroughness”.</a:t>
            </a:r>
          </a:p>
        </p:txBody>
      </p:sp>
      <p:sp>
        <p:nvSpPr>
          <p:cNvPr id="5" name="Slide Number Placeholder 4"/>
          <p:cNvSpPr>
            <a:spLocks noGrp="1"/>
          </p:cNvSpPr>
          <p:nvPr>
            <p:ph type="sldNum" sz="quarter" idx="12"/>
          </p:nvPr>
        </p:nvSpPr>
        <p:spPr/>
        <p:txBody>
          <a:bodyPr/>
          <a:lstStyle/>
          <a:p>
            <a:fld id="{3AD231FC-A7B5-498D-A85D-2DEF32FE07DC}" type="slidenum">
              <a:rPr lang="en-US" smtClean="0"/>
              <a:pPr/>
              <a:t>13</a:t>
            </a:fld>
            <a:endParaRPr lang="en-US" dirty="0"/>
          </a:p>
        </p:txBody>
      </p:sp>
      <p:sp>
        <p:nvSpPr>
          <p:cNvPr id="9" name="TextBox 8"/>
          <p:cNvSpPr txBox="1"/>
          <p:nvPr/>
        </p:nvSpPr>
        <p:spPr>
          <a:xfrm>
            <a:off x="2465608" y="783757"/>
            <a:ext cx="5159829" cy="892552"/>
          </a:xfrm>
          <a:prstGeom prst="rect">
            <a:avLst/>
          </a:prstGeom>
          <a:noFill/>
        </p:spPr>
        <p:txBody>
          <a:bodyPr wrap="square" rtlCol="0">
            <a:spAutoFit/>
          </a:bodyPr>
          <a:lstStyle/>
          <a:p>
            <a:pPr algn="ctr"/>
            <a:r>
              <a:rPr lang="en-US" sz="2800" b="1" i="1" dirty="0">
                <a:solidFill>
                  <a:schemeClr val="accent2">
                    <a:lumMod val="50000"/>
                  </a:schemeClr>
                </a:solidFill>
              </a:rPr>
              <a:t>Case Study or Project Analysis</a:t>
            </a:r>
          </a:p>
          <a:p>
            <a:pPr algn="ctr"/>
            <a:r>
              <a:rPr lang="en-US" sz="2400" b="1" i="1" dirty="0">
                <a:solidFill>
                  <a:schemeClr val="accent2">
                    <a:lumMod val="50000"/>
                  </a:schemeClr>
                </a:solidFill>
              </a:rPr>
              <a:t>(continued)</a:t>
            </a:r>
          </a:p>
        </p:txBody>
      </p:sp>
    </p:spTree>
    <p:extLst>
      <p:ext uri="{BB962C8B-B14F-4D97-AF65-F5344CB8AC3E}">
        <p14:creationId xmlns:p14="http://schemas.microsoft.com/office/powerpoint/2010/main" val="3604027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r"/>
            <a:r>
              <a:rPr lang="en-US" sz="2200" u="sng" dirty="0"/>
              <a:t>SWOT </a:t>
            </a:r>
            <a:r>
              <a:rPr lang="en-US" sz="2200" dirty="0"/>
              <a:t>    </a:t>
            </a:r>
            <a:r>
              <a:rPr lang="en-US" sz="2200" u="sng" dirty="0" err="1"/>
              <a:t>S</a:t>
            </a:r>
            <a:r>
              <a:rPr lang="en-US" sz="2200" dirty="0" err="1"/>
              <a:t>_Strength</a:t>
            </a:r>
            <a:r>
              <a:rPr lang="en-US" sz="2200" dirty="0"/>
              <a:t>  </a:t>
            </a:r>
            <a:r>
              <a:rPr lang="en-US" sz="2200" u="sng" dirty="0" err="1"/>
              <a:t>W</a:t>
            </a:r>
            <a:r>
              <a:rPr lang="en-US" sz="2200" dirty="0" err="1"/>
              <a:t>_Weaknesses</a:t>
            </a:r>
            <a:r>
              <a:rPr lang="en-US" sz="2200" dirty="0"/>
              <a:t>  </a:t>
            </a:r>
            <a:r>
              <a:rPr lang="en-US" sz="2200" u="sng" dirty="0" err="1"/>
              <a:t>O</a:t>
            </a:r>
            <a:r>
              <a:rPr lang="en-US" sz="2200" dirty="0" err="1"/>
              <a:t>_Opportunities</a:t>
            </a:r>
            <a:r>
              <a:rPr lang="en-US" sz="2200" dirty="0"/>
              <a:t>  </a:t>
            </a:r>
            <a:r>
              <a:rPr lang="en-US" sz="2200" u="sng" dirty="0" err="1"/>
              <a:t>T</a:t>
            </a:r>
            <a:r>
              <a:rPr lang="en-US" sz="2200" dirty="0" err="1"/>
              <a:t>_Threats</a:t>
            </a:r>
            <a:endParaRPr lang="en-US" sz="2200"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pPr marL="0" indent="0" defTabSz="1093788">
              <a:buNone/>
            </a:pPr>
            <a:endParaRPr lang="en-US" dirty="0"/>
          </a:p>
          <a:p>
            <a:pPr marL="0" indent="0" defTabSz="1093788">
              <a:buNone/>
            </a:pPr>
            <a:r>
              <a:rPr lang="en-US" sz="2000" dirty="0"/>
              <a:t>SWOT analysis helps the business to identify its strengths and weaknesses, as well as understanding of opportunity that can be availed and the threat that the company is facing.  SWOT for </a:t>
            </a:r>
            <a:r>
              <a:rPr lang="en-US" sz="2000" u="sng" dirty="0"/>
              <a:t>The 70K CEO at Gravity Payments</a:t>
            </a:r>
            <a:r>
              <a:rPr lang="en-US" sz="2000" dirty="0"/>
              <a:t> is a powerful tool of analysis as it provides a thought to uncover and exploit the opportunities that can be used to increase and enhance company’s operations.  In addition, it also identifies the weaknesses of the organization that will help to be eliminated and manage the threats that would catch the attention of the management.</a:t>
            </a:r>
          </a:p>
          <a:p>
            <a:pPr marL="0" indent="0" defTabSz="1093788">
              <a:buNone/>
            </a:pPr>
            <a:r>
              <a:rPr lang="en-US" sz="2000" dirty="0"/>
              <a:t>This strategy helps the company to make any strategy that would differentiate the company from competitors, so that the organization can compete successfully in the industry.  The strengths and weaknesses are obtained from internal organization.  Whereas, the opportunities and threats are generally related from external environment of organization.  Moreover, it is also called Internal-External Analysis.</a:t>
            </a:r>
          </a:p>
        </p:txBody>
      </p:sp>
      <p:sp>
        <p:nvSpPr>
          <p:cNvPr id="5" name="Slide Number Placeholder 4"/>
          <p:cNvSpPr>
            <a:spLocks noGrp="1"/>
          </p:cNvSpPr>
          <p:nvPr>
            <p:ph type="sldNum" sz="quarter" idx="12"/>
          </p:nvPr>
        </p:nvSpPr>
        <p:spPr/>
        <p:txBody>
          <a:bodyPr/>
          <a:lstStyle/>
          <a:p>
            <a:fld id="{3AD231FC-A7B5-498D-A85D-2DEF32FE07DC}" type="slidenum">
              <a:rPr lang="en-US" smtClean="0"/>
              <a:pPr/>
              <a:t>14</a:t>
            </a:fld>
            <a:endParaRPr lang="en-US" dirty="0"/>
          </a:p>
        </p:txBody>
      </p:sp>
      <p:sp>
        <p:nvSpPr>
          <p:cNvPr id="9" name="TextBox 8"/>
          <p:cNvSpPr txBox="1"/>
          <p:nvPr/>
        </p:nvSpPr>
        <p:spPr>
          <a:xfrm>
            <a:off x="1322623" y="783757"/>
            <a:ext cx="7380505" cy="954107"/>
          </a:xfrm>
          <a:prstGeom prst="rect">
            <a:avLst/>
          </a:prstGeom>
          <a:noFill/>
        </p:spPr>
        <p:txBody>
          <a:bodyPr wrap="square" rtlCol="0">
            <a:spAutoFit/>
          </a:bodyPr>
          <a:lstStyle/>
          <a:p>
            <a:pPr algn="ctr"/>
            <a:r>
              <a:rPr lang="en-US" sz="2800" b="1" i="1" dirty="0">
                <a:solidFill>
                  <a:schemeClr val="accent2">
                    <a:lumMod val="50000"/>
                  </a:schemeClr>
                </a:solidFill>
              </a:rPr>
              <a:t>SWOT Analysis of the </a:t>
            </a:r>
            <a:r>
              <a:rPr lang="en-US" sz="2800" b="1" i="1" u="sng" dirty="0" err="1">
                <a:solidFill>
                  <a:schemeClr val="accent2">
                    <a:lumMod val="50000"/>
                  </a:schemeClr>
                </a:solidFill>
              </a:rPr>
              <a:t>The</a:t>
            </a:r>
            <a:r>
              <a:rPr lang="en-US" sz="2800" b="1" i="1" u="sng" dirty="0">
                <a:solidFill>
                  <a:schemeClr val="accent2">
                    <a:lumMod val="50000"/>
                  </a:schemeClr>
                </a:solidFill>
              </a:rPr>
              <a:t> 70K CEO at Gravity Payments HBR Case </a:t>
            </a:r>
            <a:r>
              <a:rPr lang="en-US" sz="2800" b="1" i="1" dirty="0">
                <a:solidFill>
                  <a:schemeClr val="accent2">
                    <a:lumMod val="50000"/>
                  </a:schemeClr>
                </a:solidFill>
              </a:rPr>
              <a:t>Solution:</a:t>
            </a:r>
          </a:p>
        </p:txBody>
      </p:sp>
      <p:sp>
        <p:nvSpPr>
          <p:cNvPr id="2" name="Right Arrow 1"/>
          <p:cNvSpPr/>
          <p:nvPr/>
        </p:nvSpPr>
        <p:spPr>
          <a:xfrm>
            <a:off x="2792185" y="489857"/>
            <a:ext cx="179615" cy="13062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9580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r"/>
            <a:r>
              <a:rPr lang="en-US" sz="2200" u="sng" dirty="0"/>
              <a:t>SWOT </a:t>
            </a:r>
            <a:r>
              <a:rPr lang="en-US" sz="2200" dirty="0"/>
              <a:t>    </a:t>
            </a:r>
            <a:r>
              <a:rPr lang="en-US" sz="2200" u="sng" dirty="0" err="1"/>
              <a:t>S</a:t>
            </a:r>
            <a:r>
              <a:rPr lang="en-US" sz="2200" dirty="0" err="1"/>
              <a:t>_Strength</a:t>
            </a:r>
            <a:r>
              <a:rPr lang="en-US" sz="2200" dirty="0"/>
              <a:t>  </a:t>
            </a:r>
            <a:r>
              <a:rPr lang="en-US" sz="2200" u="sng" dirty="0" err="1"/>
              <a:t>W</a:t>
            </a:r>
            <a:r>
              <a:rPr lang="en-US" sz="2200" dirty="0" err="1"/>
              <a:t>_Weaknesses</a:t>
            </a:r>
            <a:r>
              <a:rPr lang="en-US" sz="2200" dirty="0"/>
              <a:t>  </a:t>
            </a:r>
            <a:r>
              <a:rPr lang="en-US" sz="2200" u="sng" dirty="0" err="1"/>
              <a:t>O</a:t>
            </a:r>
            <a:r>
              <a:rPr lang="en-US" sz="2200" dirty="0" err="1"/>
              <a:t>_Opportunities</a:t>
            </a:r>
            <a:r>
              <a:rPr lang="en-US" sz="2200" dirty="0"/>
              <a:t>  </a:t>
            </a:r>
            <a:r>
              <a:rPr lang="en-US" sz="2200" u="sng" dirty="0" err="1"/>
              <a:t>T</a:t>
            </a:r>
            <a:r>
              <a:rPr lang="en-US" sz="2200" dirty="0" err="1"/>
              <a:t>_Threats</a:t>
            </a:r>
            <a:endParaRPr lang="en-US" sz="2200" dirty="0">
              <a:solidFill>
                <a:schemeClr val="tx1"/>
              </a:solidFill>
            </a:endParaRPr>
          </a:p>
        </p:txBody>
      </p:sp>
      <p:sp>
        <p:nvSpPr>
          <p:cNvPr id="3" name="Content Placeholder 2"/>
          <p:cNvSpPr>
            <a:spLocks noGrp="1"/>
          </p:cNvSpPr>
          <p:nvPr>
            <p:ph idx="1"/>
          </p:nvPr>
        </p:nvSpPr>
        <p:spPr>
          <a:xfrm>
            <a:off x="691515" y="1325879"/>
            <a:ext cx="8675370" cy="6087292"/>
          </a:xfrm>
        </p:spPr>
        <p:txBody>
          <a:bodyPr>
            <a:normAutofit/>
          </a:bodyPr>
          <a:lstStyle/>
          <a:p>
            <a:endParaRPr lang="en-US" dirty="0"/>
          </a:p>
          <a:p>
            <a:pPr marL="0" indent="0" defTabSz="1093788">
              <a:buNone/>
            </a:pPr>
            <a:endParaRPr lang="en-US" dirty="0"/>
          </a:p>
          <a:p>
            <a:pPr marL="0" indent="0" defTabSz="1093788">
              <a:buNone/>
            </a:pPr>
            <a:r>
              <a:rPr lang="en-US" b="1" dirty="0">
                <a:solidFill>
                  <a:srgbClr val="00B050"/>
                </a:solidFill>
              </a:rPr>
              <a:t>STRENGTHS:</a:t>
            </a:r>
          </a:p>
          <a:p>
            <a:pPr marL="0" indent="0" defTabSz="1093788">
              <a:buNone/>
            </a:pPr>
            <a:r>
              <a:rPr lang="en-US" sz="2000" b="1" dirty="0"/>
              <a:t>In the strengths, management should identify the following points exists in the organization:</a:t>
            </a:r>
          </a:p>
          <a:p>
            <a:pPr lvl="1" defTabSz="1093788"/>
            <a:r>
              <a:rPr lang="en-US" sz="1800" b="1" dirty="0"/>
              <a:t>Advantages of the organization</a:t>
            </a:r>
          </a:p>
          <a:p>
            <a:pPr lvl="1" defTabSz="1093788"/>
            <a:r>
              <a:rPr lang="en-US" sz="1800" b="1" dirty="0"/>
              <a:t>Activities of the company better than competitors.</a:t>
            </a:r>
          </a:p>
          <a:p>
            <a:pPr lvl="1" defTabSz="1093788"/>
            <a:r>
              <a:rPr lang="en-US" sz="1800" b="1" dirty="0"/>
              <a:t>Unique resources and low cost resources company have.</a:t>
            </a:r>
          </a:p>
          <a:p>
            <a:pPr lvl="1" defTabSz="1093788"/>
            <a:r>
              <a:rPr lang="en-US" sz="1800" b="1" dirty="0"/>
              <a:t>Activities and resources market sees as the company’s strength.</a:t>
            </a:r>
          </a:p>
          <a:p>
            <a:pPr lvl="1" defTabSz="1093788"/>
            <a:r>
              <a:rPr lang="en-US" sz="1800" b="1" dirty="0"/>
              <a:t>Unique selling proposition of the company.</a:t>
            </a:r>
          </a:p>
          <a:p>
            <a:pPr lvl="1" defTabSz="1093788"/>
            <a:endParaRPr lang="en-US" sz="1800" b="1" dirty="0"/>
          </a:p>
          <a:p>
            <a:pPr marL="0" indent="0" defTabSz="1093788">
              <a:buNone/>
            </a:pPr>
            <a:r>
              <a:rPr lang="en-US" sz="2200" b="1" dirty="0">
                <a:solidFill>
                  <a:srgbClr val="00B050"/>
                </a:solidFill>
              </a:rPr>
              <a:t>WEAKNESSES:</a:t>
            </a:r>
          </a:p>
          <a:p>
            <a:pPr lvl="1" defTabSz="1093788"/>
            <a:r>
              <a:rPr lang="en-US" sz="1800" b="1" dirty="0"/>
              <a:t>Improvement that could be done.</a:t>
            </a:r>
          </a:p>
          <a:p>
            <a:pPr lvl="1" defTabSz="1093788"/>
            <a:r>
              <a:rPr lang="en-US" sz="1800" b="1" dirty="0"/>
              <a:t>Activities that can be avoided for </a:t>
            </a:r>
            <a:r>
              <a:rPr lang="en-US" sz="1800" b="1" u="sng" dirty="0"/>
              <a:t>The 70K CEO at Gravity Payments</a:t>
            </a:r>
            <a:r>
              <a:rPr lang="en-US" sz="1800" b="1" dirty="0"/>
              <a:t>.</a:t>
            </a:r>
          </a:p>
          <a:p>
            <a:pPr lvl="1" defTabSz="1093788"/>
            <a:r>
              <a:rPr lang="en-US" sz="1800" b="1" dirty="0"/>
              <a:t>Activities that can be determined as your weakness in the market.</a:t>
            </a:r>
          </a:p>
          <a:p>
            <a:pPr lvl="1" defTabSz="1093788"/>
            <a:r>
              <a:rPr lang="en-US" sz="1800" b="1" dirty="0"/>
              <a:t>Factors that can reduce the sales.</a:t>
            </a:r>
          </a:p>
          <a:p>
            <a:pPr lvl="1" defTabSz="1093788"/>
            <a:r>
              <a:rPr lang="en-US" sz="1800" b="1" dirty="0"/>
              <a:t>Competitor’s activities that can be seen as your weakness.</a:t>
            </a:r>
          </a:p>
        </p:txBody>
      </p:sp>
      <p:sp>
        <p:nvSpPr>
          <p:cNvPr id="5" name="Slide Number Placeholder 4"/>
          <p:cNvSpPr>
            <a:spLocks noGrp="1"/>
          </p:cNvSpPr>
          <p:nvPr>
            <p:ph type="sldNum" sz="quarter" idx="12"/>
          </p:nvPr>
        </p:nvSpPr>
        <p:spPr/>
        <p:txBody>
          <a:bodyPr/>
          <a:lstStyle/>
          <a:p>
            <a:fld id="{3AD231FC-A7B5-498D-A85D-2DEF32FE07DC}" type="slidenum">
              <a:rPr lang="en-US" smtClean="0"/>
              <a:pPr/>
              <a:t>15</a:t>
            </a:fld>
            <a:endParaRPr lang="en-US" dirty="0"/>
          </a:p>
        </p:txBody>
      </p:sp>
      <p:sp>
        <p:nvSpPr>
          <p:cNvPr id="9" name="TextBox 8"/>
          <p:cNvSpPr txBox="1"/>
          <p:nvPr/>
        </p:nvSpPr>
        <p:spPr>
          <a:xfrm>
            <a:off x="1322623" y="783757"/>
            <a:ext cx="7380505" cy="954107"/>
          </a:xfrm>
          <a:prstGeom prst="rect">
            <a:avLst/>
          </a:prstGeom>
          <a:noFill/>
        </p:spPr>
        <p:txBody>
          <a:bodyPr wrap="square" rtlCol="0">
            <a:spAutoFit/>
          </a:bodyPr>
          <a:lstStyle/>
          <a:p>
            <a:pPr algn="ctr"/>
            <a:r>
              <a:rPr lang="en-US" sz="2800" b="1" i="1" dirty="0">
                <a:solidFill>
                  <a:schemeClr val="accent2">
                    <a:lumMod val="50000"/>
                  </a:schemeClr>
                </a:solidFill>
              </a:rPr>
              <a:t>SWOT Analysis of the </a:t>
            </a:r>
            <a:r>
              <a:rPr lang="en-US" sz="2800" b="1" i="1" u="sng" dirty="0" err="1">
                <a:solidFill>
                  <a:schemeClr val="accent2">
                    <a:lumMod val="50000"/>
                  </a:schemeClr>
                </a:solidFill>
              </a:rPr>
              <a:t>The</a:t>
            </a:r>
            <a:r>
              <a:rPr lang="en-US" sz="2800" b="1" i="1" u="sng" dirty="0">
                <a:solidFill>
                  <a:schemeClr val="accent2">
                    <a:lumMod val="50000"/>
                  </a:schemeClr>
                </a:solidFill>
              </a:rPr>
              <a:t> 70K CEO at Gravity Payments HBR Case </a:t>
            </a:r>
            <a:r>
              <a:rPr lang="en-US" sz="2800" b="1" i="1" dirty="0">
                <a:solidFill>
                  <a:schemeClr val="accent2">
                    <a:lumMod val="50000"/>
                  </a:schemeClr>
                </a:solidFill>
              </a:rPr>
              <a:t>Solution: </a:t>
            </a:r>
            <a:r>
              <a:rPr lang="en-US" sz="2400" b="1" i="1" dirty="0">
                <a:solidFill>
                  <a:schemeClr val="accent2">
                    <a:lumMod val="50000"/>
                  </a:schemeClr>
                </a:solidFill>
              </a:rPr>
              <a:t>(continued)</a:t>
            </a:r>
          </a:p>
        </p:txBody>
      </p:sp>
      <p:sp>
        <p:nvSpPr>
          <p:cNvPr id="2" name="Right Arrow 1"/>
          <p:cNvSpPr/>
          <p:nvPr/>
        </p:nvSpPr>
        <p:spPr>
          <a:xfrm>
            <a:off x="2792185" y="489857"/>
            <a:ext cx="179615" cy="13062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623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r"/>
            <a:r>
              <a:rPr lang="en-US" sz="2200" u="sng" dirty="0"/>
              <a:t>SWOT </a:t>
            </a:r>
            <a:r>
              <a:rPr lang="en-US" sz="2200" dirty="0"/>
              <a:t>    </a:t>
            </a:r>
            <a:r>
              <a:rPr lang="en-US" sz="2200" u="sng" dirty="0" err="1"/>
              <a:t>S</a:t>
            </a:r>
            <a:r>
              <a:rPr lang="en-US" sz="2200" dirty="0" err="1"/>
              <a:t>_Strength</a:t>
            </a:r>
            <a:r>
              <a:rPr lang="en-US" sz="2200" dirty="0"/>
              <a:t>  </a:t>
            </a:r>
            <a:r>
              <a:rPr lang="en-US" sz="2200" u="sng" dirty="0" err="1"/>
              <a:t>W</a:t>
            </a:r>
            <a:r>
              <a:rPr lang="en-US" sz="2200" dirty="0" err="1"/>
              <a:t>_Weaknesses</a:t>
            </a:r>
            <a:r>
              <a:rPr lang="en-US" sz="2200" dirty="0"/>
              <a:t>  </a:t>
            </a:r>
            <a:r>
              <a:rPr lang="en-US" sz="2200" u="sng" dirty="0" err="1"/>
              <a:t>O</a:t>
            </a:r>
            <a:r>
              <a:rPr lang="en-US" sz="2200" dirty="0" err="1"/>
              <a:t>_Opportunities</a:t>
            </a:r>
            <a:r>
              <a:rPr lang="en-US" sz="2200" dirty="0"/>
              <a:t>  </a:t>
            </a:r>
            <a:r>
              <a:rPr lang="en-US" sz="2200" u="sng" dirty="0" err="1"/>
              <a:t>T</a:t>
            </a:r>
            <a:r>
              <a:rPr lang="en-US" sz="2200" dirty="0" err="1"/>
              <a:t>_Threats</a:t>
            </a:r>
            <a:endParaRPr lang="en-US" sz="2200" dirty="0">
              <a:solidFill>
                <a:schemeClr val="tx1"/>
              </a:solidFill>
            </a:endParaRPr>
          </a:p>
        </p:txBody>
      </p:sp>
      <p:sp>
        <p:nvSpPr>
          <p:cNvPr id="3" name="Content Placeholder 2"/>
          <p:cNvSpPr>
            <a:spLocks noGrp="1"/>
          </p:cNvSpPr>
          <p:nvPr>
            <p:ph idx="1"/>
          </p:nvPr>
        </p:nvSpPr>
        <p:spPr>
          <a:xfrm>
            <a:off x="691515" y="1325879"/>
            <a:ext cx="8675370" cy="6087292"/>
          </a:xfrm>
        </p:spPr>
        <p:txBody>
          <a:bodyPr>
            <a:normAutofit/>
          </a:bodyPr>
          <a:lstStyle/>
          <a:p>
            <a:endParaRPr lang="en-US" dirty="0"/>
          </a:p>
          <a:p>
            <a:pPr marL="0" indent="0" defTabSz="1093788">
              <a:buNone/>
            </a:pPr>
            <a:endParaRPr lang="en-US" dirty="0"/>
          </a:p>
          <a:p>
            <a:pPr marL="0" indent="0" defTabSz="1093788">
              <a:buNone/>
            </a:pPr>
            <a:r>
              <a:rPr lang="en-US" b="1" dirty="0">
                <a:solidFill>
                  <a:srgbClr val="00B050"/>
                </a:solidFill>
              </a:rPr>
              <a:t>OPPORTUNITIES:</a:t>
            </a:r>
          </a:p>
          <a:p>
            <a:pPr lvl="1" defTabSz="1093788"/>
            <a:r>
              <a:rPr lang="en-US" sz="1800" b="1" dirty="0"/>
              <a:t>Good opportunities that can be spotted.</a:t>
            </a:r>
          </a:p>
          <a:p>
            <a:pPr lvl="1" defTabSz="1093788"/>
            <a:r>
              <a:rPr lang="en-US" sz="1800" b="1" dirty="0"/>
              <a:t>Interesting trends of industry.</a:t>
            </a:r>
          </a:p>
          <a:p>
            <a:pPr lvl="1" defTabSz="1093788"/>
            <a:r>
              <a:rPr lang="en-US" sz="1800" b="1" dirty="0"/>
              <a:t>Opportunities for </a:t>
            </a:r>
            <a:r>
              <a:rPr lang="en-US" sz="1800" b="1" u="sng" dirty="0"/>
              <a:t>The 70K CEO at Gravity Payments</a:t>
            </a:r>
            <a:r>
              <a:rPr lang="en-US" sz="1800" b="1" dirty="0"/>
              <a:t> can be obtained from things such as:</a:t>
            </a:r>
          </a:p>
          <a:p>
            <a:pPr lvl="2" defTabSz="1093788">
              <a:buFont typeface="Calibri" panose="020F0502020204030204" pitchFamily="34" charset="0"/>
              <a:buChar char="–"/>
            </a:pPr>
            <a:r>
              <a:rPr lang="en-US" sz="1600" b="1" dirty="0"/>
              <a:t>Change in technology and market strategies</a:t>
            </a:r>
          </a:p>
          <a:p>
            <a:pPr lvl="2" defTabSz="1093788">
              <a:buFont typeface="Calibri" panose="020F0502020204030204" pitchFamily="34" charset="0"/>
              <a:buChar char="–"/>
            </a:pPr>
            <a:r>
              <a:rPr lang="en-US" sz="1600" b="1" dirty="0"/>
              <a:t>Government policy changes that is related to the company’s field</a:t>
            </a:r>
          </a:p>
          <a:p>
            <a:pPr lvl="2" defTabSz="1093788">
              <a:buFont typeface="Calibri" panose="020F0502020204030204" pitchFamily="34" charset="0"/>
              <a:buChar char="–"/>
            </a:pPr>
            <a:r>
              <a:rPr lang="en-US" sz="1600" b="1" dirty="0"/>
              <a:t>Changes in social patterns and lifestyles.</a:t>
            </a:r>
          </a:p>
          <a:p>
            <a:pPr lvl="2" defTabSz="1093788">
              <a:buFont typeface="Calibri" panose="020F0502020204030204" pitchFamily="34" charset="0"/>
              <a:buChar char="–"/>
            </a:pPr>
            <a:r>
              <a:rPr lang="en-US" sz="1600" b="1" dirty="0"/>
              <a:t>Local events.</a:t>
            </a:r>
          </a:p>
          <a:p>
            <a:pPr lvl="1" defTabSz="1093788">
              <a:buFont typeface="Calibri" panose="020F0502020204030204" pitchFamily="34" charset="0"/>
              <a:buChar char="–"/>
            </a:pPr>
            <a:endParaRPr lang="en-US" sz="1800" b="1" dirty="0"/>
          </a:p>
        </p:txBody>
      </p:sp>
      <p:sp>
        <p:nvSpPr>
          <p:cNvPr id="5" name="Slide Number Placeholder 4"/>
          <p:cNvSpPr>
            <a:spLocks noGrp="1"/>
          </p:cNvSpPr>
          <p:nvPr>
            <p:ph type="sldNum" sz="quarter" idx="12"/>
          </p:nvPr>
        </p:nvSpPr>
        <p:spPr/>
        <p:txBody>
          <a:bodyPr/>
          <a:lstStyle/>
          <a:p>
            <a:fld id="{3AD231FC-A7B5-498D-A85D-2DEF32FE07DC}" type="slidenum">
              <a:rPr lang="en-US" smtClean="0"/>
              <a:pPr/>
              <a:t>16</a:t>
            </a:fld>
            <a:endParaRPr lang="en-US" dirty="0"/>
          </a:p>
        </p:txBody>
      </p:sp>
      <p:sp>
        <p:nvSpPr>
          <p:cNvPr id="9" name="TextBox 8"/>
          <p:cNvSpPr txBox="1"/>
          <p:nvPr/>
        </p:nvSpPr>
        <p:spPr>
          <a:xfrm>
            <a:off x="1322623" y="783757"/>
            <a:ext cx="7380505" cy="954107"/>
          </a:xfrm>
          <a:prstGeom prst="rect">
            <a:avLst/>
          </a:prstGeom>
          <a:noFill/>
        </p:spPr>
        <p:txBody>
          <a:bodyPr wrap="square" rtlCol="0">
            <a:spAutoFit/>
          </a:bodyPr>
          <a:lstStyle/>
          <a:p>
            <a:pPr algn="ctr"/>
            <a:r>
              <a:rPr lang="en-US" sz="2800" b="1" i="1" dirty="0">
                <a:solidFill>
                  <a:schemeClr val="accent2">
                    <a:lumMod val="50000"/>
                  </a:schemeClr>
                </a:solidFill>
              </a:rPr>
              <a:t>SWOT Analysis of the </a:t>
            </a:r>
            <a:r>
              <a:rPr lang="en-US" sz="2800" b="1" i="1" u="sng" dirty="0" err="1">
                <a:solidFill>
                  <a:schemeClr val="accent2">
                    <a:lumMod val="50000"/>
                  </a:schemeClr>
                </a:solidFill>
              </a:rPr>
              <a:t>The</a:t>
            </a:r>
            <a:r>
              <a:rPr lang="en-US" sz="2800" b="1" i="1" u="sng" dirty="0">
                <a:solidFill>
                  <a:schemeClr val="accent2">
                    <a:lumMod val="50000"/>
                  </a:schemeClr>
                </a:solidFill>
              </a:rPr>
              <a:t> 70K CEO at Gravity Payments HBR Case </a:t>
            </a:r>
            <a:r>
              <a:rPr lang="en-US" sz="2800" b="1" i="1" dirty="0">
                <a:solidFill>
                  <a:schemeClr val="accent2">
                    <a:lumMod val="50000"/>
                  </a:schemeClr>
                </a:solidFill>
              </a:rPr>
              <a:t>Solution: </a:t>
            </a:r>
            <a:r>
              <a:rPr lang="en-US" sz="2400" b="1" i="1" dirty="0">
                <a:solidFill>
                  <a:schemeClr val="accent2">
                    <a:lumMod val="50000"/>
                  </a:schemeClr>
                </a:solidFill>
              </a:rPr>
              <a:t>(continued)</a:t>
            </a:r>
          </a:p>
        </p:txBody>
      </p:sp>
      <p:sp>
        <p:nvSpPr>
          <p:cNvPr id="2" name="Right Arrow 1"/>
          <p:cNvSpPr/>
          <p:nvPr/>
        </p:nvSpPr>
        <p:spPr>
          <a:xfrm>
            <a:off x="2792185" y="489857"/>
            <a:ext cx="179615" cy="13062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0887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8236" y="230931"/>
            <a:ext cx="9377082" cy="622510"/>
          </a:xfrm>
        </p:spPr>
        <p:txBody>
          <a:bodyPr>
            <a:normAutofit/>
          </a:bodyPr>
          <a:lstStyle/>
          <a:p>
            <a:pPr algn="r"/>
            <a:r>
              <a:rPr lang="en-US" sz="2200" u="sng" dirty="0"/>
              <a:t>SWOT </a:t>
            </a:r>
            <a:r>
              <a:rPr lang="en-US" sz="2200" dirty="0"/>
              <a:t>    </a:t>
            </a:r>
            <a:r>
              <a:rPr lang="en-US" sz="2200" u="sng" dirty="0" err="1"/>
              <a:t>S</a:t>
            </a:r>
            <a:r>
              <a:rPr lang="en-US" sz="2200" dirty="0" err="1"/>
              <a:t>_Strength</a:t>
            </a:r>
            <a:r>
              <a:rPr lang="en-US" sz="2200" dirty="0"/>
              <a:t>  </a:t>
            </a:r>
            <a:r>
              <a:rPr lang="en-US" sz="2200" u="sng" dirty="0" err="1"/>
              <a:t>W</a:t>
            </a:r>
            <a:r>
              <a:rPr lang="en-US" sz="2200" dirty="0" err="1"/>
              <a:t>_Weaknesses</a:t>
            </a:r>
            <a:r>
              <a:rPr lang="en-US" sz="2200" dirty="0"/>
              <a:t>  </a:t>
            </a:r>
            <a:r>
              <a:rPr lang="en-US" sz="2200" u="sng" dirty="0" err="1"/>
              <a:t>O</a:t>
            </a:r>
            <a:r>
              <a:rPr lang="en-US" sz="2200" dirty="0" err="1"/>
              <a:t>_Opportunities</a:t>
            </a:r>
            <a:r>
              <a:rPr lang="en-US" sz="2200" dirty="0"/>
              <a:t>  </a:t>
            </a:r>
            <a:r>
              <a:rPr lang="en-US" sz="2200" u="sng" dirty="0" err="1"/>
              <a:t>T</a:t>
            </a:r>
            <a:r>
              <a:rPr lang="en-US" sz="2200" dirty="0" err="1"/>
              <a:t>_Threats</a:t>
            </a:r>
            <a:endParaRPr lang="en-US" sz="2200" dirty="0">
              <a:solidFill>
                <a:schemeClr val="tx1"/>
              </a:solidFill>
            </a:endParaRPr>
          </a:p>
        </p:txBody>
      </p:sp>
      <p:sp>
        <p:nvSpPr>
          <p:cNvPr id="3" name="Content Placeholder 2"/>
          <p:cNvSpPr>
            <a:spLocks noGrp="1"/>
          </p:cNvSpPr>
          <p:nvPr>
            <p:ph idx="1"/>
          </p:nvPr>
        </p:nvSpPr>
        <p:spPr>
          <a:xfrm>
            <a:off x="691515" y="1325879"/>
            <a:ext cx="8675370" cy="6087292"/>
          </a:xfrm>
        </p:spPr>
        <p:txBody>
          <a:bodyPr>
            <a:normAutofit/>
          </a:bodyPr>
          <a:lstStyle/>
          <a:p>
            <a:endParaRPr lang="en-US" dirty="0"/>
          </a:p>
          <a:p>
            <a:pPr marL="0" indent="0" defTabSz="1093788">
              <a:buNone/>
            </a:pPr>
            <a:endParaRPr lang="en-US" dirty="0"/>
          </a:p>
          <a:p>
            <a:pPr marL="0" indent="0" defTabSz="1093788">
              <a:buNone/>
            </a:pPr>
            <a:r>
              <a:rPr lang="en-US" b="1" dirty="0">
                <a:solidFill>
                  <a:srgbClr val="00B050"/>
                </a:solidFill>
              </a:rPr>
              <a:t>THREATS:</a:t>
            </a:r>
          </a:p>
          <a:p>
            <a:pPr marL="0" indent="0" defTabSz="1093788">
              <a:buNone/>
            </a:pPr>
            <a:r>
              <a:rPr lang="en-US" sz="2000" b="1" dirty="0"/>
              <a:t>Following points can be identified as a threat to company:</a:t>
            </a:r>
          </a:p>
          <a:p>
            <a:pPr lvl="1" defTabSz="1093788"/>
            <a:r>
              <a:rPr lang="en-US" sz="1800" b="1" dirty="0"/>
              <a:t>Company’s facing obstacles.</a:t>
            </a:r>
          </a:p>
          <a:p>
            <a:pPr lvl="1" defTabSz="1093788"/>
            <a:r>
              <a:rPr lang="en-US" sz="1800" b="1" dirty="0"/>
              <a:t>Activities of competitors.</a:t>
            </a:r>
          </a:p>
          <a:p>
            <a:pPr lvl="1" defTabSz="1093788"/>
            <a:r>
              <a:rPr lang="en-US" sz="1800" b="1" dirty="0"/>
              <a:t>Product and services quality standards</a:t>
            </a:r>
          </a:p>
          <a:p>
            <a:pPr lvl="1" defTabSz="1093788"/>
            <a:r>
              <a:rPr lang="en-US" sz="1800" b="1" dirty="0"/>
              <a:t>Threat from changing technologies</a:t>
            </a:r>
          </a:p>
          <a:p>
            <a:pPr lvl="1" defTabSz="1093788"/>
            <a:r>
              <a:rPr lang="en-US" sz="1800" b="1" dirty="0"/>
              <a:t>Financial/cash flow problems.</a:t>
            </a:r>
          </a:p>
          <a:p>
            <a:pPr lvl="1" defTabSz="1093788"/>
            <a:r>
              <a:rPr lang="en-US" sz="1800" b="1" dirty="0"/>
              <a:t>Weakness that threaten the business.</a:t>
            </a:r>
          </a:p>
        </p:txBody>
      </p:sp>
      <p:sp>
        <p:nvSpPr>
          <p:cNvPr id="5" name="Slide Number Placeholder 4"/>
          <p:cNvSpPr>
            <a:spLocks noGrp="1"/>
          </p:cNvSpPr>
          <p:nvPr>
            <p:ph type="sldNum" sz="quarter" idx="12"/>
          </p:nvPr>
        </p:nvSpPr>
        <p:spPr/>
        <p:txBody>
          <a:bodyPr/>
          <a:lstStyle/>
          <a:p>
            <a:fld id="{3AD231FC-A7B5-498D-A85D-2DEF32FE07DC}" type="slidenum">
              <a:rPr lang="en-US" smtClean="0"/>
              <a:pPr/>
              <a:t>17</a:t>
            </a:fld>
            <a:endParaRPr lang="en-US" dirty="0"/>
          </a:p>
        </p:txBody>
      </p:sp>
      <p:sp>
        <p:nvSpPr>
          <p:cNvPr id="9" name="TextBox 8"/>
          <p:cNvSpPr txBox="1"/>
          <p:nvPr/>
        </p:nvSpPr>
        <p:spPr>
          <a:xfrm>
            <a:off x="1322623" y="783757"/>
            <a:ext cx="7380505" cy="954107"/>
          </a:xfrm>
          <a:prstGeom prst="rect">
            <a:avLst/>
          </a:prstGeom>
          <a:noFill/>
        </p:spPr>
        <p:txBody>
          <a:bodyPr wrap="square" rtlCol="0">
            <a:spAutoFit/>
          </a:bodyPr>
          <a:lstStyle/>
          <a:p>
            <a:pPr algn="ctr"/>
            <a:r>
              <a:rPr lang="en-US" sz="2800" b="1" i="1" dirty="0">
                <a:solidFill>
                  <a:schemeClr val="accent2">
                    <a:lumMod val="50000"/>
                  </a:schemeClr>
                </a:solidFill>
              </a:rPr>
              <a:t>SWOT Analysis of the </a:t>
            </a:r>
            <a:r>
              <a:rPr lang="en-US" sz="2800" b="1" i="1" u="sng" dirty="0" err="1">
                <a:solidFill>
                  <a:schemeClr val="accent2">
                    <a:lumMod val="50000"/>
                  </a:schemeClr>
                </a:solidFill>
              </a:rPr>
              <a:t>The</a:t>
            </a:r>
            <a:r>
              <a:rPr lang="en-US" sz="2800" b="1" i="1" u="sng" dirty="0">
                <a:solidFill>
                  <a:schemeClr val="accent2">
                    <a:lumMod val="50000"/>
                  </a:schemeClr>
                </a:solidFill>
              </a:rPr>
              <a:t> 70K CEO at Gravity Payments HBR Case </a:t>
            </a:r>
            <a:r>
              <a:rPr lang="en-US" sz="2800" b="1" i="1" dirty="0">
                <a:solidFill>
                  <a:schemeClr val="accent2">
                    <a:lumMod val="50000"/>
                  </a:schemeClr>
                </a:solidFill>
              </a:rPr>
              <a:t>Solution: </a:t>
            </a:r>
            <a:r>
              <a:rPr lang="en-US" sz="2400" b="1" i="1" dirty="0">
                <a:solidFill>
                  <a:schemeClr val="accent2">
                    <a:lumMod val="50000"/>
                  </a:schemeClr>
                </a:solidFill>
              </a:rPr>
              <a:t>(continued)</a:t>
            </a:r>
          </a:p>
        </p:txBody>
      </p:sp>
      <p:sp>
        <p:nvSpPr>
          <p:cNvPr id="2" name="Right Arrow 1"/>
          <p:cNvSpPr/>
          <p:nvPr/>
        </p:nvSpPr>
        <p:spPr>
          <a:xfrm>
            <a:off x="3096985" y="487737"/>
            <a:ext cx="179615" cy="13062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099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Wayne State University</a:t>
            </a:r>
            <a:br>
              <a:rPr lang="en-US" dirty="0"/>
            </a:br>
            <a:r>
              <a:rPr lang="en-US" sz="2700" dirty="0">
                <a:solidFill>
                  <a:schemeClr val="tx1"/>
                </a:solidFill>
              </a:rPr>
              <a:t>Mike </a:t>
            </a:r>
            <a:r>
              <a:rPr lang="en-US" sz="2700" dirty="0" err="1">
                <a:solidFill>
                  <a:schemeClr val="tx1"/>
                </a:solidFill>
              </a:rPr>
              <a:t>Ilitch</a:t>
            </a:r>
            <a:r>
              <a:rPr lang="en-US" sz="2700" dirty="0">
                <a:solidFill>
                  <a:schemeClr val="tx1"/>
                </a:solidFill>
              </a:rPr>
              <a:t> School of Business</a:t>
            </a:r>
            <a:endParaRPr lang="en-US"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endParaRPr lang="en-US" dirty="0"/>
          </a:p>
          <a:p>
            <a:pPr marL="1143000" indent="-1143000" defTabSz="1093788">
              <a:buNone/>
            </a:pPr>
            <a:r>
              <a:rPr lang="en-US" sz="2200" b="1" dirty="0">
                <a:solidFill>
                  <a:srgbClr val="00B050"/>
                </a:solidFill>
              </a:rPr>
              <a:t>Research:  </a:t>
            </a:r>
            <a:r>
              <a:rPr lang="en-US" sz="2000" dirty="0"/>
              <a:t>(continued)</a:t>
            </a:r>
          </a:p>
          <a:p>
            <a:pPr defTabSz="1093788"/>
            <a:r>
              <a:rPr lang="en-US" sz="1800" dirty="0"/>
              <a:t>Utilizing the concepts discussed in class, your academic background, and personal experiences prepare comments describing concept development, planning, and implementation of the Gravity Payments minimum $70,000 annual wage concept for all employees.</a:t>
            </a:r>
          </a:p>
          <a:p>
            <a:pPr defTabSz="1093788"/>
            <a:r>
              <a:rPr lang="en-US" sz="1800" dirty="0"/>
              <a:t>If applicable, (comment), organizational behavior, diversity in organizations, attitudes of job satisfaction, emotions and moods, motivation concepts, understanding work teams, leadership, communications, etc.</a:t>
            </a:r>
          </a:p>
          <a:p>
            <a:pPr defTabSz="1093788"/>
            <a:r>
              <a:rPr lang="en-US" sz="1800" b="1" i="1" dirty="0"/>
              <a:t>Reminder</a:t>
            </a:r>
            <a:r>
              <a:rPr lang="en-US" sz="1800" dirty="0"/>
              <a:t> – Complete a ‘conclusion’/’your thoughts’ on Gravity Payments project.</a:t>
            </a:r>
          </a:p>
          <a:p>
            <a:pPr defTabSz="1093788"/>
            <a:r>
              <a:rPr lang="en-US" sz="1800" b="1" i="1" dirty="0"/>
              <a:t>Reminder</a:t>
            </a:r>
            <a:r>
              <a:rPr lang="en-US" sz="1800" dirty="0"/>
              <a:t> – Complete a list of ‘references’ that you utilized for this case study.</a:t>
            </a:r>
          </a:p>
        </p:txBody>
      </p:sp>
      <p:sp>
        <p:nvSpPr>
          <p:cNvPr id="5" name="Slide Number Placeholder 4"/>
          <p:cNvSpPr>
            <a:spLocks noGrp="1"/>
          </p:cNvSpPr>
          <p:nvPr>
            <p:ph type="sldNum" sz="quarter" idx="12"/>
          </p:nvPr>
        </p:nvSpPr>
        <p:spPr/>
        <p:txBody>
          <a:bodyPr/>
          <a:lstStyle/>
          <a:p>
            <a:fld id="{3AD231FC-A7B5-498D-A85D-2DEF32FE07DC}" type="slidenum">
              <a:rPr lang="en-US" smtClean="0"/>
              <a:pPr/>
              <a:t>2</a:t>
            </a:fld>
            <a:endParaRPr lang="en-US" dirty="0"/>
          </a:p>
        </p:txBody>
      </p:sp>
      <p:sp>
        <p:nvSpPr>
          <p:cNvPr id="8" name="TextBox 7"/>
          <p:cNvSpPr txBox="1"/>
          <p:nvPr/>
        </p:nvSpPr>
        <p:spPr>
          <a:xfrm>
            <a:off x="1469580" y="881739"/>
            <a:ext cx="7135585" cy="584775"/>
          </a:xfrm>
          <a:prstGeom prst="rect">
            <a:avLst/>
          </a:prstGeom>
          <a:noFill/>
        </p:spPr>
        <p:txBody>
          <a:bodyPr wrap="square" rtlCol="0">
            <a:spAutoFit/>
          </a:bodyPr>
          <a:lstStyle/>
          <a:p>
            <a:pPr algn="ctr"/>
            <a:r>
              <a:rPr lang="en-US" sz="1600" dirty="0"/>
              <a:t>Management of Organizational Behavior MGT2530</a:t>
            </a:r>
          </a:p>
          <a:p>
            <a:pPr algn="ctr"/>
            <a:r>
              <a:rPr lang="en-US" sz="1600" dirty="0"/>
              <a:t>Winter Term 2017 – 2018 Academic Year</a:t>
            </a:r>
          </a:p>
        </p:txBody>
      </p:sp>
      <p:sp>
        <p:nvSpPr>
          <p:cNvPr id="9" name="TextBox 8"/>
          <p:cNvSpPr txBox="1"/>
          <p:nvPr/>
        </p:nvSpPr>
        <p:spPr>
          <a:xfrm>
            <a:off x="2465608" y="1453230"/>
            <a:ext cx="5159829" cy="954107"/>
          </a:xfrm>
          <a:prstGeom prst="rect">
            <a:avLst/>
          </a:prstGeom>
          <a:noFill/>
        </p:spPr>
        <p:txBody>
          <a:bodyPr wrap="square" rtlCol="0">
            <a:spAutoFit/>
          </a:bodyPr>
          <a:lstStyle/>
          <a:p>
            <a:pPr algn="ctr"/>
            <a:r>
              <a:rPr lang="en-US" sz="2800" b="1" i="1" dirty="0">
                <a:solidFill>
                  <a:schemeClr val="accent2">
                    <a:lumMod val="50000"/>
                  </a:schemeClr>
                </a:solidFill>
              </a:rPr>
              <a:t>Gravity Payments Company</a:t>
            </a:r>
          </a:p>
          <a:p>
            <a:pPr algn="ctr"/>
            <a:r>
              <a:rPr lang="en-US" sz="2800" b="1" i="1" dirty="0"/>
              <a:t>Case Study #1</a:t>
            </a:r>
          </a:p>
        </p:txBody>
      </p:sp>
      <p:sp>
        <p:nvSpPr>
          <p:cNvPr id="2" name="TextBox 1"/>
          <p:cNvSpPr txBox="1"/>
          <p:nvPr/>
        </p:nvSpPr>
        <p:spPr>
          <a:xfrm>
            <a:off x="707837" y="5502728"/>
            <a:ext cx="8675370" cy="1635704"/>
          </a:xfrm>
          <a:prstGeom prst="rect">
            <a:avLst/>
          </a:prstGeom>
          <a:solidFill>
            <a:schemeClr val="bg1"/>
          </a:solidFill>
          <a:ln w="28575">
            <a:solidFill>
              <a:schemeClr val="bg2">
                <a:lumMod val="25000"/>
              </a:schemeClr>
            </a:solidFill>
          </a:ln>
          <a:effectLst>
            <a:outerShdw blurRad="50800" dist="38100" dir="2700000" algn="tl" rotWithShape="0">
              <a:prstClr val="black">
                <a:alpha val="40000"/>
              </a:prstClr>
            </a:outerShdw>
          </a:effectLst>
        </p:spPr>
        <p:txBody>
          <a:bodyPr wrap="square" rtlCol="0">
            <a:spAutoFit/>
          </a:bodyPr>
          <a:lstStyle/>
          <a:p>
            <a:r>
              <a:rPr lang="en-US" b="1" dirty="0">
                <a:solidFill>
                  <a:srgbClr val="00B050"/>
                </a:solidFill>
              </a:rPr>
              <a:t>RESEARCH PAPER DUE DATE:  </a:t>
            </a:r>
            <a:r>
              <a:rPr lang="en-US" b="1" dirty="0"/>
              <a:t>Thursday, March 8, 2018</a:t>
            </a:r>
          </a:p>
          <a:p>
            <a:pPr algn="ctr"/>
            <a:r>
              <a:rPr lang="en-US" dirty="0"/>
              <a:t>	</a:t>
            </a:r>
            <a:r>
              <a:rPr lang="en-US" b="1" dirty="0">
                <a:solidFill>
                  <a:srgbClr val="FF0000"/>
                </a:solidFill>
              </a:rPr>
              <a:t>Should there be any questions, comments, and/or assistance in completing the research project:</a:t>
            </a:r>
          </a:p>
          <a:p>
            <a:r>
              <a:rPr lang="en-US" b="1" dirty="0">
                <a:solidFill>
                  <a:srgbClr val="00B050"/>
                </a:solidFill>
              </a:rPr>
              <a:t>Contact:  </a:t>
            </a:r>
            <a:r>
              <a:rPr lang="en-US" dirty="0"/>
              <a:t>Jerome Gibbs, Adjunct Professor.  810-217-8304</a:t>
            </a:r>
          </a:p>
          <a:p>
            <a:r>
              <a:rPr lang="en-US" dirty="0"/>
              <a:t>	</a:t>
            </a:r>
            <a:r>
              <a:rPr lang="en-US" b="1" dirty="0">
                <a:solidFill>
                  <a:srgbClr val="00B050"/>
                </a:solidFill>
              </a:rPr>
              <a:t>Email:  </a:t>
            </a:r>
            <a:r>
              <a:rPr lang="en-US" dirty="0"/>
              <a:t>gibbsje@wayne.edu</a:t>
            </a:r>
          </a:p>
        </p:txBody>
      </p:sp>
    </p:spTree>
    <p:extLst>
      <p:ext uri="{BB962C8B-B14F-4D97-AF65-F5344CB8AC3E}">
        <p14:creationId xmlns:p14="http://schemas.microsoft.com/office/powerpoint/2010/main" val="9407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pPr defTabSz="1093788"/>
            <a:r>
              <a:rPr lang="en-US" sz="2000" dirty="0"/>
              <a:t>Dan Price, CEO Gravity Payments</a:t>
            </a:r>
          </a:p>
          <a:p>
            <a:pPr defTabSz="1093788"/>
            <a:r>
              <a:rPr lang="en-US" sz="2000" dirty="0"/>
              <a:t>Dan Price proposed and implemented a new minimum wage of $70,000 per year for </a:t>
            </a:r>
          </a:p>
          <a:p>
            <a:pPr defTabSz="1093788"/>
            <a:r>
              <a:rPr lang="en-US" sz="2000" dirty="0"/>
              <a:t>all employees over a period of a short few years (reported 3 years).</a:t>
            </a:r>
          </a:p>
          <a:p>
            <a:pPr defTabSz="1093788"/>
            <a:r>
              <a:rPr lang="en-US" sz="2000" dirty="0"/>
              <a:t>120 employee staff (Total Gravity Payments employment).</a:t>
            </a:r>
          </a:p>
          <a:p>
            <a:pPr defTabSz="1093788"/>
            <a:r>
              <a:rPr lang="en-US" sz="2000" dirty="0"/>
              <a:t>Dan Price founded the Seattle based credit card processing firm in 2004 at age 19</a:t>
            </a:r>
          </a:p>
          <a:p>
            <a:pPr defTabSz="1093788"/>
            <a:r>
              <a:rPr lang="en-US" sz="2000" dirty="0"/>
              <a:t>Dan Price would cut his salary from @$1 million/year to $70,000/year.</a:t>
            </a:r>
          </a:p>
          <a:p>
            <a:pPr defTabSz="1093788"/>
            <a:r>
              <a:rPr lang="en-US" sz="2000" dirty="0"/>
              <a:t>Gravity Payments would use 75-80% of the anticipated $2.2 million annual profits (funding).</a:t>
            </a:r>
          </a:p>
          <a:p>
            <a:pPr defTabSz="1093788"/>
            <a:r>
              <a:rPr lang="en-US" sz="2000" dirty="0"/>
              <a:t>The average salary of Gravity Payments employees was @$48,000/year.</a:t>
            </a:r>
          </a:p>
          <a:p>
            <a:pPr defTabSz="1093788"/>
            <a:r>
              <a:rPr lang="en-US" sz="2000" dirty="0"/>
              <a:t>@ 70 employee salaries will grow their annual incomes.</a:t>
            </a:r>
          </a:p>
          <a:p>
            <a:pPr defTabSz="1093788"/>
            <a:r>
              <a:rPr lang="en-US" sz="2000" dirty="0"/>
              <a:t>@30 employees salaries ultimately would double.</a:t>
            </a:r>
          </a:p>
        </p:txBody>
      </p:sp>
      <p:sp>
        <p:nvSpPr>
          <p:cNvPr id="5" name="Slide Number Placeholder 4"/>
          <p:cNvSpPr>
            <a:spLocks noGrp="1"/>
          </p:cNvSpPr>
          <p:nvPr>
            <p:ph type="sldNum" sz="quarter" idx="12"/>
          </p:nvPr>
        </p:nvSpPr>
        <p:spPr/>
        <p:txBody>
          <a:bodyPr/>
          <a:lstStyle/>
          <a:p>
            <a:fld id="{3AD231FC-A7B5-498D-A85D-2DEF32FE07DC}" type="slidenum">
              <a:rPr lang="en-US" smtClean="0"/>
              <a:pPr/>
              <a:t>3</a:t>
            </a:fld>
            <a:endParaRPr lang="en-US" dirty="0"/>
          </a:p>
        </p:txBody>
      </p:sp>
      <p:sp>
        <p:nvSpPr>
          <p:cNvPr id="9" name="TextBox 8"/>
          <p:cNvSpPr txBox="1"/>
          <p:nvPr/>
        </p:nvSpPr>
        <p:spPr>
          <a:xfrm>
            <a:off x="2465608" y="783757"/>
            <a:ext cx="5159829" cy="954107"/>
          </a:xfrm>
          <a:prstGeom prst="rect">
            <a:avLst/>
          </a:prstGeom>
          <a:noFill/>
        </p:spPr>
        <p:txBody>
          <a:bodyPr wrap="square" rtlCol="0">
            <a:spAutoFit/>
          </a:bodyPr>
          <a:lstStyle/>
          <a:p>
            <a:pPr algn="ctr"/>
            <a:r>
              <a:rPr lang="en-US" sz="2800" b="1" dirty="0"/>
              <a:t>Case Study …..SUMMARY</a:t>
            </a:r>
          </a:p>
          <a:p>
            <a:pPr algn="ctr"/>
            <a:r>
              <a:rPr lang="en-US" sz="2800" b="1" i="1" dirty="0">
                <a:solidFill>
                  <a:schemeClr val="accent2">
                    <a:lumMod val="50000"/>
                  </a:schemeClr>
                </a:solidFill>
              </a:rPr>
              <a:t>Gravity Payments Company</a:t>
            </a:r>
          </a:p>
        </p:txBody>
      </p:sp>
    </p:spTree>
    <p:extLst>
      <p:ext uri="{BB962C8B-B14F-4D97-AF65-F5344CB8AC3E}">
        <p14:creationId xmlns:p14="http://schemas.microsoft.com/office/powerpoint/2010/main" val="256186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pPr defTabSz="1093788"/>
            <a:r>
              <a:rPr lang="en-US" sz="2000" dirty="0"/>
              <a:t>Congress in 2010 required SEC wage ‘filing ratios’.</a:t>
            </a:r>
          </a:p>
          <a:p>
            <a:pPr lvl="1" defTabSz="1093788">
              <a:buFont typeface="Calibri" panose="020F0502020204030204" pitchFamily="34" charset="0"/>
              <a:buChar char="–"/>
            </a:pPr>
            <a:r>
              <a:rPr lang="en-US" sz="1600" dirty="0"/>
              <a:t>At the time, pay gaps of CEO’s to employees was 300 to 1</a:t>
            </a:r>
          </a:p>
          <a:p>
            <a:pPr lvl="1" defTabSz="1093788">
              <a:buFont typeface="Calibri" panose="020F0502020204030204" pitchFamily="34" charset="0"/>
              <a:buChar char="–"/>
            </a:pPr>
            <a:r>
              <a:rPr lang="en-US" sz="1600" dirty="0"/>
              <a:t>At the time, recommendation was 20 to 1</a:t>
            </a:r>
          </a:p>
          <a:p>
            <a:pPr defTabSz="1093788"/>
            <a:r>
              <a:rPr lang="en-US" sz="2000" dirty="0"/>
              <a:t>A ‘web developer’ left the company rather than take a $9,000/year pay increase.</a:t>
            </a:r>
          </a:p>
          <a:p>
            <a:pPr defTabSz="1093788"/>
            <a:r>
              <a:rPr lang="en-US" sz="2000" dirty="0"/>
              <a:t>Gravity Payments annual revenue was $6.5 billion in transactions from 12 businesses.</a:t>
            </a:r>
          </a:p>
          <a:p>
            <a:pPr defTabSz="1093788"/>
            <a:r>
              <a:rPr lang="en-US" sz="2000" dirty="0"/>
              <a:t>Dan Price, CEO Gravity Payments had an ‘entrepreneurial spirit’.</a:t>
            </a:r>
          </a:p>
          <a:p>
            <a:pPr defTabSz="1093788"/>
            <a:r>
              <a:rPr lang="en-US" sz="2000" dirty="0"/>
              <a:t>Dan Price lead his brother’s business success at ‘Personality Plush’.</a:t>
            </a:r>
          </a:p>
          <a:p>
            <a:pPr defTabSz="1093788"/>
            <a:r>
              <a:rPr lang="en-US" sz="2000" dirty="0"/>
              <a:t>The 2008 recession almost closed Gravity Payments.  The two largest client businesses of the 12 businesses went into bankruptcy.   This eliminated 20% of revenue in two weeks.  As a result, there were ‘no layoffs’ and ‘no price increases’.</a:t>
            </a:r>
          </a:p>
        </p:txBody>
      </p:sp>
      <p:sp>
        <p:nvSpPr>
          <p:cNvPr id="5" name="Slide Number Placeholder 4"/>
          <p:cNvSpPr>
            <a:spLocks noGrp="1"/>
          </p:cNvSpPr>
          <p:nvPr>
            <p:ph type="sldNum" sz="quarter" idx="12"/>
          </p:nvPr>
        </p:nvSpPr>
        <p:spPr/>
        <p:txBody>
          <a:bodyPr/>
          <a:lstStyle/>
          <a:p>
            <a:fld id="{3AD231FC-A7B5-498D-A85D-2DEF32FE07DC}" type="slidenum">
              <a:rPr lang="en-US" smtClean="0"/>
              <a:pPr/>
              <a:t>4</a:t>
            </a:fld>
            <a:endParaRPr lang="en-US" dirty="0"/>
          </a:p>
        </p:txBody>
      </p:sp>
      <p:sp>
        <p:nvSpPr>
          <p:cNvPr id="9" name="TextBox 8"/>
          <p:cNvSpPr txBox="1"/>
          <p:nvPr/>
        </p:nvSpPr>
        <p:spPr>
          <a:xfrm>
            <a:off x="2465608" y="783757"/>
            <a:ext cx="5159829" cy="954107"/>
          </a:xfrm>
          <a:prstGeom prst="rect">
            <a:avLst/>
          </a:prstGeom>
          <a:noFill/>
        </p:spPr>
        <p:txBody>
          <a:bodyPr wrap="square" rtlCol="0">
            <a:spAutoFit/>
          </a:bodyPr>
          <a:lstStyle/>
          <a:p>
            <a:pPr algn="ctr"/>
            <a:r>
              <a:rPr lang="en-US" sz="2800" b="1" dirty="0"/>
              <a:t>Case Study …..SUMMARY</a:t>
            </a:r>
          </a:p>
          <a:p>
            <a:pPr algn="ctr"/>
            <a:r>
              <a:rPr lang="en-US" sz="2800" b="1" i="1" dirty="0">
                <a:solidFill>
                  <a:schemeClr val="accent2">
                    <a:lumMod val="50000"/>
                  </a:schemeClr>
                </a:solidFill>
              </a:rPr>
              <a:t>Gravity Payments Company</a:t>
            </a:r>
          </a:p>
        </p:txBody>
      </p:sp>
    </p:spTree>
    <p:extLst>
      <p:ext uri="{BB962C8B-B14F-4D97-AF65-F5344CB8AC3E}">
        <p14:creationId xmlns:p14="http://schemas.microsoft.com/office/powerpoint/2010/main" val="235307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pPr marL="0" indent="0" defTabSz="1093788">
              <a:buNone/>
            </a:pPr>
            <a:r>
              <a:rPr lang="en-US" sz="2000" dirty="0"/>
              <a:t>Case | HBS Case Collection | August 2015 (Revised March 2017)</a:t>
            </a:r>
          </a:p>
          <a:p>
            <a:pPr marL="0" indent="0" defTabSz="1093788">
              <a:buNone/>
            </a:pPr>
            <a:endParaRPr lang="en-US" sz="2000" dirty="0"/>
          </a:p>
          <a:p>
            <a:pPr marL="0" indent="0" defTabSz="1093788">
              <a:buNone/>
            </a:pPr>
            <a:r>
              <a:rPr lang="en-US" sz="2800" dirty="0"/>
              <a:t>The $70K CEO at Gravity Payments</a:t>
            </a:r>
          </a:p>
          <a:p>
            <a:pPr marL="0" indent="0" defTabSz="1093788">
              <a:buNone/>
            </a:pPr>
            <a:r>
              <a:rPr lang="en-US" sz="2000" i="1" dirty="0"/>
              <a:t>By  Mitchell Weiss, Michael I. Norton, Michael Norris and Sarah </a:t>
            </a:r>
            <a:r>
              <a:rPr lang="en-US" sz="2000" i="1" dirty="0" err="1"/>
              <a:t>McAra</a:t>
            </a:r>
            <a:endParaRPr lang="en-US" sz="2000" i="1" dirty="0"/>
          </a:p>
          <a:p>
            <a:pPr marL="0" indent="0" defTabSz="1093788">
              <a:buNone/>
            </a:pPr>
            <a:endParaRPr lang="en-US" sz="2000" i="1" dirty="0"/>
          </a:p>
          <a:p>
            <a:pPr marL="0" indent="0" defTabSz="1093788">
              <a:buNone/>
            </a:pPr>
            <a:r>
              <a:rPr lang="en-US" b="1" dirty="0">
                <a:solidFill>
                  <a:srgbClr val="00B050"/>
                </a:solidFill>
              </a:rPr>
              <a:t>Abstract</a:t>
            </a:r>
          </a:p>
          <a:p>
            <a:pPr marL="0" indent="0" defTabSz="1093788">
              <a:buNone/>
            </a:pPr>
            <a:r>
              <a:rPr lang="en-US" sz="2000" dirty="0"/>
              <a:t>In 2015, Gravity Payments CEO Dan Price                                                                              took a massive pay cut to raise the                                                                                         minimum wage at his company to $70,000                                                                                                 annually.  In the wake of a national discussion                                                                                  of wage equality, he was met with cheers and                                                                            jeers.  The company hoped that the unorthodox                                                                    move would, through a range of levers, cover the                                                                        increasing costs of compensation.  Did Price make                                                                           the right move?  Would Gravity thrive or even survive?</a:t>
            </a:r>
          </a:p>
        </p:txBody>
      </p:sp>
      <p:sp>
        <p:nvSpPr>
          <p:cNvPr id="5" name="Slide Number Placeholder 4"/>
          <p:cNvSpPr>
            <a:spLocks noGrp="1"/>
          </p:cNvSpPr>
          <p:nvPr>
            <p:ph type="sldNum" sz="quarter" idx="12"/>
          </p:nvPr>
        </p:nvSpPr>
        <p:spPr/>
        <p:txBody>
          <a:bodyPr/>
          <a:lstStyle/>
          <a:p>
            <a:fld id="{3AD231FC-A7B5-498D-A85D-2DEF32FE07DC}" type="slidenum">
              <a:rPr lang="en-US" smtClean="0"/>
              <a:pPr/>
              <a:t>5</a:t>
            </a:fld>
            <a:endParaRPr lang="en-US" dirty="0"/>
          </a:p>
        </p:txBody>
      </p:sp>
      <p:sp>
        <p:nvSpPr>
          <p:cNvPr id="9" name="TextBox 8"/>
          <p:cNvSpPr txBox="1"/>
          <p:nvPr/>
        </p:nvSpPr>
        <p:spPr>
          <a:xfrm>
            <a:off x="691515" y="1244233"/>
            <a:ext cx="8893356" cy="523220"/>
          </a:xfrm>
          <a:prstGeom prst="rect">
            <a:avLst/>
          </a:prstGeom>
          <a:noFill/>
        </p:spPr>
        <p:txBody>
          <a:bodyPr wrap="square" rtlCol="0">
            <a:spAutoFit/>
          </a:bodyPr>
          <a:lstStyle/>
          <a:p>
            <a:r>
              <a:rPr lang="en-US" sz="2800" b="1" u="sng" dirty="0"/>
              <a:t>FACULTY &amp; RESEARCH                    </a:t>
            </a:r>
            <a:r>
              <a:rPr lang="en-US" sz="1800" b="1" u="sng" dirty="0"/>
              <a:t>HARVARD | BUSINESS | SCHOOL</a:t>
            </a:r>
            <a:endParaRPr lang="en-US" sz="2800" b="1" i="1" u="sng" dirty="0">
              <a:solidFill>
                <a:schemeClr val="accent2">
                  <a:lumMod val="50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7829" y="882710"/>
            <a:ext cx="625385" cy="737782"/>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6786" r="18214"/>
          <a:stretch/>
        </p:blipFill>
        <p:spPr>
          <a:xfrm>
            <a:off x="6727377" y="4229097"/>
            <a:ext cx="2694215" cy="2694215"/>
          </a:xfrm>
          <a:prstGeom prst="rect">
            <a:avLst/>
          </a:prstGeom>
          <a:ln w="28575">
            <a:solidFill>
              <a:schemeClr val="tx1">
                <a:lumMod val="65000"/>
                <a:lumOff val="35000"/>
              </a:schemeClr>
            </a:solidFill>
          </a:ln>
        </p:spPr>
      </p:pic>
    </p:spTree>
    <p:extLst>
      <p:ext uri="{BB962C8B-B14F-4D97-AF65-F5344CB8AC3E}">
        <p14:creationId xmlns:p14="http://schemas.microsoft.com/office/powerpoint/2010/main" val="181098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514" y="2066191"/>
            <a:ext cx="8675371" cy="4024657"/>
          </a:xfrm>
          <a:prstGeom prst="rect">
            <a:avLst/>
          </a:prstGeom>
        </p:spPr>
      </p:pic>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fontScale="85000" lnSpcReduction="20000"/>
          </a:bodyPr>
          <a:lstStyle/>
          <a:p>
            <a:endParaRPr lang="en-US"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endParaRPr lang="en-US" sz="2000" dirty="0"/>
          </a:p>
          <a:p>
            <a:pPr marL="0" indent="0" defTabSz="1093788">
              <a:buNone/>
            </a:pPr>
            <a:r>
              <a:rPr lang="en-US" sz="2000" dirty="0"/>
              <a:t>Dan Price took a walk in the woods with a friend who was struggling to live on less than $50,000, about a million dollars below what he was making.  Some two weeks later, he instituted his minimum wage of $70,000 and challenged other entrepreneurs to follow him.</a:t>
            </a:r>
          </a:p>
          <a:p>
            <a:pPr marL="0" indent="0" defTabSz="1093788">
              <a:buNone/>
            </a:pPr>
            <a:r>
              <a:rPr lang="en-US" sz="2000" dirty="0"/>
              <a:t>CREDIT:  John </a:t>
            </a:r>
            <a:r>
              <a:rPr lang="en-US" sz="2000" dirty="0" err="1"/>
              <a:t>Keatley</a:t>
            </a:r>
            <a:endParaRPr lang="en-US" sz="2000" dirty="0"/>
          </a:p>
        </p:txBody>
      </p:sp>
      <p:sp>
        <p:nvSpPr>
          <p:cNvPr id="5" name="Slide Number Placeholder 4"/>
          <p:cNvSpPr>
            <a:spLocks noGrp="1"/>
          </p:cNvSpPr>
          <p:nvPr>
            <p:ph type="sldNum" sz="quarter" idx="12"/>
          </p:nvPr>
        </p:nvSpPr>
        <p:spPr/>
        <p:txBody>
          <a:bodyPr/>
          <a:lstStyle/>
          <a:p>
            <a:fld id="{3AD231FC-A7B5-498D-A85D-2DEF32FE07DC}" type="slidenum">
              <a:rPr lang="en-US" smtClean="0"/>
              <a:pPr/>
              <a:t>6</a:t>
            </a:fld>
            <a:endParaRPr lang="en-US" dirty="0"/>
          </a:p>
        </p:txBody>
      </p:sp>
      <p:sp>
        <p:nvSpPr>
          <p:cNvPr id="9" name="TextBox 8"/>
          <p:cNvSpPr txBox="1"/>
          <p:nvPr/>
        </p:nvSpPr>
        <p:spPr>
          <a:xfrm>
            <a:off x="1600201" y="1113601"/>
            <a:ext cx="5845628" cy="615553"/>
          </a:xfrm>
          <a:prstGeom prst="rect">
            <a:avLst/>
          </a:prstGeom>
          <a:noFill/>
        </p:spPr>
        <p:txBody>
          <a:bodyPr wrap="square" rtlCol="0">
            <a:spAutoFit/>
          </a:bodyPr>
          <a:lstStyle/>
          <a:p>
            <a:r>
              <a:rPr lang="en-US" sz="1700" dirty="0"/>
              <a:t>By Paul Keegan  </a:t>
            </a:r>
            <a:r>
              <a:rPr lang="en-US" sz="1700" i="1" dirty="0"/>
              <a:t>Contributing editor, Inc.               	@</a:t>
            </a:r>
            <a:r>
              <a:rPr lang="en-US" sz="1700" i="1" dirty="0" err="1"/>
              <a:t>PaulKeegan</a:t>
            </a:r>
            <a:r>
              <a:rPr lang="en-US" sz="1700" i="1" dirty="0"/>
              <a:t> (http://www.twitter.com/Paul Keegan </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514" y="1074510"/>
            <a:ext cx="780507" cy="780507"/>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53347" y="1298122"/>
            <a:ext cx="473528" cy="473528"/>
          </a:xfrm>
          <a:prstGeom prst="rect">
            <a:avLst/>
          </a:prstGeom>
        </p:spPr>
      </p:pic>
    </p:spTree>
    <p:extLst>
      <p:ext uri="{BB962C8B-B14F-4D97-AF65-F5344CB8AC3E}">
        <p14:creationId xmlns:p14="http://schemas.microsoft.com/office/powerpoint/2010/main" val="194728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5877985"/>
          </a:xfrm>
        </p:spPr>
        <p:txBody>
          <a:bodyPr>
            <a:normAutofit/>
          </a:bodyPr>
          <a:lstStyle/>
          <a:p>
            <a:endParaRPr lang="en-US" dirty="0"/>
          </a:p>
          <a:p>
            <a:pPr marL="0" indent="0" defTabSz="1093788">
              <a:buNone/>
            </a:pPr>
            <a:endParaRPr lang="en-US" sz="2000" dirty="0"/>
          </a:p>
          <a:p>
            <a:pPr marL="0" indent="0" defTabSz="1093788">
              <a:buNone/>
            </a:pPr>
            <a:r>
              <a:rPr lang="en-US" sz="2000" dirty="0"/>
              <a:t>Before Dan Price caused a media firestorm (</a:t>
            </a:r>
            <a:r>
              <a:rPr lang="en-US" sz="2000" dirty="0">
                <a:hlinkClick r:id="rId3"/>
              </a:rPr>
              <a:t>https://www.inc.com/ilan-mochari/gravity-payments-minimum-salary.html</a:t>
            </a:r>
            <a:r>
              <a:rPr lang="en-US" sz="2000" dirty="0"/>
              <a:t>) by establishing a $70,000 minimum wage at his Seattle company, Gravity Payments (</a:t>
            </a:r>
            <a:r>
              <a:rPr lang="en-US" sz="2000" dirty="0">
                <a:hlinkClick r:id="rId4"/>
              </a:rPr>
              <a:t>https://www.inc.com/profile/gravity-payments)</a:t>
            </a:r>
            <a:r>
              <a:rPr lang="en-US" sz="2000" dirty="0"/>
              <a:t>... Before Hollywood agents, reality-show producers, and book publishers began throwing elbows for a piece of the hip, 31-year-old entrepreneur with the shoulder-length hair and Brad Pitt looks… before Rush Limbaugh called his a socialist and Harvard Business School professors asked to study his radical experiment in paying workers… an entry-level Gravity employee named Jason Haley got really pissed off at him.</a:t>
            </a:r>
          </a:p>
          <a:p>
            <a:pPr marL="0" indent="0" defTabSz="1093788">
              <a:buNone/>
            </a:pPr>
            <a:endParaRPr lang="en-US" sz="2000" dirty="0"/>
          </a:p>
          <a:p>
            <a:pPr marL="0" indent="0" defTabSz="1093788">
              <a:buNone/>
            </a:pPr>
            <a:r>
              <a:rPr lang="en-US" sz="2000" dirty="0"/>
              <a:t>It was late 2001.  Haley was a 32-year-old phone tech earning about $35,000 a year, and he was in a sour mood.  Price had noticed it, and when he spotted Haley outside on a smoking break, he approached.  “Seems like something’s bothering you,” he said.  “What’s on your mind?”</a:t>
            </a:r>
          </a:p>
          <a:p>
            <a:pPr marL="0" indent="0" defTabSz="1093788">
              <a:buNone/>
            </a:pPr>
            <a:r>
              <a:rPr lang="en-US" sz="2000" dirty="0"/>
              <a:t>“You’re ripping me off,” Haley told him.</a:t>
            </a:r>
          </a:p>
        </p:txBody>
      </p:sp>
      <p:sp>
        <p:nvSpPr>
          <p:cNvPr id="5" name="Slide Number Placeholder 4"/>
          <p:cNvSpPr>
            <a:spLocks noGrp="1"/>
          </p:cNvSpPr>
          <p:nvPr>
            <p:ph type="sldNum" sz="quarter" idx="12"/>
          </p:nvPr>
        </p:nvSpPr>
        <p:spPr/>
        <p:txBody>
          <a:bodyPr/>
          <a:lstStyle/>
          <a:p>
            <a:fld id="{3AD231FC-A7B5-498D-A85D-2DEF32FE07DC}" type="slidenum">
              <a:rPr lang="en-US" smtClean="0"/>
              <a:pPr/>
              <a:t>7</a:t>
            </a:fld>
            <a:endParaRPr lang="en-US" dirty="0"/>
          </a:p>
        </p:txBody>
      </p:sp>
      <p:sp>
        <p:nvSpPr>
          <p:cNvPr id="9" name="TextBox 8"/>
          <p:cNvSpPr txBox="1"/>
          <p:nvPr/>
        </p:nvSpPr>
        <p:spPr>
          <a:xfrm>
            <a:off x="1600201" y="1113601"/>
            <a:ext cx="5845628" cy="615553"/>
          </a:xfrm>
          <a:prstGeom prst="rect">
            <a:avLst/>
          </a:prstGeom>
          <a:noFill/>
        </p:spPr>
        <p:txBody>
          <a:bodyPr wrap="square" rtlCol="0">
            <a:spAutoFit/>
          </a:bodyPr>
          <a:lstStyle/>
          <a:p>
            <a:r>
              <a:rPr lang="en-US" sz="1700" dirty="0"/>
              <a:t>By Paul Keegan  </a:t>
            </a:r>
            <a:r>
              <a:rPr lang="en-US" sz="1700" i="1" dirty="0"/>
              <a:t>Contributing editor, Inc.               	@</a:t>
            </a:r>
            <a:r>
              <a:rPr lang="en-US" sz="1700" i="1" dirty="0" err="1"/>
              <a:t>PaulKeegan</a:t>
            </a:r>
            <a:r>
              <a:rPr lang="en-US" sz="1700" i="1" dirty="0"/>
              <a:t> (http://www.twitter.com/Paul Keegan </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1514" y="1074510"/>
            <a:ext cx="780507" cy="780507"/>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53347" y="1298122"/>
            <a:ext cx="473528" cy="473528"/>
          </a:xfrm>
          <a:prstGeom prst="rect">
            <a:avLst/>
          </a:prstGeom>
        </p:spPr>
      </p:pic>
    </p:spTree>
    <p:extLst>
      <p:ext uri="{BB962C8B-B14F-4D97-AF65-F5344CB8AC3E}">
        <p14:creationId xmlns:p14="http://schemas.microsoft.com/office/powerpoint/2010/main" val="963363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6136278"/>
          </a:xfrm>
        </p:spPr>
        <p:txBody>
          <a:bodyPr>
            <a:normAutofit/>
          </a:bodyPr>
          <a:lstStyle/>
          <a:p>
            <a:endParaRPr lang="en-US" dirty="0"/>
          </a:p>
          <a:p>
            <a:pPr marL="0" indent="0" defTabSz="1093788">
              <a:buNone/>
            </a:pPr>
            <a:endParaRPr lang="en-US" sz="2000" dirty="0"/>
          </a:p>
          <a:p>
            <a:pPr marL="0" indent="0" defTabSz="1093788">
              <a:buNone/>
            </a:pPr>
            <a:r>
              <a:rPr lang="en-US" sz="2000" dirty="0"/>
              <a:t>Price was taken aback.  Haley is shy, not prone to outbursts.  “Your pay is based on market rates,”  Price said,  “If you have different data, please let me know.  I have no intention of ripping you off.”  The data doesn’t matter (</a:t>
            </a:r>
            <a:r>
              <a:rPr lang="en-US" sz="2000" dirty="0">
                <a:hlinkClick r:id="rId3"/>
              </a:rPr>
              <a:t>https://www.inc.com/erik-Sherman/cutting-through-the-hype-over-minimum-wage-increases.html</a:t>
            </a:r>
            <a:r>
              <a:rPr lang="en-US" sz="2000" dirty="0"/>
              <a:t>), Haley responded:  “I know your intentions are bad.  You brag about how financially disciplined you are, but that just translates into me not making enough money to lead a decent life.”</a:t>
            </a:r>
          </a:p>
          <a:p>
            <a:pPr marL="0" indent="0" defTabSz="1093788">
              <a:buNone/>
            </a:pPr>
            <a:r>
              <a:rPr lang="en-US" sz="2000" dirty="0"/>
              <a:t>Price waked away, shocked and hurt.  For three days, he groused about the encounter to family and friends.  “I felt horrible,” he says.  “Like a victim.”  An entrepreneur since he was a teen, Price prided himself on treating employees well at Gravity, which he co-founded in 2004 with his brother Lucas Price.  Three years before, as a 16-year-old high school kid, Dan Price saw bar owners being gouged by big financial firms every time they swiped a patron’s credit card.  By first outsourcing technology, and then building its own systems, Gravity offered lower prices and better service, and grew rapidly for four years – until the Great Recession nearly wiped it out.</a:t>
            </a:r>
          </a:p>
        </p:txBody>
      </p:sp>
      <p:sp>
        <p:nvSpPr>
          <p:cNvPr id="5" name="Slide Number Placeholder 4"/>
          <p:cNvSpPr>
            <a:spLocks noGrp="1"/>
          </p:cNvSpPr>
          <p:nvPr>
            <p:ph type="sldNum" sz="quarter" idx="12"/>
          </p:nvPr>
        </p:nvSpPr>
        <p:spPr/>
        <p:txBody>
          <a:bodyPr/>
          <a:lstStyle/>
          <a:p>
            <a:fld id="{3AD231FC-A7B5-498D-A85D-2DEF32FE07DC}" type="slidenum">
              <a:rPr lang="en-US" smtClean="0"/>
              <a:pPr/>
              <a:t>8</a:t>
            </a:fld>
            <a:endParaRPr lang="en-US" dirty="0"/>
          </a:p>
        </p:txBody>
      </p:sp>
      <p:sp>
        <p:nvSpPr>
          <p:cNvPr id="9" name="TextBox 8"/>
          <p:cNvSpPr txBox="1"/>
          <p:nvPr/>
        </p:nvSpPr>
        <p:spPr>
          <a:xfrm>
            <a:off x="1600201" y="1113601"/>
            <a:ext cx="5845628" cy="615553"/>
          </a:xfrm>
          <a:prstGeom prst="rect">
            <a:avLst/>
          </a:prstGeom>
          <a:noFill/>
        </p:spPr>
        <p:txBody>
          <a:bodyPr wrap="square" rtlCol="0">
            <a:spAutoFit/>
          </a:bodyPr>
          <a:lstStyle/>
          <a:p>
            <a:r>
              <a:rPr lang="en-US" sz="1700" dirty="0"/>
              <a:t>By Paul Keegan  </a:t>
            </a:r>
            <a:r>
              <a:rPr lang="en-US" sz="1700" i="1" dirty="0"/>
              <a:t>Contributing editor, Inc.               	@</a:t>
            </a:r>
            <a:r>
              <a:rPr lang="en-US" sz="1700" i="1" dirty="0" err="1"/>
              <a:t>PaulKeegan</a:t>
            </a:r>
            <a:r>
              <a:rPr lang="en-US" sz="1700" i="1" dirty="0"/>
              <a:t> (http://www.twitter.com/Paul Keegan </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514" y="1074510"/>
            <a:ext cx="780507" cy="780507"/>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53347" y="1298122"/>
            <a:ext cx="473528" cy="473528"/>
          </a:xfrm>
          <a:prstGeom prst="rect">
            <a:avLst/>
          </a:prstGeom>
        </p:spPr>
      </p:pic>
    </p:spTree>
    <p:extLst>
      <p:ext uri="{BB962C8B-B14F-4D97-AF65-F5344CB8AC3E}">
        <p14:creationId xmlns:p14="http://schemas.microsoft.com/office/powerpoint/2010/main" val="1267363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Gravity Payments Case Study</a:t>
            </a:r>
            <a:endParaRPr lang="en-US" dirty="0">
              <a:solidFill>
                <a:schemeClr val="tx1"/>
              </a:solidFill>
            </a:endParaRPr>
          </a:p>
        </p:txBody>
      </p:sp>
      <p:sp>
        <p:nvSpPr>
          <p:cNvPr id="3" name="Content Placeholder 2"/>
          <p:cNvSpPr>
            <a:spLocks noGrp="1"/>
          </p:cNvSpPr>
          <p:nvPr>
            <p:ph idx="1"/>
          </p:nvPr>
        </p:nvSpPr>
        <p:spPr>
          <a:xfrm>
            <a:off x="691515" y="1325879"/>
            <a:ext cx="8675370" cy="6136278"/>
          </a:xfrm>
        </p:spPr>
        <p:txBody>
          <a:bodyPr>
            <a:normAutofit/>
          </a:bodyPr>
          <a:lstStyle/>
          <a:p>
            <a:endParaRPr lang="en-US" dirty="0"/>
          </a:p>
          <a:p>
            <a:pPr marL="0" indent="0" defTabSz="1093788">
              <a:buNone/>
            </a:pPr>
            <a:endParaRPr lang="en-US" sz="2000" dirty="0"/>
          </a:p>
          <a:p>
            <a:pPr marL="0" indent="0" defTabSz="1093788">
              <a:buNone/>
            </a:pPr>
            <a:r>
              <a:rPr lang="en-US" sz="2000" dirty="0"/>
              <a:t>Traumatized, Price kept a lid on wages even after the economy recovered – to save the company, of course!  Why can’t employees see that?  Yet the more people tried to cheer him up about his wage policy, the worse Price felt.</a:t>
            </a:r>
          </a:p>
          <a:p>
            <a:pPr marL="0" indent="0" defTabSz="1093788">
              <a:buNone/>
            </a:pPr>
            <a:r>
              <a:rPr lang="en-US" sz="2000" dirty="0"/>
              <a:t>Finally, he realized why:  Haley was right – not only about being underpaid, but also about Price’s intentions.  “I was so scarred by the recession that I was proactively, and proudly, hurting my staff,” he says.  Thus began Price’s transformation from classic entrepreneur to crusader against income inequality, set on fundamentally changing the way America does business.  For three years after his face-off with Haley, Price handed out 20 percent annual raises.  Profit growth continued to substantially outpace wage growth.  </a:t>
            </a:r>
          </a:p>
        </p:txBody>
      </p:sp>
      <p:sp>
        <p:nvSpPr>
          <p:cNvPr id="5" name="Slide Number Placeholder 4"/>
          <p:cNvSpPr>
            <a:spLocks noGrp="1"/>
          </p:cNvSpPr>
          <p:nvPr>
            <p:ph type="sldNum" sz="quarter" idx="12"/>
          </p:nvPr>
        </p:nvSpPr>
        <p:spPr/>
        <p:txBody>
          <a:bodyPr/>
          <a:lstStyle/>
          <a:p>
            <a:fld id="{3AD231FC-A7B5-498D-A85D-2DEF32FE07DC}" type="slidenum">
              <a:rPr lang="en-US" smtClean="0"/>
              <a:pPr/>
              <a:t>9</a:t>
            </a:fld>
            <a:endParaRPr lang="en-US" dirty="0"/>
          </a:p>
        </p:txBody>
      </p:sp>
      <p:sp>
        <p:nvSpPr>
          <p:cNvPr id="9" name="TextBox 8"/>
          <p:cNvSpPr txBox="1"/>
          <p:nvPr/>
        </p:nvSpPr>
        <p:spPr>
          <a:xfrm>
            <a:off x="1600201" y="1113601"/>
            <a:ext cx="5845628" cy="615553"/>
          </a:xfrm>
          <a:prstGeom prst="rect">
            <a:avLst/>
          </a:prstGeom>
          <a:noFill/>
        </p:spPr>
        <p:txBody>
          <a:bodyPr wrap="square" rtlCol="0">
            <a:spAutoFit/>
          </a:bodyPr>
          <a:lstStyle/>
          <a:p>
            <a:r>
              <a:rPr lang="en-US" sz="1700" dirty="0"/>
              <a:t>By Paul Keegan  </a:t>
            </a:r>
            <a:r>
              <a:rPr lang="en-US" sz="1700" i="1" dirty="0"/>
              <a:t>Contributing editor, Inc.               	@</a:t>
            </a:r>
            <a:r>
              <a:rPr lang="en-US" sz="1700" i="1" dirty="0" err="1"/>
              <a:t>PaulKeegan</a:t>
            </a:r>
            <a:r>
              <a:rPr lang="en-US" sz="1700" i="1" dirty="0"/>
              <a:t> (http://www.twitter.com/Paul Keegan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514" y="1074510"/>
            <a:ext cx="780507" cy="780507"/>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347" y="1298122"/>
            <a:ext cx="473528" cy="473528"/>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2916" y="5361214"/>
            <a:ext cx="3705225" cy="1295400"/>
          </a:xfrm>
          <a:prstGeom prst="rect">
            <a:avLst/>
          </a:prstGeom>
        </p:spPr>
      </p:pic>
    </p:spTree>
    <p:extLst>
      <p:ext uri="{BB962C8B-B14F-4D97-AF65-F5344CB8AC3E}">
        <p14:creationId xmlns:p14="http://schemas.microsoft.com/office/powerpoint/2010/main" val="3520320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465</TotalTime>
  <Words>2342</Words>
  <Application>Microsoft Office PowerPoint</Application>
  <PresentationFormat>Custom</PresentationFormat>
  <Paragraphs>253</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Wayne State University Mike Ilitch School of Business</vt:lpstr>
      <vt:lpstr>Wayne State University Mike Ilitch School of Business</vt:lpstr>
      <vt:lpstr>Gravity Payments Case Study</vt:lpstr>
      <vt:lpstr>Gravity Payments Case Study</vt:lpstr>
      <vt:lpstr>Gravity Payments Case Study</vt:lpstr>
      <vt:lpstr>Gravity Payments Case Study</vt:lpstr>
      <vt:lpstr>Gravity Payments Case Study</vt:lpstr>
      <vt:lpstr>Gravity Payments Case Study</vt:lpstr>
      <vt:lpstr>Gravity Payments Case Study</vt:lpstr>
      <vt:lpstr>Gravity Payments Case Study</vt:lpstr>
      <vt:lpstr>Gravity Payments Case Study</vt:lpstr>
      <vt:lpstr>Management of Organizational Behavior</vt:lpstr>
      <vt:lpstr>Management of Organizational Behavior</vt:lpstr>
      <vt:lpstr>SWOT     S_Strength  W_Weaknesses  O_Opportunities  T_Threats</vt:lpstr>
      <vt:lpstr>SWOT     S_Strength  W_Weaknesses  O_Opportunities  T_Threats</vt:lpstr>
      <vt:lpstr>SWOT     S_Strength  W_Weaknesses  O_Opportunities  T_Threats</vt:lpstr>
      <vt:lpstr>SWOT     S_Strength  W_Weaknesses  O_Opportunities  T_Threats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dc:creator>
  <cp:lastModifiedBy>Ali Bazzi</cp:lastModifiedBy>
  <cp:revision>57</cp:revision>
  <dcterms:created xsi:type="dcterms:W3CDTF">2017-12-22T18:27:10Z</dcterms:created>
  <dcterms:modified xsi:type="dcterms:W3CDTF">2018-02-26T03:50:59Z</dcterms:modified>
</cp:coreProperties>
</file>