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4.jpeg" ContentType="image/jpeg"/>
  <Override PartName="/ppt/notesSlides/notesSlide5.xml" ContentType="application/vnd.openxmlformats-officedocument.presentationml.notesSlide+xml"/>
  <Override PartName="/ppt/media/image15.jpeg" ContentType="image/jpeg"/>
  <Override PartName="/ppt/notesSlides/notesSlide6.xml" ContentType="application/vnd.openxmlformats-officedocument.presentationml.notesSlide+xml"/>
  <Override PartName="/ppt/media/image16.jpeg" ContentType="image/jpeg"/>
  <Override PartName="/ppt/notesSlides/notesSlide7.xml" ContentType="application/vnd.openxmlformats-officedocument.presentationml.notesSlide+xml"/>
  <Override PartName="/ppt/media/image1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E6"/>
          </a:solidFill>
        </a:fill>
      </a:tcStyle>
    </a:wholeTbl>
    <a:band2H>
      <a:tcTxStyle b="def" i="def"/>
      <a:tcStyle>
        <a:tcBdr/>
        <a:fill>
          <a:solidFill>
            <a:srgbClr val="E7E7F3"/>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p>
          <a:p>
            <a:pPr/>
            <a:r>
              <a:t>The average passer rate for the 2004 NFL season.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p>
          <a:p>
            <a:pPr/>
            <a:r>
              <a:t>The average passer rate for the 2004 NFL season.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ph type="sldImg"/>
          </p:nvPr>
        </p:nvSpPr>
        <p:spPr>
          <a:prstGeom prst="rect">
            <a:avLst/>
          </a:prstGeom>
        </p:spPr>
        <p:txBody>
          <a:bodyPr/>
          <a:lstStyle/>
          <a:p>
            <a:pPr/>
          </a:p>
        </p:txBody>
      </p:sp>
      <p:sp>
        <p:nvSpPr>
          <p:cNvPr id="387" name="Shape 387"/>
          <p:cNvSpPr/>
          <p:nvPr>
            <p:ph type="body" sz="quarter" idx="1"/>
          </p:nvPr>
        </p:nvSpPr>
        <p:spPr>
          <a:prstGeom prst="rect">
            <a:avLst/>
          </a:prstGeom>
        </p:spPr>
        <p:txBody>
          <a:bodyPr/>
          <a:lstStyle/>
          <a:p>
            <a:pPr/>
          </a:p>
          <a:p>
            <a:pPr/>
            <a:r>
              <a:t>The average passer rate for the 2004 NFL season.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p>
          <a:p>
            <a:pPr/>
            <a:r>
              <a:t>The average passer rate for the 2004 NFL season.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1" name="Shape 461"/>
          <p:cNvSpPr/>
          <p:nvPr>
            <p:ph type="sldImg"/>
          </p:nvPr>
        </p:nvSpPr>
        <p:spPr>
          <a:prstGeom prst="rect">
            <a:avLst/>
          </a:prstGeom>
        </p:spPr>
        <p:txBody>
          <a:bodyPr/>
          <a:lstStyle/>
          <a:p>
            <a:pPr/>
          </a:p>
        </p:txBody>
      </p:sp>
      <p:sp>
        <p:nvSpPr>
          <p:cNvPr id="462" name="Shape 462"/>
          <p:cNvSpPr/>
          <p:nvPr>
            <p:ph type="body" sz="quarter" idx="1"/>
          </p:nvPr>
        </p:nvSpPr>
        <p:spPr>
          <a:prstGeom prst="rect">
            <a:avLst/>
          </a:prstGeom>
        </p:spPr>
        <p:txBody>
          <a:bodyPr/>
          <a:lstStyle/>
          <a:p>
            <a:pPr/>
          </a:p>
          <a:p>
            <a:pPr/>
            <a:r>
              <a:t>The average passer rate for the 2004 NFL season.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5" name="Shape 845"/>
          <p:cNvSpPr/>
          <p:nvPr>
            <p:ph type="sldImg"/>
          </p:nvPr>
        </p:nvSpPr>
        <p:spPr>
          <a:prstGeom prst="rect">
            <a:avLst/>
          </a:prstGeom>
        </p:spPr>
        <p:txBody>
          <a:bodyPr/>
          <a:lstStyle/>
          <a:p>
            <a:pPr/>
          </a:p>
        </p:txBody>
      </p:sp>
      <p:sp>
        <p:nvSpPr>
          <p:cNvPr id="846" name="Shape 846"/>
          <p:cNvSpPr/>
          <p:nvPr>
            <p:ph type="body" sz="quarter" idx="1"/>
          </p:nvPr>
        </p:nvSpPr>
        <p:spPr>
          <a:prstGeom prst="rect">
            <a:avLst/>
          </a:prstGeom>
        </p:spPr>
        <p:txBody>
          <a:bodyPr/>
          <a:lstStyle/>
          <a:p>
            <a:pPr/>
            <a:r>
              <a:t>Current president – Bashar Al ASSAD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2" name="Shape 852"/>
          <p:cNvSpPr/>
          <p:nvPr>
            <p:ph type="sldImg"/>
          </p:nvPr>
        </p:nvSpPr>
        <p:spPr>
          <a:prstGeom prst="rect">
            <a:avLst/>
          </a:prstGeom>
        </p:spPr>
        <p:txBody>
          <a:bodyPr/>
          <a:lstStyle/>
          <a:p>
            <a:pPr/>
          </a:p>
        </p:txBody>
      </p:sp>
      <p:sp>
        <p:nvSpPr>
          <p:cNvPr id="853" name="Shape 853"/>
          <p:cNvSpPr/>
          <p:nvPr>
            <p:ph type="body" sz="quarter" idx="1"/>
          </p:nvPr>
        </p:nvSpPr>
        <p:spPr>
          <a:prstGeom prst="rect">
            <a:avLst/>
          </a:prstGeom>
        </p:spPr>
        <p:txBody>
          <a:bodyPr/>
          <a:lstStyle/>
          <a:p>
            <a:pPr/>
            <a:r>
              <a:t>Sunni – Shiate split,  Saudi Arabia Wahhabism spread.  Lebanon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Shape 11"/>
          <p:cNvSpPr/>
          <p:nvPr>
            <p:ph type="title"/>
          </p:nvPr>
        </p:nvSpPr>
        <p:spPr>
          <a:xfrm>
            <a:off x="685800" y="2130425"/>
            <a:ext cx="7772400" cy="1470025"/>
          </a:xfrm>
          <a:prstGeom prst="rect">
            <a:avLst/>
          </a:prstGeom>
        </p:spPr>
        <p:txBody>
          <a:bodyPr/>
          <a:lstStyle/>
          <a:p>
            <a:pPr/>
            <a:r>
              <a:t>Title Text</a:t>
            </a:r>
          </a:p>
        </p:txBody>
      </p:sp>
      <p:sp>
        <p:nvSpPr>
          <p:cNvPr id="12" name="Shape 12"/>
          <p:cNvSpPr/>
          <p:nvPr>
            <p:ph type="body" sz="quarter" idx="1"/>
          </p:nvPr>
        </p:nvSpPr>
        <p:spPr>
          <a:xfrm>
            <a:off x="1371600" y="3886200"/>
            <a:ext cx="6400800" cy="1752600"/>
          </a:xfrm>
          <a:prstGeom prst="rect">
            <a:avLst/>
          </a:prstGeom>
        </p:spPr>
        <p:txBody>
          <a:bodyPr>
            <a:normAutofit fontScale="100000" lnSpcReduction="0"/>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Title Text</a:t>
            </a:r>
          </a:p>
        </p:txBody>
      </p:sp>
      <p:sp>
        <p:nvSpPr>
          <p:cNvPr id="93" name="Shape 93"/>
          <p:cNvSpPr/>
          <p:nvPr>
            <p:ph type="body" idx="1"/>
          </p:nvPr>
        </p:nvSpPr>
        <p:spPr>
          <a:xfrm>
            <a:off x="685800" y="1981200"/>
            <a:ext cx="77724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6515100" y="609600"/>
            <a:ext cx="1943100" cy="5486400"/>
          </a:xfrm>
          <a:prstGeom prst="rect">
            <a:avLst/>
          </a:prstGeom>
        </p:spPr>
        <p:txBody>
          <a:bodyPr/>
          <a:lstStyle/>
          <a:p>
            <a:pPr/>
            <a:r>
              <a:t>Title Text</a:t>
            </a:r>
          </a:p>
        </p:txBody>
      </p:sp>
      <p:sp>
        <p:nvSpPr>
          <p:cNvPr id="102" name="Shape 102"/>
          <p:cNvSpPr/>
          <p:nvPr>
            <p:ph type="body" idx="1"/>
          </p:nvPr>
        </p:nvSpPr>
        <p:spPr>
          <a:xfrm>
            <a:off x="685800" y="609600"/>
            <a:ext cx="5676900" cy="54864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685800" y="1981200"/>
            <a:ext cx="77724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Shape 30"/>
          <p:cNvSpPr/>
          <p:nvPr>
            <p:ph type="body" sz="quarter" idx="1"/>
          </p:nvPr>
        </p:nvSpPr>
        <p:spPr>
          <a:xfrm>
            <a:off x="722312" y="2906713"/>
            <a:ext cx="7772401" cy="1500188"/>
          </a:xfrm>
          <a:prstGeom prst="rect">
            <a:avLst/>
          </a:prstGeom>
        </p:spPr>
        <p:txBody>
          <a:bodyPr anchor="b">
            <a:normAutofit fontScale="100000" lnSpcReduction="0"/>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685800" y="1981200"/>
            <a:ext cx="3810000" cy="4114800"/>
          </a:xfrm>
          <a:prstGeom prst="rect">
            <a:avLst/>
          </a:prstGeom>
        </p:spPr>
        <p:txBody>
          <a:bodyPr>
            <a:normAutofit fontScale="100000" lnSpcReduction="0"/>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457200" y="274638"/>
            <a:ext cx="8229600" cy="1143001"/>
          </a:xfrm>
          <a:prstGeom prst="rect">
            <a:avLst/>
          </a:prstGeom>
        </p:spPr>
        <p:txBody>
          <a:bodyPr/>
          <a:lstStyle/>
          <a:p>
            <a:pPr/>
            <a:r>
              <a:t>Title Text</a:t>
            </a:r>
          </a:p>
        </p:txBody>
      </p:sp>
      <p:sp>
        <p:nvSpPr>
          <p:cNvPr id="48" name="Shape 48"/>
          <p:cNvSpPr/>
          <p:nvPr>
            <p:ph type="body" sz="quarter" idx="1"/>
          </p:nvPr>
        </p:nvSpPr>
        <p:spPr>
          <a:xfrm>
            <a:off x="457200" y="1535112"/>
            <a:ext cx="4040188" cy="639763"/>
          </a:xfrm>
          <a:prstGeom prst="rect">
            <a:avLst/>
          </a:prstGeom>
        </p:spPr>
        <p:txBody>
          <a:bodyPr anchor="b">
            <a:normAutofit fontScale="100000" lnSpcReduction="0"/>
          </a:bodyPr>
          <a:lstStyle>
            <a:lvl1pPr marL="0" indent="0">
              <a:spcBef>
                <a:spcPts val="500"/>
              </a:spcBef>
              <a:buSzTx/>
              <a:buNone/>
              <a:defRPr b="1" sz="2400"/>
            </a:lvl1pPr>
            <a:lvl2pPr marL="0" indent="457200">
              <a:spcBef>
                <a:spcPts val="500"/>
              </a:spcBef>
              <a:buSzTx/>
              <a:buNone/>
              <a:defRPr b="1" sz="2400"/>
            </a:lvl2pPr>
            <a:lvl3pPr marL="0" indent="914400">
              <a:spcBef>
                <a:spcPts val="500"/>
              </a:spcBef>
              <a:buSzTx/>
              <a:buNone/>
              <a:defRPr b="1" sz="2400"/>
            </a:lvl3pPr>
            <a:lvl4pPr marL="0" indent="1371600">
              <a:spcBef>
                <a:spcPts val="500"/>
              </a:spcBef>
              <a:buSzTx/>
              <a:buNone/>
              <a:defRPr b="1" sz="2400"/>
            </a:lvl4pPr>
            <a:lvl5pPr marL="0" indent="1828800">
              <a:spcBef>
                <a:spcPts val="500"/>
              </a:spcBef>
              <a:buSz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body" sz="quarter" idx="13"/>
          </p:nvPr>
        </p:nvSpPr>
        <p:spPr>
          <a:xfrm>
            <a:off x="4645025" y="1535112"/>
            <a:ext cx="4041775" cy="639763"/>
          </a:xfrm>
          <a:prstGeom prst="rect">
            <a:avLst/>
          </a:prstGeom>
        </p:spPr>
        <p:txBody>
          <a:bodyPr anchor="b">
            <a:normAutofit fontScale="100000" lnSpcReduction="0"/>
          </a:bodyPr>
          <a:lstStyle/>
          <a:p>
            <a:pPr marL="0" indent="0">
              <a:spcBef>
                <a:spcPts val="500"/>
              </a:spcBef>
              <a:buSz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Shape 73"/>
          <p:cNvSpPr/>
          <p:nvPr>
            <p:ph type="body" idx="1"/>
          </p:nvPr>
        </p:nvSpPr>
        <p:spPr>
          <a:xfrm>
            <a:off x="3575050" y="273050"/>
            <a:ext cx="5111750" cy="585311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body" sz="half" idx="13"/>
          </p:nvPr>
        </p:nvSpPr>
        <p:spPr>
          <a:xfrm>
            <a:off x="457199" y="1435100"/>
            <a:ext cx="3008315" cy="4691063"/>
          </a:xfrm>
          <a:prstGeom prst="rect">
            <a:avLst/>
          </a:prstGeom>
        </p:spPr>
        <p:txBody>
          <a:bodyPr>
            <a:normAutofit fontScale="100000" lnSpcReduction="0"/>
          </a:bodyPr>
          <a:lstStyle/>
          <a:p>
            <a:pPr marL="0" indent="0">
              <a:spcBef>
                <a:spcPts val="300"/>
              </a:spcBef>
              <a:buSzTx/>
              <a:buNone/>
              <a:defRPr sz="14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Shape 83"/>
          <p:cNvSpPr/>
          <p:nvPr>
            <p:ph type="pic" sz="half" idx="13"/>
          </p:nvPr>
        </p:nvSpPr>
        <p:spPr>
          <a:xfrm>
            <a:off x="1792288" y="612775"/>
            <a:ext cx="5486401" cy="4114800"/>
          </a:xfrm>
          <a:prstGeom prst="rect">
            <a:avLst/>
          </a:prstGeom>
        </p:spPr>
        <p:txBody>
          <a:bodyPr lIns="91439" rIns="91439"/>
          <a:lstStyle/>
          <a:p>
            <a:pPr/>
          </a:p>
        </p:txBody>
      </p:sp>
      <p:sp>
        <p:nvSpPr>
          <p:cNvPr id="84" name="Shape 84"/>
          <p:cNvSpPr/>
          <p:nvPr>
            <p:ph type="body" sz="quarter" idx="1"/>
          </p:nvPr>
        </p:nvSpPr>
        <p:spPr>
          <a:xfrm>
            <a:off x="1792288" y="5367337"/>
            <a:ext cx="5486401" cy="804863"/>
          </a:xfrm>
          <a:prstGeom prst="rect">
            <a:avLst/>
          </a:prstGeom>
        </p:spPr>
        <p:txBody>
          <a:bodyPr>
            <a:normAutofit fontScale="100000" lnSpcReduction="0"/>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p:bgPr>
    </p:bg>
    <p:spTree>
      <p:nvGrpSpPr>
        <p:cNvPr id="1" name=""/>
        <p:cNvGrpSpPr/>
        <p:nvPr/>
      </p:nvGrpSpPr>
      <p:grpSpPr>
        <a:xfrm>
          <a:off x="0" y="0"/>
          <a:ext cx="0" cy="0"/>
          <a:chOff x="0" y="0"/>
          <a:chExt cx="0" cy="0"/>
        </a:xfrm>
      </p:grpSpPr>
      <p:sp>
        <p:nvSpPr>
          <p:cNvPr id="2" name="Shape 2"/>
          <p:cNvSpPr/>
          <p:nvPr>
            <p:ph type="title"/>
          </p:nvPr>
        </p:nvSpPr>
        <p:spPr>
          <a:xfrm>
            <a:off x="685800" y="609600"/>
            <a:ext cx="77724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176259" y="6248400"/>
            <a:ext cx="281941" cy="287087"/>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Times New Roman"/>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4pPr>
      <a:lvl5pPr marL="21945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5pPr>
      <a:lvl6pPr marL="26517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6pPr>
      <a:lvl7pPr marL="31089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7pPr>
      <a:lvl8pPr marL="3566159" marR="0" indent="-365759"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8pPr>
      <a:lvl9pPr marL="4023359" marR="0" indent="-365759"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mn-lt"/>
          <a:ea typeface="+mn-ea"/>
          <a:cs typeface="+mn-cs"/>
          <a:sym typeface="Times New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7.jpeg"/><Relationship Id="rId4"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9.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0.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timnditpCE" TargetMode="External"/><Relationship Id="rId3" Type="http://schemas.openxmlformats.org/officeDocument/2006/relationships/hyperlink" Target="https://www.youtube.com/watch?v=MSF1oIqDAxw" TargetMode="External"/><Relationship Id="rId4" Type="http://schemas.openxmlformats.org/officeDocument/2006/relationships/hyperlink" Target="https://www.youtube.com/watch?v=Gck0jA1aSho" TargetMode="External"/><Relationship Id="rId5" Type="http://schemas.openxmlformats.org/officeDocument/2006/relationships/hyperlink" Target="https://www.youtube.com/watch?v=9I7PPWV1qt0" TargetMode="External"/><Relationship Id="rId6" Type="http://schemas.openxmlformats.org/officeDocument/2006/relationships/hyperlink" Target="https://www.youtube.com/watch?v=qcC34VuhxaA"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1.jpeg"/><Relationship Id="rId4" Type="http://schemas.openxmlformats.org/officeDocument/2006/relationships/image" Target="../media/image1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4.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png"/><Relationship Id="rId4" Type="http://schemas.openxmlformats.org/officeDocument/2006/relationships/image" Target="../media/image15.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7.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8.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9.png"/><Relationship Id="rId4" Type="http://schemas.openxmlformats.org/officeDocument/2006/relationships/image" Target="../media/image10.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1.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6.jpe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eg"/><Relationship Id="rId4" Type="http://schemas.openxmlformats.org/officeDocument/2006/relationships/image" Target="../media/image2.gif"/></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Shape 112"/>
          <p:cNvSpPr/>
          <p:nvPr/>
        </p:nvSpPr>
        <p:spPr>
          <a:xfrm>
            <a:off x="315913" y="579437"/>
            <a:ext cx="8664576" cy="32953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200"/>
              </a:spcBef>
              <a:defRPr sz="5400">
                <a:solidFill>
                  <a:srgbClr val="FFFF00"/>
                </a:solidFill>
                <a:latin typeface="AvantGarde Bk BT"/>
                <a:ea typeface="AvantGarde Bk BT"/>
                <a:cs typeface="AvantGarde Bk BT"/>
                <a:sym typeface="AvantGarde Bk BT"/>
              </a:defRPr>
            </a:pPr>
            <a:r>
              <a:t>Intelligence-Led Policing and the Intelligence Cycle</a:t>
            </a:r>
          </a:p>
          <a:p>
            <a:pPr algn="ctr">
              <a:spcBef>
                <a:spcPts val="500"/>
              </a:spcBef>
              <a:defRPr>
                <a:solidFill>
                  <a:srgbClr val="FFFF00"/>
                </a:solidFill>
                <a:latin typeface="AvantGarde Bk BT"/>
                <a:ea typeface="AvantGarde Bk BT"/>
                <a:cs typeface="AvantGarde Bk BT"/>
                <a:sym typeface="AvantGarde Bk BT"/>
              </a:defRPr>
            </a:pPr>
          </a:p>
          <a:p>
            <a:pPr algn="ctr">
              <a:spcBef>
                <a:spcPts val="500"/>
              </a:spcBef>
              <a:defRPr i="1" sz="3200">
                <a:solidFill>
                  <a:srgbClr val="FFFF00"/>
                </a:solidFill>
                <a:latin typeface="AvantGarde Bk BT"/>
                <a:ea typeface="AvantGarde Bk BT"/>
                <a:cs typeface="AvantGarde Bk BT"/>
                <a:sym typeface="AvantGarde Bk BT"/>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4" name="Shape 164"/>
          <p:cNvSpPr/>
          <p:nvPr>
            <p:ph type="title" idx="4294967295"/>
          </p:nvPr>
        </p:nvSpPr>
        <p:spPr>
          <a:xfrm>
            <a:off x="152400" y="0"/>
            <a:ext cx="8991600" cy="11430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Where are Ether and Acetone Produced?</a:t>
            </a:r>
          </a:p>
        </p:txBody>
      </p:sp>
      <p:grpSp>
        <p:nvGrpSpPr>
          <p:cNvPr id="167" name="Group 167"/>
          <p:cNvGrpSpPr/>
          <p:nvPr/>
        </p:nvGrpSpPr>
        <p:grpSpPr>
          <a:xfrm>
            <a:off x="1123950" y="6386512"/>
            <a:ext cx="1743075" cy="234951"/>
            <a:chOff x="0" y="0"/>
            <a:chExt cx="1743075" cy="234950"/>
          </a:xfrm>
        </p:grpSpPr>
        <p:sp>
          <p:nvSpPr>
            <p:cNvPr id="165" name="Shape 16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66" name="Shape 16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68" name="Shape 168"/>
          <p:cNvSpPr/>
          <p:nvPr/>
        </p:nvSpPr>
        <p:spPr>
          <a:xfrm>
            <a:off x="304800" y="1524000"/>
            <a:ext cx="4241800" cy="459740"/>
          </a:xfrm>
          <a:prstGeom prst="rect">
            <a:avLst/>
          </a:prstGeom>
          <a:ln w="12700">
            <a:miter lim="400000"/>
          </a:ln>
          <a:effectLst>
            <a:outerShdw sx="100000" sy="100000" kx="0" ky="0" algn="b" rotWithShape="0" blurRad="0" dist="17961" dir="2700000">
              <a:srgbClr val="3399FF"/>
            </a:outerShdw>
          </a:effectLst>
          <a:extLst>
            <a:ext uri="{C572A759-6A51-4108-AA02-DFA0A04FC94B}">
              <ma14:wrappingTextBoxFlag xmlns:ma14="http://schemas.microsoft.com/office/mac/drawingml/2011/main" val="1"/>
            </a:ext>
          </a:extLst>
        </p:spPr>
        <p:txBody>
          <a:bodyPr lIns="45719" rIns="45719">
            <a:spAutoFit/>
          </a:bodyPr>
          <a:lstStyle>
            <a:lvl1pPr marL="342900" indent="-342900">
              <a:spcBef>
                <a:spcPts val="500"/>
              </a:spcBef>
              <a:defRPr>
                <a:latin typeface="AvantGarde Bk BT"/>
                <a:ea typeface="AvantGarde Bk BT"/>
                <a:cs typeface="AvantGarde Bk BT"/>
                <a:sym typeface="AvantGarde Bk BT"/>
              </a:defRPr>
            </a:lvl1pPr>
          </a:lstStyle>
          <a:p>
            <a:pPr/>
            <a:r>
              <a:t>	</a:t>
            </a:r>
          </a:p>
        </p:txBody>
      </p:sp>
      <p:sp>
        <p:nvSpPr>
          <p:cNvPr id="169" name="Shape 169"/>
          <p:cNvSpPr/>
          <p:nvPr/>
        </p:nvSpPr>
        <p:spPr>
          <a:xfrm>
            <a:off x="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pPr>
          </a:p>
          <a:p>
            <a:pPr>
              <a:spcBef>
                <a:spcPts val="1600"/>
              </a:spcBef>
              <a:defRPr sz="2800"/>
            </a:pPr>
            <a:r>
              <a:t> </a:t>
            </a:r>
          </a:p>
          <a:p>
            <a:pPr>
              <a:spcBef>
                <a:spcPts val="1400"/>
              </a:spcBef>
              <a:defRPr>
                <a:solidFill>
                  <a:srgbClr val="FF3300"/>
                </a:solidFill>
              </a:defRPr>
            </a:pPr>
            <a:r>
              <a:t>  		        </a:t>
            </a:r>
          </a:p>
        </p:txBody>
      </p:sp>
      <p:pic>
        <p:nvPicPr>
          <p:cNvPr id="170" name="image7.jpg" descr="http://mooregroup.files.wordpress.com/2007/12/ether.jpg"/>
          <p:cNvPicPr>
            <a:picLocks noChangeAspect="1"/>
          </p:cNvPicPr>
          <p:nvPr/>
        </p:nvPicPr>
        <p:blipFill>
          <a:blip r:embed="rId3">
            <a:extLst/>
          </a:blip>
          <a:stretch>
            <a:fillRect/>
          </a:stretch>
        </p:blipFill>
        <p:spPr>
          <a:xfrm>
            <a:off x="3429000" y="1524000"/>
            <a:ext cx="2133600" cy="2530475"/>
          </a:xfrm>
          <a:prstGeom prst="rect">
            <a:avLst/>
          </a:prstGeom>
          <a:ln w="12700">
            <a:miter lim="400000"/>
          </a:ln>
        </p:spPr>
      </p:pic>
      <p:pic>
        <p:nvPicPr>
          <p:cNvPr id="171" name="image8.jpg" descr="http://img.alibaba.com/photo/11303177/Acetone.jpg"/>
          <p:cNvPicPr>
            <a:picLocks noChangeAspect="1"/>
          </p:cNvPicPr>
          <p:nvPr/>
        </p:nvPicPr>
        <p:blipFill>
          <a:blip r:embed="rId4">
            <a:extLst/>
          </a:blip>
          <a:stretch>
            <a:fillRect/>
          </a:stretch>
        </p:blipFill>
        <p:spPr>
          <a:xfrm>
            <a:off x="6172200" y="3429000"/>
            <a:ext cx="2438400" cy="2438400"/>
          </a:xfrm>
          <a:prstGeom prst="rect">
            <a:avLst/>
          </a:prstGeom>
          <a:ln w="12700">
            <a:miter lim="400000"/>
          </a:ln>
        </p:spPr>
      </p:pic>
      <p:sp>
        <p:nvSpPr>
          <p:cNvPr id="172" name="Shape 172"/>
          <p:cNvSpPr/>
          <p:nvPr/>
        </p:nvSpPr>
        <p:spPr>
          <a:xfrm>
            <a:off x="304800" y="2743200"/>
            <a:ext cx="2301875" cy="17929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3300"/>
                </a:solidFill>
              </a:defRPr>
            </a:lvl1pPr>
          </a:lstStyle>
          <a:p>
            <a:pPr/>
            <a:r>
              <a:t>…And over 90% of ether and acetone was being produced in the US.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4" name="Shape 174"/>
          <p:cNvSpPr/>
          <p:nvPr>
            <p:ph type="title" idx="4294967295"/>
          </p:nvPr>
        </p:nvSpPr>
        <p:spPr>
          <a:xfrm>
            <a:off x="152400" y="0"/>
            <a:ext cx="89916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DEA Sets the Trap</a:t>
            </a:r>
          </a:p>
        </p:txBody>
      </p:sp>
      <p:grpSp>
        <p:nvGrpSpPr>
          <p:cNvPr id="177" name="Group 177"/>
          <p:cNvGrpSpPr/>
          <p:nvPr/>
        </p:nvGrpSpPr>
        <p:grpSpPr>
          <a:xfrm>
            <a:off x="1123950" y="6386513"/>
            <a:ext cx="1743075" cy="234951"/>
            <a:chOff x="0" y="0"/>
            <a:chExt cx="1743075" cy="234950"/>
          </a:xfrm>
        </p:grpSpPr>
        <p:sp>
          <p:nvSpPr>
            <p:cNvPr id="175" name="Shape 17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76" name="Shape 17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78" name="Shape 178"/>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pPr>
          </a:p>
          <a:p>
            <a:pPr>
              <a:spcBef>
                <a:spcPts val="1600"/>
              </a:spcBef>
              <a:defRPr sz="2800"/>
            </a:pPr>
            <a:r>
              <a:t> </a:t>
            </a:r>
          </a:p>
          <a:p>
            <a:pPr>
              <a:spcBef>
                <a:spcPts val="1400"/>
              </a:spcBef>
              <a:defRPr>
                <a:solidFill>
                  <a:srgbClr val="FF3300"/>
                </a:solidFill>
              </a:defRPr>
            </a:pPr>
            <a:r>
              <a:t>  		        </a:t>
            </a:r>
          </a:p>
        </p:txBody>
      </p:sp>
      <p:sp>
        <p:nvSpPr>
          <p:cNvPr id="179" name="Shape 179"/>
          <p:cNvSpPr/>
          <p:nvPr/>
        </p:nvSpPr>
        <p:spPr>
          <a:xfrm>
            <a:off x="685800" y="1447799"/>
            <a:ext cx="7696200" cy="32181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a:latin typeface="AvantGarde Bk BT"/>
                <a:ea typeface="AvantGarde Bk BT"/>
                <a:cs typeface="AvantGarde Bk BT"/>
                <a:sym typeface="AvantGarde Bk BT"/>
              </a:defRPr>
            </a:pPr>
            <a:r>
              <a:t>DEA approached chemical producers to </a:t>
            </a:r>
            <a:r>
              <a:rPr>
                <a:solidFill>
                  <a:srgbClr val="FF0000"/>
                </a:solidFill>
              </a:rPr>
              <a:t>notify</a:t>
            </a:r>
            <a:r>
              <a:t> them of unusually large </a:t>
            </a:r>
            <a:r>
              <a:rPr>
                <a:solidFill>
                  <a:srgbClr val="FF0000"/>
                </a:solidFill>
              </a:rPr>
              <a:t>future orders</a:t>
            </a:r>
            <a:r>
              <a:t> of these chemicals.</a:t>
            </a:r>
          </a:p>
          <a:p>
            <a:pPr>
              <a:spcBef>
                <a:spcPts val="1400"/>
              </a:spcBef>
              <a:buSzPct val="100000"/>
              <a:buChar char="•"/>
              <a:defRPr>
                <a:solidFill>
                  <a:srgbClr val="FF0000"/>
                </a:solidFill>
                <a:latin typeface="AvantGarde Bk BT"/>
                <a:ea typeface="AvantGarde Bk BT"/>
                <a:cs typeface="AvantGarde Bk BT"/>
                <a:sym typeface="AvantGarde Bk BT"/>
              </a:defRPr>
            </a:pPr>
            <a:r>
              <a:t>Tracking bugs</a:t>
            </a:r>
            <a:r>
              <a:rPr>
                <a:solidFill>
                  <a:srgbClr val="000000"/>
                </a:solidFill>
              </a:rPr>
              <a:t> were placed on the ether drums.</a:t>
            </a:r>
            <a:endParaRPr>
              <a:solidFill>
                <a:srgbClr val="000000"/>
              </a:solidFill>
            </a:endParaRPr>
          </a:p>
          <a:p>
            <a:pPr>
              <a:spcBef>
                <a:spcPts val="1400"/>
              </a:spcBef>
              <a:buSzPct val="100000"/>
              <a:buChar char="•"/>
              <a:defRPr>
                <a:latin typeface="AvantGarde Bk BT"/>
                <a:ea typeface="AvantGarde Bk BT"/>
                <a:cs typeface="AvantGarde Bk BT"/>
                <a:sym typeface="AvantGarde Bk BT"/>
              </a:defRPr>
            </a:pPr>
            <a:r>
              <a:t>The signal was traced to a remote part of the Colombian jungle.</a:t>
            </a:r>
          </a:p>
          <a:p>
            <a:pPr>
              <a:spcBef>
                <a:spcPts val="1400"/>
              </a:spcBef>
              <a:buSzPct val="100000"/>
              <a:buChar char="•"/>
              <a:defRPr>
                <a:latin typeface="AvantGarde Bk BT"/>
                <a:ea typeface="AvantGarde Bk BT"/>
                <a:cs typeface="AvantGarde Bk BT"/>
                <a:sym typeface="AvantGarde Bk BT"/>
              </a:defRPr>
            </a:pPr>
            <a:r>
              <a:t>With the assistance of Colombian authorities, the DEA conducted a </a:t>
            </a:r>
            <a:r>
              <a:rPr>
                <a:solidFill>
                  <a:srgbClr val="FF0000"/>
                </a:solidFill>
              </a:rPr>
              <a:t>raid on the ether drums coordinates</a:t>
            </a:r>
            <a:r>
              <a:t>.</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1" name="Shape 181"/>
          <p:cNvSpPr/>
          <p:nvPr>
            <p:ph type="title" idx="4294967295"/>
          </p:nvPr>
        </p:nvSpPr>
        <p:spPr>
          <a:xfrm>
            <a:off x="152400" y="0"/>
            <a:ext cx="89916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Medellin Cartel</a:t>
            </a:r>
          </a:p>
        </p:txBody>
      </p:sp>
      <p:grpSp>
        <p:nvGrpSpPr>
          <p:cNvPr id="184" name="Group 184"/>
          <p:cNvGrpSpPr/>
          <p:nvPr/>
        </p:nvGrpSpPr>
        <p:grpSpPr>
          <a:xfrm>
            <a:off x="1156740" y="6386512"/>
            <a:ext cx="1793928" cy="234951"/>
            <a:chOff x="0" y="0"/>
            <a:chExt cx="1793927" cy="234950"/>
          </a:xfrm>
        </p:grpSpPr>
        <p:sp>
          <p:nvSpPr>
            <p:cNvPr id="182" name="Shape 182"/>
            <p:cNvSpPr/>
            <p:nvPr/>
          </p:nvSpPr>
          <p:spPr>
            <a:xfrm>
              <a:off x="1620743" y="0"/>
              <a:ext cx="17318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83" name="Shape 183"/>
            <p:cNvSpPr/>
            <p:nvPr/>
          </p:nvSpPr>
          <p:spPr>
            <a:xfrm>
              <a:off x="0" y="0"/>
              <a:ext cx="17318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85" name="Shape 185"/>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solidFill>
                  <a:srgbClr val="FF3300"/>
                </a:solidFill>
              </a:defRPr>
            </a:pPr>
          </a:p>
          <a:p>
            <a:pPr>
              <a:spcBef>
                <a:spcPts val="1600"/>
              </a:spcBef>
              <a:defRPr sz="2800">
                <a:solidFill>
                  <a:srgbClr val="FF3300"/>
                </a:solidFill>
              </a:defRPr>
            </a:pPr>
            <a:r>
              <a:t> </a:t>
            </a:r>
          </a:p>
          <a:p>
            <a:pPr>
              <a:spcBef>
                <a:spcPts val="1400"/>
              </a:spcBef>
              <a:defRPr>
                <a:solidFill>
                  <a:srgbClr val="FF3300"/>
                </a:solidFill>
              </a:defRPr>
            </a:pPr>
            <a:r>
              <a:t>  		        </a:t>
            </a:r>
          </a:p>
        </p:txBody>
      </p:sp>
      <p:sp>
        <p:nvSpPr>
          <p:cNvPr id="186" name="Shape 186"/>
          <p:cNvSpPr/>
          <p:nvPr/>
        </p:nvSpPr>
        <p:spPr>
          <a:xfrm>
            <a:off x="609600" y="1722438"/>
            <a:ext cx="7924800"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3">
              <a:spcBef>
                <a:spcPts val="1400"/>
              </a:spcBef>
              <a:defRPr>
                <a:solidFill>
                  <a:schemeClr val="accent3">
                    <a:lumOff val="44000"/>
                  </a:schemeClr>
                </a:solidFill>
                <a:latin typeface="AvantGarde Bk BT"/>
                <a:ea typeface="AvantGarde Bk BT"/>
                <a:cs typeface="AvantGarde Bk BT"/>
                <a:sym typeface="AvantGarde Bk BT"/>
              </a:defRPr>
            </a:pPr>
            <a:r>
              <a:t>was $1.2 billion</a:t>
            </a:r>
          </a:p>
        </p:txBody>
      </p:sp>
      <p:pic>
        <p:nvPicPr>
          <p:cNvPr id="187" name="image9.jpg" descr="E:\colombia\discussion paper columbia photo1..jpg"/>
          <p:cNvPicPr>
            <a:picLocks noChangeAspect="1"/>
          </p:cNvPicPr>
          <p:nvPr/>
        </p:nvPicPr>
        <p:blipFill>
          <a:blip r:embed="rId3">
            <a:extLst/>
          </a:blip>
          <a:stretch>
            <a:fillRect/>
          </a:stretch>
        </p:blipFill>
        <p:spPr>
          <a:xfrm>
            <a:off x="4800600" y="1981200"/>
            <a:ext cx="3962400" cy="3049589"/>
          </a:xfrm>
          <a:prstGeom prst="rect">
            <a:avLst/>
          </a:prstGeom>
          <a:ln w="57150">
            <a:solidFill>
              <a:srgbClr val="D9D9D9"/>
            </a:solidFill>
            <a:miter/>
          </a:ln>
        </p:spPr>
      </p:pic>
      <p:sp>
        <p:nvSpPr>
          <p:cNvPr id="188" name="Shape 188"/>
          <p:cNvSpPr/>
          <p:nvPr/>
        </p:nvSpPr>
        <p:spPr>
          <a:xfrm>
            <a:off x="5562600" y="5105400"/>
            <a:ext cx="2085787"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3300"/>
                </a:solidFill>
                <a:latin typeface="AvantGarde Bk BT"/>
                <a:ea typeface="AvantGarde Bk BT"/>
                <a:cs typeface="AvantGarde Bk BT"/>
                <a:sym typeface="AvantGarde Bk BT"/>
              </a:defRPr>
            </a:lvl1pPr>
          </a:lstStyle>
          <a:p>
            <a:pPr/>
            <a:r>
              <a:t>Tranquilandia</a:t>
            </a:r>
          </a:p>
        </p:txBody>
      </p:sp>
      <p:sp>
        <p:nvSpPr>
          <p:cNvPr id="189" name="Shape 189"/>
          <p:cNvSpPr/>
          <p:nvPr/>
        </p:nvSpPr>
        <p:spPr>
          <a:xfrm>
            <a:off x="304800" y="1828800"/>
            <a:ext cx="4267200" cy="34239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buSzPct val="100000"/>
              <a:buChar char="•"/>
              <a:defRPr sz="2800">
                <a:latin typeface="AvantGarde Bk BT"/>
                <a:ea typeface="AvantGarde Bk BT"/>
                <a:cs typeface="AvantGarde Bk BT"/>
                <a:sym typeface="AvantGarde Bk BT"/>
              </a:defRPr>
            </a:pPr>
            <a:r>
              <a:t>What did they find?</a:t>
            </a:r>
          </a:p>
          <a:p>
            <a:pPr lvl="1">
              <a:spcBef>
                <a:spcPts val="1200"/>
              </a:spcBef>
              <a:defRPr sz="2000">
                <a:latin typeface="AvantGarde Bk BT"/>
                <a:ea typeface="AvantGarde Bk BT"/>
                <a:cs typeface="AvantGarde Bk BT"/>
                <a:sym typeface="AvantGarde Bk BT"/>
              </a:defRPr>
            </a:pPr>
            <a:r>
              <a:t>19 cocaine-processing laboratories that containing more than 13.8 metric tons of cocaine </a:t>
            </a:r>
          </a:p>
          <a:p>
            <a:pPr lvl="1">
              <a:spcBef>
                <a:spcPts val="1200"/>
              </a:spcBef>
              <a:defRPr sz="2000">
                <a:latin typeface="AvantGarde Bk BT"/>
                <a:ea typeface="AvantGarde Bk BT"/>
                <a:cs typeface="AvantGarde Bk BT"/>
                <a:sym typeface="AvantGarde Bk BT"/>
              </a:defRPr>
            </a:pPr>
            <a:r>
              <a:t>7 planes </a:t>
            </a:r>
          </a:p>
          <a:p>
            <a:pPr lvl="1">
              <a:spcBef>
                <a:spcPts val="1200"/>
              </a:spcBef>
              <a:defRPr sz="2000">
                <a:latin typeface="AvantGarde Bk BT"/>
                <a:ea typeface="AvantGarde Bk BT"/>
                <a:cs typeface="AvantGarde Bk BT"/>
                <a:sym typeface="AvantGarde Bk BT"/>
              </a:defRPr>
            </a:pPr>
            <a:r>
              <a:t>11,000 drums of chemicals </a:t>
            </a:r>
          </a:p>
          <a:p>
            <a:pPr>
              <a:spcBef>
                <a:spcPts val="1400"/>
              </a:spcBef>
              <a:buSzPct val="100000"/>
              <a:buChar char="•"/>
              <a:defRPr>
                <a:latin typeface="AvantGarde Bk BT"/>
                <a:ea typeface="AvantGarde Bk BT"/>
                <a:cs typeface="AvantGarde Bk BT"/>
                <a:sym typeface="AvantGarde Bk BT"/>
              </a:defRPr>
            </a:pPr>
            <a:r>
              <a:t>A seizure of roughly $1.2 billion</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1" name="Shape 191"/>
          <p:cNvSpPr/>
          <p:nvPr>
            <p:ph type="title" idx="4294967295"/>
          </p:nvPr>
        </p:nvSpPr>
        <p:spPr>
          <a:xfrm>
            <a:off x="152400" y="0"/>
            <a:ext cx="89916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The Upshot</a:t>
            </a:r>
          </a:p>
        </p:txBody>
      </p:sp>
      <p:grpSp>
        <p:nvGrpSpPr>
          <p:cNvPr id="194" name="Group 194"/>
          <p:cNvGrpSpPr/>
          <p:nvPr/>
        </p:nvGrpSpPr>
        <p:grpSpPr>
          <a:xfrm>
            <a:off x="1123950" y="6386512"/>
            <a:ext cx="1743075" cy="234951"/>
            <a:chOff x="0" y="0"/>
            <a:chExt cx="1743075" cy="234950"/>
          </a:xfrm>
        </p:grpSpPr>
        <p:sp>
          <p:nvSpPr>
            <p:cNvPr id="192" name="Shape 192"/>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93" name="Shape 193"/>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95" name="Shape 195"/>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pPr>
          </a:p>
          <a:p>
            <a:pPr>
              <a:spcBef>
                <a:spcPts val="1600"/>
              </a:spcBef>
              <a:defRPr sz="2800"/>
            </a:pPr>
            <a:r>
              <a:t> </a:t>
            </a:r>
          </a:p>
          <a:p>
            <a:pPr>
              <a:spcBef>
                <a:spcPts val="1400"/>
              </a:spcBef>
              <a:defRPr>
                <a:solidFill>
                  <a:srgbClr val="FF3300"/>
                </a:solidFill>
              </a:defRPr>
            </a:pPr>
            <a:r>
              <a:t>  		        </a:t>
            </a:r>
          </a:p>
        </p:txBody>
      </p:sp>
      <p:sp>
        <p:nvSpPr>
          <p:cNvPr id="196" name="Shape 196"/>
          <p:cNvSpPr/>
          <p:nvPr/>
        </p:nvSpPr>
        <p:spPr>
          <a:xfrm>
            <a:off x="228600" y="2286000"/>
            <a:ext cx="4648200" cy="22056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100"/>
              </a:spcBef>
              <a:defRPr sz="3600"/>
            </a:pPr>
            <a:r>
              <a:t>Intelligence-Led Policing is all about focusing on </a:t>
            </a:r>
            <a:r>
              <a:rPr>
                <a:solidFill>
                  <a:srgbClr val="FF3300"/>
                </a:solidFill>
              </a:rPr>
              <a:t>what you don’t know.</a:t>
            </a:r>
          </a:p>
        </p:txBody>
      </p:sp>
      <p:pic>
        <p:nvPicPr>
          <p:cNvPr id="197" name="image10.jpg" descr="http://heyugly.org/images/QuestionMark.jpg"/>
          <p:cNvPicPr>
            <a:picLocks noChangeAspect="1"/>
          </p:cNvPicPr>
          <p:nvPr/>
        </p:nvPicPr>
        <p:blipFill>
          <a:blip r:embed="rId3">
            <a:extLst/>
          </a:blip>
          <a:stretch>
            <a:fillRect/>
          </a:stretch>
        </p:blipFill>
        <p:spPr>
          <a:xfrm>
            <a:off x="4572000" y="1981200"/>
            <a:ext cx="3554413" cy="3543300"/>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nvSpPr>
        <p:spPr>
          <a:xfrm>
            <a:off x="2286000" y="3013501"/>
            <a:ext cx="4572000" cy="7642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https://www.youtube.com/watch?v=WtimnditpCE</a:t>
            </a:r>
          </a:p>
        </p:txBody>
      </p:sp>
      <p:sp>
        <p:nvSpPr>
          <p:cNvPr id="200" name="Shape 200"/>
          <p:cNvSpPr/>
          <p:nvPr/>
        </p:nvSpPr>
        <p:spPr>
          <a:xfrm>
            <a:off x="2438400" y="3962400"/>
            <a:ext cx="4572000"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https://www.youtube.com/watch?v=AQFXNfqpnas</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xfrm>
            <a:off x="685800" y="228600"/>
            <a:ext cx="7772400" cy="685800"/>
          </a:xfrm>
          <a:prstGeom prst="rect">
            <a:avLst/>
          </a:prstGeom>
        </p:spPr>
        <p:txBody>
          <a:bodyPr/>
          <a:lstStyle>
            <a:lvl1pPr defTabSz="896111">
              <a:defRPr sz="4312"/>
            </a:lvl1pPr>
          </a:lstStyle>
          <a:p>
            <a:pPr/>
            <a:r>
              <a:t>Video</a:t>
            </a:r>
          </a:p>
        </p:txBody>
      </p:sp>
      <p:sp>
        <p:nvSpPr>
          <p:cNvPr id="203" name="Shape 203"/>
          <p:cNvSpPr/>
          <p:nvPr>
            <p:ph type="body" idx="1"/>
          </p:nvPr>
        </p:nvSpPr>
        <p:spPr>
          <a:xfrm>
            <a:off x="685800" y="914400"/>
            <a:ext cx="7772400" cy="5181600"/>
          </a:xfrm>
          <a:prstGeom prst="rect">
            <a:avLst/>
          </a:prstGeom>
        </p:spPr>
        <p:txBody>
          <a:bodyPr/>
          <a:lstStyle/>
          <a:p>
            <a:pPr>
              <a:spcBef>
                <a:spcPts val="400"/>
              </a:spcBef>
              <a:defRPr sz="2000"/>
            </a:pPr>
            <a:r>
              <a:t>Top Ten Drug Busts</a:t>
            </a:r>
          </a:p>
          <a:p>
            <a:pPr>
              <a:spcBef>
                <a:spcPts val="400"/>
              </a:spcBef>
              <a:defRPr sz="2000"/>
            </a:pPr>
            <a:r>
              <a:rPr u="sng">
                <a:solidFill>
                  <a:srgbClr val="CCCCFF"/>
                </a:solidFill>
                <a:uFill>
                  <a:solidFill>
                    <a:srgbClr val="CCCCFF"/>
                  </a:solidFill>
                </a:uFill>
                <a:hlinkClick r:id="rId2" invalidUrl="" action="" tgtFrame="" tooltip="" history="1" highlightClick="0" endSnd="0"/>
              </a:rPr>
              <a:t>https</a:t>
            </a:r>
            <a:r>
              <a:rPr u="sng">
                <a:solidFill>
                  <a:srgbClr val="CCCCFF"/>
                </a:solidFill>
                <a:uFill>
                  <a:solidFill>
                    <a:srgbClr val="CCCCFF"/>
                  </a:solidFill>
                </a:uFill>
                <a:hlinkClick r:id="rId2" invalidUrl="" action="" tgtFrame="" tooltip="" history="1" highlightClick="0" endSnd="0"/>
              </a:rPr>
              <a:t>://</a:t>
            </a:r>
            <a:r>
              <a:rPr u="sng">
                <a:solidFill>
                  <a:srgbClr val="CCCCFF"/>
                </a:solidFill>
                <a:uFill>
                  <a:solidFill>
                    <a:srgbClr val="CCCCFF"/>
                  </a:solidFill>
                </a:uFill>
                <a:hlinkClick r:id="rId2" invalidUrl="" action="" tgtFrame="" tooltip="" history="1" highlightClick="0" endSnd="0"/>
              </a:rPr>
              <a:t>www.youtube.com/watch?v=WtimnditpCE</a:t>
            </a:r>
          </a:p>
          <a:p>
            <a:pPr>
              <a:spcBef>
                <a:spcPts val="400"/>
              </a:spcBef>
              <a:defRPr sz="2000"/>
            </a:pPr>
            <a:r>
              <a:t>Mexican Drug Lord home</a:t>
            </a:r>
          </a:p>
          <a:p>
            <a:pPr>
              <a:spcBef>
                <a:spcPts val="400"/>
              </a:spcBef>
              <a:defRPr sz="2000"/>
            </a:pPr>
            <a:r>
              <a:rPr u="sng">
                <a:solidFill>
                  <a:srgbClr val="CCCCFF"/>
                </a:solidFill>
                <a:uFill>
                  <a:solidFill>
                    <a:srgbClr val="CCCCFF"/>
                  </a:solidFill>
                </a:uFill>
                <a:hlinkClick r:id="rId3" invalidUrl="" action="" tgtFrame="" tooltip="" history="1" highlightClick="0" endSnd="0"/>
              </a:rPr>
              <a:t>https</a:t>
            </a:r>
            <a:r>
              <a:rPr u="sng">
                <a:solidFill>
                  <a:srgbClr val="CCCCFF"/>
                </a:solidFill>
                <a:uFill>
                  <a:solidFill>
                    <a:srgbClr val="CCCCFF"/>
                  </a:solidFill>
                </a:uFill>
                <a:hlinkClick r:id="rId3" invalidUrl="" action="" tgtFrame="" tooltip="" history="1" highlightClick="0" endSnd="0"/>
              </a:rPr>
              <a:t>://</a:t>
            </a:r>
            <a:r>
              <a:rPr u="sng">
                <a:solidFill>
                  <a:srgbClr val="CCCCFF"/>
                </a:solidFill>
                <a:uFill>
                  <a:solidFill>
                    <a:srgbClr val="CCCCFF"/>
                  </a:solidFill>
                </a:uFill>
                <a:hlinkClick r:id="rId3" invalidUrl="" action="" tgtFrame="" tooltip="" history="1" highlightClick="0" endSnd="0"/>
              </a:rPr>
              <a:t>www.youtube.com/watch?v=MSF1oIqDAxw</a:t>
            </a:r>
          </a:p>
          <a:p>
            <a:pPr>
              <a:spcBef>
                <a:spcPts val="400"/>
              </a:spcBef>
              <a:defRPr sz="2000"/>
            </a:pPr>
            <a:r>
              <a:t>Inside the DEA</a:t>
            </a:r>
          </a:p>
          <a:p>
            <a:pPr>
              <a:spcBef>
                <a:spcPts val="400"/>
              </a:spcBef>
              <a:defRPr sz="2000"/>
            </a:pPr>
            <a:r>
              <a:rPr u="sng">
                <a:solidFill>
                  <a:srgbClr val="CCCCFF"/>
                </a:solidFill>
                <a:uFill>
                  <a:solidFill>
                    <a:srgbClr val="CCCCFF"/>
                  </a:solidFill>
                </a:uFill>
                <a:hlinkClick r:id="rId4" invalidUrl="" action="" tgtFrame="" tooltip="" history="1" highlightClick="0" endSnd="0"/>
              </a:rPr>
              <a:t>https://</a:t>
            </a:r>
            <a:r>
              <a:rPr u="sng">
                <a:solidFill>
                  <a:srgbClr val="CCCCFF"/>
                </a:solidFill>
                <a:uFill>
                  <a:solidFill>
                    <a:srgbClr val="CCCCFF"/>
                  </a:solidFill>
                </a:uFill>
                <a:hlinkClick r:id="rId4" invalidUrl="" action="" tgtFrame="" tooltip="" history="1" highlightClick="0" endSnd="0"/>
              </a:rPr>
              <a:t>www.youtube.com/watch?v=Gck0jA1aSho</a:t>
            </a:r>
          </a:p>
          <a:p>
            <a:pPr>
              <a:spcBef>
                <a:spcPts val="400"/>
              </a:spcBef>
              <a:defRPr sz="2000"/>
            </a:pPr>
            <a:r>
              <a:rPr u="sng">
                <a:solidFill>
                  <a:srgbClr val="CCCCFF"/>
                </a:solidFill>
                <a:uFill>
                  <a:solidFill>
                    <a:srgbClr val="CCCCFF"/>
                  </a:solidFill>
                </a:uFill>
                <a:hlinkClick r:id="rId5" invalidUrl="" action="" tgtFrame="" tooltip="" history="1" highlightClick="0" endSnd="0"/>
              </a:rPr>
              <a:t>https://</a:t>
            </a:r>
            <a:r>
              <a:rPr u="sng">
                <a:solidFill>
                  <a:srgbClr val="CCCCFF"/>
                </a:solidFill>
                <a:uFill>
                  <a:solidFill>
                    <a:srgbClr val="CCCCFF"/>
                  </a:solidFill>
                </a:uFill>
                <a:hlinkClick r:id="rId5" invalidUrl="" action="" tgtFrame="" tooltip="" history="1" highlightClick="0" endSnd="0"/>
              </a:rPr>
              <a:t>www.youtube.com/watch?v=9I7PPWV1qt0</a:t>
            </a:r>
          </a:p>
          <a:p>
            <a:pPr>
              <a:spcBef>
                <a:spcPts val="400"/>
              </a:spcBef>
              <a:defRPr sz="2000"/>
            </a:pPr>
            <a:r>
              <a:t>Mafia’s Secret Bunkers</a:t>
            </a:r>
          </a:p>
          <a:p>
            <a:pPr>
              <a:spcBef>
                <a:spcPts val="400"/>
              </a:spcBef>
              <a:defRPr sz="2000"/>
            </a:pPr>
            <a:r>
              <a:rPr u="sng">
                <a:solidFill>
                  <a:srgbClr val="CCCCFF"/>
                </a:solidFill>
                <a:uFill>
                  <a:solidFill>
                    <a:srgbClr val="CCCCFF"/>
                  </a:solidFill>
                </a:uFill>
                <a:hlinkClick r:id="rId5" invalidUrl="" action="" tgtFrame="" tooltip="" history="1" highlightClick="0" endSnd="0"/>
              </a:rPr>
              <a:t>https://</a:t>
            </a:r>
            <a:r>
              <a:rPr u="sng">
                <a:solidFill>
                  <a:srgbClr val="CCCCFF"/>
                </a:solidFill>
                <a:uFill>
                  <a:solidFill>
                    <a:srgbClr val="CCCCFF"/>
                  </a:solidFill>
                </a:uFill>
                <a:hlinkClick r:id="rId5" invalidUrl="" action="" tgtFrame="" tooltip="" history="1" highlightClick="0" endSnd="0"/>
              </a:rPr>
              <a:t>www.youtube.com/watch?v=9I7PPWV1qt0</a:t>
            </a:r>
          </a:p>
          <a:p>
            <a:pPr>
              <a:spcBef>
                <a:spcPts val="400"/>
              </a:spcBef>
              <a:defRPr sz="2000"/>
            </a:pPr>
            <a:r>
              <a:t>Camorra Mafia</a:t>
            </a:r>
          </a:p>
          <a:p>
            <a:pPr>
              <a:spcBef>
                <a:spcPts val="400"/>
              </a:spcBef>
              <a:defRPr sz="2000"/>
            </a:pPr>
            <a:r>
              <a:rPr u="sng">
                <a:solidFill>
                  <a:srgbClr val="CCCCFF"/>
                </a:solidFill>
                <a:uFill>
                  <a:solidFill>
                    <a:srgbClr val="CCCCFF"/>
                  </a:solidFill>
                </a:uFill>
                <a:hlinkClick r:id="rId6" invalidUrl="" action="" tgtFrame="" tooltip="" history="1" highlightClick="0" endSnd="0"/>
              </a:rPr>
              <a:t>https://</a:t>
            </a:r>
            <a:r>
              <a:rPr u="sng">
                <a:solidFill>
                  <a:srgbClr val="CCCCFF"/>
                </a:solidFill>
                <a:uFill>
                  <a:solidFill>
                    <a:srgbClr val="CCCCFF"/>
                  </a:solidFill>
                </a:uFill>
                <a:hlinkClick r:id="rId6" invalidUrl="" action="" tgtFrame="" tooltip="" history="1" highlightClick="0" endSnd="0"/>
              </a:rPr>
              <a:t>www.youtube.com/watch?v=qcC34VuhxaA</a:t>
            </a:r>
          </a:p>
          <a:p>
            <a:pPr>
              <a:spcBef>
                <a:spcPts val="400"/>
              </a:spcBef>
              <a:defRPr sz="2000"/>
            </a:pPr>
            <a:r>
              <a:t>Inside the DEA</a:t>
            </a:r>
          </a:p>
          <a:p>
            <a:pPr>
              <a:spcBef>
                <a:spcPts val="400"/>
              </a:spcBef>
              <a:defRPr sz="2000"/>
            </a:pPr>
            <a:r>
              <a:t>https://www.youtube.com/watch?v=wDRKRLgGZWY</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5" name="Shape 205"/>
          <p:cNvSpPr/>
          <p:nvPr>
            <p:ph type="title" idx="4294967295"/>
          </p:nvPr>
        </p:nvSpPr>
        <p:spPr>
          <a:xfrm>
            <a:off x="152400" y="0"/>
            <a:ext cx="8991600" cy="11430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Intelligence Officer VS. Investigator</a:t>
            </a:r>
          </a:p>
        </p:txBody>
      </p:sp>
      <p:grpSp>
        <p:nvGrpSpPr>
          <p:cNvPr id="208" name="Group 208"/>
          <p:cNvGrpSpPr/>
          <p:nvPr/>
        </p:nvGrpSpPr>
        <p:grpSpPr>
          <a:xfrm>
            <a:off x="1123950" y="6386512"/>
            <a:ext cx="1743075" cy="234951"/>
            <a:chOff x="0" y="0"/>
            <a:chExt cx="1743075" cy="234950"/>
          </a:xfrm>
        </p:grpSpPr>
        <p:sp>
          <p:nvSpPr>
            <p:cNvPr id="206" name="Shape 206"/>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07" name="Shape 207"/>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209" name="Shape 209"/>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pPr>
          </a:p>
          <a:p>
            <a:pPr>
              <a:spcBef>
                <a:spcPts val="1600"/>
              </a:spcBef>
              <a:defRPr sz="2800"/>
            </a:pPr>
            <a:r>
              <a:t> </a:t>
            </a:r>
          </a:p>
          <a:p>
            <a:pPr>
              <a:spcBef>
                <a:spcPts val="1400"/>
              </a:spcBef>
              <a:defRPr>
                <a:solidFill>
                  <a:srgbClr val="FF3300"/>
                </a:solidFill>
              </a:defRPr>
            </a:pPr>
            <a:r>
              <a:t>  		        </a:t>
            </a:r>
          </a:p>
        </p:txBody>
      </p:sp>
      <p:sp>
        <p:nvSpPr>
          <p:cNvPr id="210" name="Shape 210"/>
          <p:cNvSpPr/>
          <p:nvPr/>
        </p:nvSpPr>
        <p:spPr>
          <a:xfrm>
            <a:off x="533400" y="1752600"/>
            <a:ext cx="3276600" cy="31645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0000"/>
                </a:solidFill>
              </a:defRPr>
            </a:pPr>
            <a:r>
              <a:t>Intel Officer</a:t>
            </a:r>
          </a:p>
          <a:p>
            <a:pPr/>
            <a:r>
              <a:t> </a:t>
            </a:r>
          </a:p>
          <a:p>
            <a:pPr/>
            <a:r>
              <a:t>Gathers raw information</a:t>
            </a:r>
          </a:p>
          <a:p>
            <a:pPr/>
          </a:p>
          <a:p>
            <a:pPr/>
            <a:r>
              <a:t>Interviews sources</a:t>
            </a:r>
          </a:p>
          <a:p>
            <a:pPr/>
          </a:p>
          <a:p>
            <a:pPr/>
            <a:r>
              <a:t>Develops intelligence</a:t>
            </a:r>
          </a:p>
          <a:p>
            <a:pPr>
              <a:defRPr>
                <a:solidFill>
                  <a:srgbClr val="FF0000"/>
                </a:solidFill>
              </a:defRPr>
            </a:pPr>
          </a:p>
        </p:txBody>
      </p:sp>
      <p:sp>
        <p:nvSpPr>
          <p:cNvPr id="211" name="Shape 211"/>
          <p:cNvSpPr/>
          <p:nvPr/>
        </p:nvSpPr>
        <p:spPr>
          <a:xfrm>
            <a:off x="4800600" y="1752600"/>
            <a:ext cx="4114800" cy="24787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3300"/>
                </a:solidFill>
              </a:defRPr>
            </a:pPr>
            <a:r>
              <a:t>Investigator</a:t>
            </a:r>
          </a:p>
          <a:p>
            <a:pPr>
              <a:defRPr>
                <a:solidFill>
                  <a:srgbClr val="FF3300"/>
                </a:solidFill>
              </a:defRPr>
            </a:pPr>
          </a:p>
          <a:p>
            <a:pPr/>
            <a:r>
              <a:t>Gathers evidence</a:t>
            </a:r>
          </a:p>
          <a:p>
            <a:pPr/>
          </a:p>
          <a:p>
            <a:pPr/>
            <a:r>
              <a:t>Interviews witnesses</a:t>
            </a:r>
          </a:p>
          <a:p>
            <a:pPr/>
          </a:p>
          <a:p>
            <a:pPr/>
            <a:r>
              <a:t>Develops a case for prosecution</a:t>
            </a:r>
          </a:p>
        </p:txBody>
      </p:sp>
      <p:sp>
        <p:nvSpPr>
          <p:cNvPr id="212" name="Shape 212"/>
          <p:cNvSpPr/>
          <p:nvPr/>
        </p:nvSpPr>
        <p:spPr>
          <a:xfrm>
            <a:off x="3733800" y="3276600"/>
            <a:ext cx="762000" cy="4827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800">
                <a:solidFill>
                  <a:srgbClr val="FF0000"/>
                </a:solidFill>
              </a:defRPr>
            </a:lvl1pPr>
          </a:lstStyle>
          <a:p>
            <a:pPr/>
            <a:r>
              <a:t>VS.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4" name="Shape 214"/>
          <p:cNvSpPr/>
          <p:nvPr>
            <p:ph type="title" idx="4294967295"/>
          </p:nvPr>
        </p:nvSpPr>
        <p:spPr>
          <a:xfrm>
            <a:off x="0" y="-152400"/>
            <a:ext cx="9448800" cy="13716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Challenges to Adopting the Intelligence-Led Model</a:t>
            </a:r>
          </a:p>
        </p:txBody>
      </p:sp>
      <p:grpSp>
        <p:nvGrpSpPr>
          <p:cNvPr id="217" name="Group 217"/>
          <p:cNvGrpSpPr/>
          <p:nvPr/>
        </p:nvGrpSpPr>
        <p:grpSpPr>
          <a:xfrm>
            <a:off x="1123950" y="6386512"/>
            <a:ext cx="1743075" cy="234951"/>
            <a:chOff x="0" y="0"/>
            <a:chExt cx="1743075" cy="234950"/>
          </a:xfrm>
        </p:grpSpPr>
        <p:sp>
          <p:nvSpPr>
            <p:cNvPr id="215" name="Shape 21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16" name="Shape 21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218" name="Shape 218"/>
          <p:cNvSpPr/>
          <p:nvPr/>
        </p:nvSpPr>
        <p:spPr>
          <a:xfrm>
            <a:off x="228600" y="1752600"/>
            <a:ext cx="4419600"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p>
          <a:p>
            <a:pPr/>
            <a:r>
              <a:t>Law enforcement typically wants more of this…</a:t>
            </a:r>
          </a:p>
        </p:txBody>
      </p:sp>
      <p:pic>
        <p:nvPicPr>
          <p:cNvPr id="219" name="image11.jpg" descr="http://www.magicmakers.com/retail/glasses/nerd.jpg"/>
          <p:cNvPicPr>
            <a:picLocks noChangeAspect="1"/>
          </p:cNvPicPr>
          <p:nvPr/>
        </p:nvPicPr>
        <p:blipFill>
          <a:blip r:embed="rId3">
            <a:extLst/>
          </a:blip>
          <a:stretch>
            <a:fillRect/>
          </a:stretch>
        </p:blipFill>
        <p:spPr>
          <a:xfrm>
            <a:off x="5410200" y="3733800"/>
            <a:ext cx="2187575" cy="2362200"/>
          </a:xfrm>
          <a:prstGeom prst="rect">
            <a:avLst/>
          </a:prstGeom>
          <a:ln w="12700">
            <a:miter lim="400000"/>
          </a:ln>
        </p:spPr>
      </p:pic>
      <p:pic>
        <p:nvPicPr>
          <p:cNvPr id="220" name="image12.jpg" descr="http://www.salem-news.com/stimg/september262007/handcuffed_man.jpg"/>
          <p:cNvPicPr>
            <a:picLocks noChangeAspect="1"/>
          </p:cNvPicPr>
          <p:nvPr/>
        </p:nvPicPr>
        <p:blipFill>
          <a:blip r:embed="rId4">
            <a:extLst/>
          </a:blip>
          <a:stretch>
            <a:fillRect/>
          </a:stretch>
        </p:blipFill>
        <p:spPr>
          <a:xfrm>
            <a:off x="5410200" y="1143000"/>
            <a:ext cx="2219325" cy="2514600"/>
          </a:xfrm>
          <a:prstGeom prst="rect">
            <a:avLst/>
          </a:prstGeom>
          <a:ln w="12700">
            <a:miter lim="400000"/>
          </a:ln>
        </p:spPr>
      </p:pic>
      <p:sp>
        <p:nvSpPr>
          <p:cNvPr id="221" name="Shape 221"/>
          <p:cNvSpPr/>
          <p:nvPr/>
        </p:nvSpPr>
        <p:spPr>
          <a:xfrm>
            <a:off x="1295400" y="4343400"/>
            <a:ext cx="34290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lvl1pPr>
          </a:lstStyle>
          <a:p>
            <a:pPr/>
            <a:r>
              <a:t>And less of this…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20"/>
                                        </p:tgtEl>
                                        <p:attrNameLst>
                                          <p:attrName>style.visibility</p:attrName>
                                        </p:attrNameLst>
                                      </p:cBhvr>
                                      <p:to>
                                        <p:strVal val="visible"/>
                                      </p:to>
                                    </p:set>
                                    <p:anim calcmode="lin" valueType="num">
                                      <p:cBhvr>
                                        <p:cTn id="7" dur="500" fill="hold"/>
                                        <p:tgtEl>
                                          <p:spTgt spid="220"/>
                                        </p:tgtEl>
                                        <p:attrNameLst>
                                          <p:attrName>ppt_x</p:attrName>
                                        </p:attrNameLst>
                                      </p:cBhvr>
                                      <p:tavLst>
                                        <p:tav tm="0">
                                          <p:val>
                                            <p:strVal val="0-#ppt_w/2"/>
                                          </p:val>
                                        </p:tav>
                                        <p:tav tm="100000">
                                          <p:val>
                                            <p:strVal val="#ppt_x"/>
                                          </p:val>
                                        </p:tav>
                                      </p:tavLst>
                                    </p:anim>
                                    <p:anim calcmode="lin" valueType="num">
                                      <p:cBhvr>
                                        <p:cTn id="8" dur="500" fill="hold"/>
                                        <p:tgtEl>
                                          <p:spTgt spid="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21"/>
                                        </p:tgtEl>
                                        <p:attrNameLst>
                                          <p:attrName>style.visibility</p:attrName>
                                        </p:attrNameLst>
                                      </p:cBhvr>
                                      <p:to>
                                        <p:strVal val="visible"/>
                                      </p:to>
                                    </p:set>
                                    <p:anim calcmode="lin" valueType="num">
                                      <p:cBhvr>
                                        <p:cTn id="13" dur="500" fill="hold"/>
                                        <p:tgtEl>
                                          <p:spTgt spid="221"/>
                                        </p:tgtEl>
                                        <p:attrNameLst>
                                          <p:attrName>ppt_x</p:attrName>
                                        </p:attrNameLst>
                                      </p:cBhvr>
                                      <p:tavLst>
                                        <p:tav tm="0">
                                          <p:val>
                                            <p:strVal val="0-#ppt_w/2"/>
                                          </p:val>
                                        </p:tav>
                                        <p:tav tm="100000">
                                          <p:val>
                                            <p:strVal val="#ppt_x"/>
                                          </p:val>
                                        </p:tav>
                                      </p:tavLst>
                                    </p:anim>
                                    <p:anim calcmode="lin" valueType="num">
                                      <p:cBhvr>
                                        <p:cTn id="14" dur="5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219"/>
                                        </p:tgtEl>
                                        <p:attrNameLst>
                                          <p:attrName>style.visibility</p:attrName>
                                        </p:attrNameLst>
                                      </p:cBhvr>
                                      <p:to>
                                        <p:strVal val="visible"/>
                                      </p:to>
                                    </p:set>
                                    <p:anim calcmode="lin" valueType="num">
                                      <p:cBhvr>
                                        <p:cTn id="19" dur="500" fill="hold"/>
                                        <p:tgtEl>
                                          <p:spTgt spid="219"/>
                                        </p:tgtEl>
                                        <p:attrNameLst>
                                          <p:attrName>ppt_x</p:attrName>
                                        </p:attrNameLst>
                                      </p:cBhvr>
                                      <p:tavLst>
                                        <p:tav tm="0">
                                          <p:val>
                                            <p:strVal val="0-#ppt_w/2"/>
                                          </p:val>
                                        </p:tav>
                                        <p:tav tm="100000">
                                          <p:val>
                                            <p:strVal val="#ppt_x"/>
                                          </p:val>
                                        </p:tav>
                                      </p:tavLst>
                                    </p:anim>
                                    <p:anim calcmode="lin" valueType="num">
                                      <p:cBhvr>
                                        <p:cTn id="20" dur="500" fill="hold"/>
                                        <p:tgtEl>
                                          <p:spTgt spid="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2"/>
      <p:bldP build="whole" bldLvl="1" animBg="1" rev="0" advAuto="0" spid="219" grpId="3"/>
      <p:bldP build="whole" bldLvl="1" animBg="1" rev="0" advAuto="0" spid="220"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3" name="Shape 223"/>
          <p:cNvSpPr/>
          <p:nvPr>
            <p:ph type="title" idx="4294967295"/>
          </p:nvPr>
        </p:nvSpPr>
        <p:spPr>
          <a:xfrm>
            <a:off x="0" y="-152400"/>
            <a:ext cx="9448800" cy="13716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Challenges to Applying the Intelligence-Led Model</a:t>
            </a:r>
          </a:p>
        </p:txBody>
      </p:sp>
      <p:grpSp>
        <p:nvGrpSpPr>
          <p:cNvPr id="226" name="Group 226"/>
          <p:cNvGrpSpPr/>
          <p:nvPr/>
        </p:nvGrpSpPr>
        <p:grpSpPr>
          <a:xfrm>
            <a:off x="1123950" y="6386512"/>
            <a:ext cx="1743075" cy="234951"/>
            <a:chOff x="0" y="0"/>
            <a:chExt cx="1743075" cy="234950"/>
          </a:xfrm>
        </p:grpSpPr>
        <p:sp>
          <p:nvSpPr>
            <p:cNvPr id="224" name="Shape 224"/>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25" name="Shape 225"/>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227" name="Shape 227"/>
          <p:cNvSpPr/>
          <p:nvPr/>
        </p:nvSpPr>
        <p:spPr>
          <a:xfrm>
            <a:off x="381000" y="1600200"/>
            <a:ext cx="4800600" cy="4879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3300"/>
                </a:solidFill>
              </a:defRPr>
            </a:pPr>
            <a:r>
              <a:t>Measuring Success</a:t>
            </a:r>
          </a:p>
          <a:p>
            <a:pPr>
              <a:defRPr>
                <a:solidFill>
                  <a:srgbClr val="FF3300"/>
                </a:solidFill>
              </a:defRPr>
            </a:pPr>
          </a:p>
          <a:p>
            <a:pPr>
              <a:buSzPct val="100000"/>
              <a:buChar char="•"/>
            </a:pPr>
            <a:r>
              <a:t>Intelligence works behind the scenes to disrupt problems before they get out of hand.</a:t>
            </a:r>
          </a:p>
          <a:p>
            <a:pPr>
              <a:buSzPct val="100000"/>
              <a:buChar char="•"/>
            </a:pPr>
          </a:p>
          <a:p>
            <a:pPr>
              <a:buSzPct val="100000"/>
              <a:buChar char="•"/>
            </a:pPr>
            <a:r>
              <a:t>As a result, successes typically go unnoticed outside of intelligence circles. </a:t>
            </a:r>
          </a:p>
          <a:p>
            <a:pPr>
              <a:buSzPct val="100000"/>
              <a:buChar char="•"/>
            </a:pPr>
          </a:p>
          <a:p>
            <a:pPr>
              <a:buSzPct val="100000"/>
              <a:buChar char="•"/>
            </a:pPr>
            <a:r>
              <a:t>Any successes that do result are typically attributed to enforcement.</a:t>
            </a:r>
          </a:p>
          <a:p>
            <a:pPr/>
          </a:p>
        </p:txBody>
      </p:sp>
      <p:pic>
        <p:nvPicPr>
          <p:cNvPr id="228" name="image13.png" descr="http://analyticsonmobile.com/wp-content/uploads/2008/10/measuring-success.gif"/>
          <p:cNvPicPr>
            <a:picLocks noChangeAspect="1"/>
          </p:cNvPicPr>
          <p:nvPr/>
        </p:nvPicPr>
        <p:blipFill>
          <a:blip r:embed="rId3">
            <a:extLst/>
          </a:blip>
          <a:stretch>
            <a:fillRect/>
          </a:stretch>
        </p:blipFill>
        <p:spPr>
          <a:xfrm>
            <a:off x="5181600" y="2438400"/>
            <a:ext cx="3581400" cy="3608388"/>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0" name="Shape 230"/>
          <p:cNvSpPr/>
          <p:nvPr>
            <p:ph type="title" idx="4294967295"/>
          </p:nvPr>
        </p:nvSpPr>
        <p:spPr>
          <a:xfrm>
            <a:off x="0" y="-152400"/>
            <a:ext cx="9448800" cy="13716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Challenges to Applying the Intelligence-Led Model</a:t>
            </a:r>
          </a:p>
        </p:txBody>
      </p:sp>
      <p:grpSp>
        <p:nvGrpSpPr>
          <p:cNvPr id="233" name="Group 233"/>
          <p:cNvGrpSpPr/>
          <p:nvPr/>
        </p:nvGrpSpPr>
        <p:grpSpPr>
          <a:xfrm>
            <a:off x="1123950" y="6386512"/>
            <a:ext cx="1743075" cy="234951"/>
            <a:chOff x="0" y="0"/>
            <a:chExt cx="1743075" cy="234950"/>
          </a:xfrm>
        </p:grpSpPr>
        <p:sp>
          <p:nvSpPr>
            <p:cNvPr id="231" name="Shape 231"/>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32" name="Shape 232"/>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234" name="Shape 234"/>
          <p:cNvSpPr/>
          <p:nvPr/>
        </p:nvSpPr>
        <p:spPr>
          <a:xfrm>
            <a:off x="228600" y="1752600"/>
            <a:ext cx="3352800" cy="35074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3300"/>
                </a:solidFill>
              </a:defRPr>
            </a:pPr>
            <a:r>
              <a:t>Managing Expectations</a:t>
            </a:r>
          </a:p>
          <a:p>
            <a:pPr>
              <a:defRPr>
                <a:solidFill>
                  <a:srgbClr val="FF3300"/>
                </a:solidFill>
              </a:defRPr>
            </a:pPr>
          </a:p>
          <a:p>
            <a:pPr>
              <a:buSzPct val="100000"/>
              <a:buChar char="•"/>
            </a:pPr>
            <a:r>
              <a:t>Intelligence failures can be more common than successes.</a:t>
            </a:r>
          </a:p>
          <a:p>
            <a:pPr>
              <a:buSzPct val="100000"/>
              <a:buChar char="•"/>
            </a:pPr>
          </a:p>
          <a:p>
            <a:pPr>
              <a:buSzPct val="100000"/>
              <a:buChar char="•"/>
            </a:pPr>
            <a:r>
              <a:t>Think in terms of baseball batting averages. </a:t>
            </a:r>
          </a:p>
          <a:p>
            <a:pPr/>
          </a:p>
        </p:txBody>
      </p:sp>
      <p:pic>
        <p:nvPicPr>
          <p:cNvPr id="235" name="image14.jpg" descr="http://blog.newsok.com/mile103/files/2009/03/failure.jpg"/>
          <p:cNvPicPr>
            <a:picLocks noChangeAspect="1"/>
          </p:cNvPicPr>
          <p:nvPr/>
        </p:nvPicPr>
        <p:blipFill>
          <a:blip r:embed="rId3">
            <a:extLst/>
          </a:blip>
          <a:stretch>
            <a:fillRect/>
          </a:stretch>
        </p:blipFill>
        <p:spPr>
          <a:xfrm>
            <a:off x="4343400" y="1143000"/>
            <a:ext cx="4572000" cy="499110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Shape 114"/>
          <p:cNvSpPr/>
          <p:nvPr>
            <p:ph type="title" idx="4294967295"/>
          </p:nvPr>
        </p:nvSpPr>
        <p:spPr>
          <a:xfrm>
            <a:off x="152400" y="0"/>
            <a:ext cx="89916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What is Intelligence?</a:t>
            </a:r>
          </a:p>
        </p:txBody>
      </p:sp>
      <p:grpSp>
        <p:nvGrpSpPr>
          <p:cNvPr id="117" name="Group 117"/>
          <p:cNvGrpSpPr/>
          <p:nvPr/>
        </p:nvGrpSpPr>
        <p:grpSpPr>
          <a:xfrm>
            <a:off x="1123950" y="6386512"/>
            <a:ext cx="1743075" cy="234951"/>
            <a:chOff x="0" y="0"/>
            <a:chExt cx="1743075" cy="234950"/>
          </a:xfrm>
        </p:grpSpPr>
        <p:sp>
          <p:nvSpPr>
            <p:cNvPr id="115" name="Shape 11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16" name="Shape 11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18" name="Shape 118"/>
          <p:cNvSpPr/>
          <p:nvPr/>
        </p:nvSpPr>
        <p:spPr>
          <a:xfrm>
            <a:off x="381000" y="1523999"/>
            <a:ext cx="8305801" cy="3507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3300"/>
                </a:solidFill>
              </a:defRPr>
            </a:pPr>
          </a:p>
          <a:p>
            <a:pPr>
              <a:buSzPct val="100000"/>
              <a:buFont typeface="Arial"/>
              <a:buChar char="•"/>
            </a:pPr>
            <a:r>
              <a:t> Intelligence is </a:t>
            </a:r>
            <a:r>
              <a:rPr>
                <a:solidFill>
                  <a:srgbClr val="FF0000"/>
                </a:solidFill>
              </a:rPr>
              <a:t>processed information</a:t>
            </a:r>
            <a:r>
              <a:t>: tiny bits of information are brought together to reveal something larger.</a:t>
            </a:r>
          </a:p>
          <a:p>
            <a:pPr>
              <a:buSzPct val="100000"/>
              <a:buFont typeface="Arial"/>
              <a:buChar char="•"/>
            </a:pPr>
          </a:p>
          <a:p>
            <a:pPr>
              <a:buSzPct val="100000"/>
              <a:buFont typeface="Arial"/>
              <a:buChar char="•"/>
            </a:pPr>
            <a:r>
              <a:t> Intelligence should involve </a:t>
            </a:r>
            <a:r>
              <a:rPr>
                <a:solidFill>
                  <a:srgbClr val="FF0000"/>
                </a:solidFill>
              </a:rPr>
              <a:t>informed speculation.</a:t>
            </a:r>
            <a:endParaRPr>
              <a:solidFill>
                <a:srgbClr val="FF0000"/>
              </a:solidFill>
            </a:endParaRPr>
          </a:p>
          <a:p>
            <a:pPr>
              <a:buSzPct val="100000"/>
              <a:buFont typeface="Arial"/>
              <a:buChar char="•"/>
              <a:defRPr>
                <a:solidFill>
                  <a:srgbClr val="FF0000"/>
                </a:solidFill>
              </a:defRPr>
            </a:pPr>
          </a:p>
          <a:p>
            <a:pPr>
              <a:buSzPct val="100000"/>
              <a:buFont typeface="Arial"/>
              <a:buChar char="•"/>
            </a:pPr>
            <a:r>
              <a:t> Not just a collection of facts; it should answer the </a:t>
            </a:r>
            <a:r>
              <a:rPr>
                <a:solidFill>
                  <a:srgbClr val="FF3300"/>
                </a:solidFill>
              </a:rPr>
              <a:t>“so what” questions</a:t>
            </a:r>
            <a:r>
              <a:t>.</a:t>
            </a:r>
          </a:p>
          <a:p>
            <a:pP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7" name="Shape 237"/>
          <p:cNvSpPr/>
          <p:nvPr>
            <p:ph type="title" idx="4294967295"/>
          </p:nvPr>
        </p:nvSpPr>
        <p:spPr>
          <a:xfrm>
            <a:off x="0" y="-152400"/>
            <a:ext cx="9448800" cy="13716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Challenges to Applying the Intelligence-Led Model</a:t>
            </a:r>
          </a:p>
        </p:txBody>
      </p:sp>
      <p:grpSp>
        <p:nvGrpSpPr>
          <p:cNvPr id="240" name="Group 240"/>
          <p:cNvGrpSpPr/>
          <p:nvPr/>
        </p:nvGrpSpPr>
        <p:grpSpPr>
          <a:xfrm>
            <a:off x="1123950" y="6386512"/>
            <a:ext cx="1743075" cy="234951"/>
            <a:chOff x="0" y="0"/>
            <a:chExt cx="1743075" cy="234950"/>
          </a:xfrm>
        </p:grpSpPr>
        <p:sp>
          <p:nvSpPr>
            <p:cNvPr id="238" name="Shape 238"/>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39" name="Shape 239"/>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241" name="Shape 241"/>
          <p:cNvSpPr/>
          <p:nvPr/>
        </p:nvSpPr>
        <p:spPr>
          <a:xfrm>
            <a:off x="228600" y="1371599"/>
            <a:ext cx="3505200" cy="53869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defRPr>
                <a:solidFill>
                  <a:srgbClr val="FF3300"/>
                </a:solidFill>
              </a:defRPr>
            </a:pPr>
            <a:r>
              <a:t>Truth to Power</a:t>
            </a:r>
          </a:p>
          <a:p>
            <a:pPr>
              <a:buSzPct val="100000"/>
              <a:buChar char="•"/>
            </a:pPr>
            <a:r>
              <a:t>Need to acknowledge personal and institutional biases.</a:t>
            </a:r>
          </a:p>
          <a:p>
            <a:pPr>
              <a:buSzPct val="100000"/>
              <a:buChar char="•"/>
            </a:pPr>
          </a:p>
          <a:p>
            <a:pPr>
              <a:buSzPct val="100000"/>
              <a:buChar char="•"/>
            </a:pPr>
            <a:r>
              <a:t>Need to prevent self-serving analysis.</a:t>
            </a:r>
          </a:p>
          <a:p>
            <a:pPr>
              <a:buSzPct val="100000"/>
              <a:buChar char="•"/>
            </a:pPr>
          </a:p>
          <a:p>
            <a:pPr>
              <a:buSzPct val="100000"/>
              <a:buChar char="•"/>
            </a:pPr>
            <a:r>
              <a:t>Analysts can face pressure to tell the organization what it wants to hear.</a:t>
            </a:r>
          </a:p>
          <a:p>
            <a:pPr>
              <a:defRPr>
                <a:solidFill>
                  <a:srgbClr val="FF3300"/>
                </a:solidFill>
              </a:defRPr>
            </a:pPr>
          </a:p>
          <a:p>
            <a:pPr>
              <a:buSzPct val="100000"/>
              <a:buChar char="•"/>
            </a:pPr>
          </a:p>
          <a:p>
            <a:pPr/>
          </a:p>
        </p:txBody>
      </p:sp>
      <p:pic>
        <p:nvPicPr>
          <p:cNvPr id="242" name="image15.png" descr="http://www.dva.gov.au/health/menshealth/images/04_mirror.gif"/>
          <p:cNvPicPr>
            <a:picLocks noChangeAspect="1"/>
          </p:cNvPicPr>
          <p:nvPr/>
        </p:nvPicPr>
        <p:blipFill>
          <a:blip r:embed="rId3">
            <a:extLst/>
          </a:blip>
          <a:stretch>
            <a:fillRect/>
          </a:stretch>
        </p:blipFill>
        <p:spPr>
          <a:xfrm>
            <a:off x="3810000" y="1371600"/>
            <a:ext cx="5105400" cy="4724400"/>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244" name="Shape 244"/>
          <p:cNvSpPr/>
          <p:nvPr>
            <p:ph type="title" idx="4294967295"/>
          </p:nvPr>
        </p:nvSpPr>
        <p:spPr>
          <a:xfrm>
            <a:off x="6858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Wheel of Intelligence</a:t>
            </a:r>
          </a:p>
        </p:txBody>
      </p:sp>
      <p:grpSp>
        <p:nvGrpSpPr>
          <p:cNvPr id="283" name="Group 283"/>
          <p:cNvGrpSpPr/>
          <p:nvPr/>
        </p:nvGrpSpPr>
        <p:grpSpPr>
          <a:xfrm>
            <a:off x="4421042" y="1201213"/>
            <a:ext cx="4528713" cy="4572525"/>
            <a:chOff x="0" y="0"/>
            <a:chExt cx="4528711" cy="4572524"/>
          </a:xfrm>
        </p:grpSpPr>
        <p:grpSp>
          <p:nvGrpSpPr>
            <p:cNvPr id="247" name="Group 247"/>
            <p:cNvGrpSpPr/>
            <p:nvPr/>
          </p:nvGrpSpPr>
          <p:grpSpPr>
            <a:xfrm>
              <a:off x="227157" y="322786"/>
              <a:ext cx="3875089" cy="4249739"/>
              <a:chOff x="0" y="0"/>
              <a:chExt cx="3875087" cy="4249737"/>
            </a:xfrm>
          </p:grpSpPr>
          <p:sp>
            <p:nvSpPr>
              <p:cNvPr id="245" name="Shape 245"/>
              <p:cNvSpPr/>
              <p:nvPr/>
            </p:nvSpPr>
            <p:spPr>
              <a:xfrm>
                <a:off x="0" y="-1"/>
                <a:ext cx="3875088" cy="42497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444" y="10800"/>
                    </a:moveTo>
                    <a:cubicBezTo>
                      <a:pt x="3444" y="14863"/>
                      <a:pt x="6737" y="18156"/>
                      <a:pt x="10800" y="18156"/>
                    </a:cubicBezTo>
                    <a:cubicBezTo>
                      <a:pt x="14863" y="18156"/>
                      <a:pt x="18156" y="14863"/>
                      <a:pt x="18156" y="10800"/>
                    </a:cubicBezTo>
                    <a:cubicBezTo>
                      <a:pt x="18156" y="6737"/>
                      <a:pt x="14863" y="3444"/>
                      <a:pt x="10800" y="3444"/>
                    </a:cubicBezTo>
                    <a:cubicBezTo>
                      <a:pt x="6737" y="3444"/>
                      <a:pt x="3444" y="6737"/>
                      <a:pt x="3444" y="10800"/>
                    </a:cubicBezTo>
                    <a:close/>
                  </a:path>
                </a:pathLst>
              </a:custGeom>
              <a:gradFill flip="none" rotWithShape="1">
                <a:gsLst>
                  <a:gs pos="0">
                    <a:srgbClr val="000066"/>
                  </a:gs>
                  <a:gs pos="100000">
                    <a:srgbClr val="00002F"/>
                  </a:gs>
                </a:gsLst>
                <a:path path="circle">
                  <a:fillToRect l="37721" t="-19636" r="62278" b="119636"/>
                </a:path>
              </a:gradFill>
              <a:ln w="12700" cap="flat">
                <a:noFill/>
                <a:miter lim="400000"/>
              </a:ln>
              <a:effectLst>
                <a:outerShdw sx="100000" sy="100000" kx="0" ky="0" algn="b" rotWithShape="0" blurRad="0" dist="17961" dir="2700000">
                  <a:srgbClr val="00003D"/>
                </a:outerShdw>
              </a:effectLst>
            </p:spPr>
            <p:txBody>
              <a:bodyPr wrap="square" lIns="45719" tIns="45719" rIns="45719" bIns="45719" numCol="1" anchor="ctr">
                <a:noAutofit/>
              </a:bodyPr>
              <a:lstStyle/>
              <a:p>
                <a:pPr algn="ctr"/>
              </a:p>
            </p:txBody>
          </p:sp>
          <p:sp>
            <p:nvSpPr>
              <p:cNvPr id="246" name="Shape 246"/>
              <p:cNvSpPr/>
              <p:nvPr/>
            </p:nvSpPr>
            <p:spPr>
              <a:xfrm>
                <a:off x="1834723" y="1914172"/>
                <a:ext cx="205642"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u="sng"/>
                </a:lvl1pPr>
              </a:lstStyle>
              <a:p>
                <a:pPr/>
                <a:r>
                  <a:t>`</a:t>
                </a:r>
              </a:p>
            </p:txBody>
          </p:sp>
        </p:grpSp>
        <p:sp>
          <p:nvSpPr>
            <p:cNvPr id="248" name="Shape 248"/>
            <p:cNvSpPr/>
            <p:nvPr/>
          </p:nvSpPr>
          <p:spPr>
            <a:xfrm>
              <a:off x="942842" y="826024"/>
              <a:ext cx="499032"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Deliver</a:t>
              </a:r>
            </a:p>
          </p:txBody>
        </p:sp>
        <p:sp>
          <p:nvSpPr>
            <p:cNvPr id="249" name="Shape 249"/>
            <p:cNvSpPr/>
            <p:nvPr/>
          </p:nvSpPr>
          <p:spPr>
            <a:xfrm>
              <a:off x="526321" y="1432449"/>
              <a:ext cx="536735"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Prepare</a:t>
              </a:r>
            </a:p>
          </p:txBody>
        </p:sp>
        <p:sp>
          <p:nvSpPr>
            <p:cNvPr id="250" name="Shape 250"/>
            <p:cNvSpPr/>
            <p:nvPr/>
          </p:nvSpPr>
          <p:spPr>
            <a:xfrm>
              <a:off x="417274" y="1951561"/>
              <a:ext cx="421455"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Select</a:t>
              </a:r>
            </a:p>
          </p:txBody>
        </p:sp>
        <p:sp>
          <p:nvSpPr>
            <p:cNvPr id="251" name="Shape 251"/>
            <p:cNvSpPr/>
            <p:nvPr/>
          </p:nvSpPr>
          <p:spPr>
            <a:xfrm>
              <a:off x="297777" y="2721499"/>
              <a:ext cx="604886"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Integrate</a:t>
              </a:r>
            </a:p>
          </p:txBody>
        </p:sp>
        <p:sp>
          <p:nvSpPr>
            <p:cNvPr id="252" name="Shape 252"/>
            <p:cNvSpPr/>
            <p:nvPr/>
          </p:nvSpPr>
          <p:spPr>
            <a:xfrm>
              <a:off x="1000407" y="3762899"/>
              <a:ext cx="583926"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Evaluate</a:t>
              </a:r>
            </a:p>
          </p:txBody>
        </p:sp>
        <p:sp>
          <p:nvSpPr>
            <p:cNvPr id="253" name="Shape 253"/>
            <p:cNvSpPr/>
            <p:nvPr/>
          </p:nvSpPr>
          <p:spPr>
            <a:xfrm>
              <a:off x="1527340" y="3999436"/>
              <a:ext cx="492086"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Collate</a:t>
              </a:r>
            </a:p>
          </p:txBody>
        </p:sp>
        <p:sp>
          <p:nvSpPr>
            <p:cNvPr id="254" name="Shape 254"/>
            <p:cNvSpPr/>
            <p:nvPr/>
          </p:nvSpPr>
          <p:spPr>
            <a:xfrm>
              <a:off x="2774817" y="3796236"/>
              <a:ext cx="499032"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Deliver</a:t>
              </a:r>
            </a:p>
          </p:txBody>
        </p:sp>
        <p:sp>
          <p:nvSpPr>
            <p:cNvPr id="255" name="Shape 255"/>
            <p:cNvSpPr/>
            <p:nvPr/>
          </p:nvSpPr>
          <p:spPr>
            <a:xfrm>
              <a:off x="3361293" y="3088211"/>
              <a:ext cx="484955"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Collect</a:t>
              </a:r>
            </a:p>
          </p:txBody>
        </p:sp>
        <p:sp>
          <p:nvSpPr>
            <p:cNvPr id="256" name="Shape 256"/>
            <p:cNvSpPr/>
            <p:nvPr/>
          </p:nvSpPr>
          <p:spPr>
            <a:xfrm>
              <a:off x="3583735" y="1880124"/>
              <a:ext cx="360746"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Task</a:t>
              </a:r>
            </a:p>
          </p:txBody>
        </p:sp>
        <p:sp>
          <p:nvSpPr>
            <p:cNvPr id="257" name="Shape 257"/>
            <p:cNvSpPr/>
            <p:nvPr/>
          </p:nvSpPr>
          <p:spPr>
            <a:xfrm>
              <a:off x="3368672" y="1273699"/>
              <a:ext cx="351134"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Plan</a:t>
              </a:r>
            </a:p>
          </p:txBody>
        </p:sp>
        <p:sp>
          <p:nvSpPr>
            <p:cNvPr id="258" name="Shape 258"/>
            <p:cNvSpPr/>
            <p:nvPr/>
          </p:nvSpPr>
          <p:spPr>
            <a:xfrm>
              <a:off x="2823192" y="740299"/>
              <a:ext cx="675331"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Determine</a:t>
              </a:r>
            </a:p>
          </p:txBody>
        </p:sp>
        <p:grpSp>
          <p:nvGrpSpPr>
            <p:cNvPr id="273" name="Group 273"/>
            <p:cNvGrpSpPr/>
            <p:nvPr/>
          </p:nvGrpSpPr>
          <p:grpSpPr>
            <a:xfrm>
              <a:off x="955820" y="1124474"/>
              <a:ext cx="2359026" cy="2541588"/>
              <a:chOff x="0" y="0"/>
              <a:chExt cx="2359025" cy="2541587"/>
            </a:xfrm>
          </p:grpSpPr>
          <p:grpSp>
            <p:nvGrpSpPr>
              <p:cNvPr id="261" name="Group 261"/>
              <p:cNvGrpSpPr/>
              <p:nvPr/>
            </p:nvGrpSpPr>
            <p:grpSpPr>
              <a:xfrm>
                <a:off x="1365250" y="1098550"/>
                <a:ext cx="993776" cy="352425"/>
                <a:chOff x="0" y="0"/>
                <a:chExt cx="993775" cy="352425"/>
              </a:xfrm>
            </p:grpSpPr>
            <p:sp>
              <p:nvSpPr>
                <p:cNvPr id="259" name="Shape 259"/>
                <p:cNvSpPr/>
                <p:nvPr/>
              </p:nvSpPr>
              <p:spPr>
                <a:xfrm>
                  <a:off x="0" y="0"/>
                  <a:ext cx="993775" cy="35242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p>
              </p:txBody>
            </p:sp>
            <p:sp>
              <p:nvSpPr>
                <p:cNvPr id="260" name="Shape 260"/>
                <p:cNvSpPr/>
                <p:nvPr/>
              </p:nvSpPr>
              <p:spPr>
                <a:xfrm>
                  <a:off x="79363" y="32669"/>
                  <a:ext cx="835049" cy="28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400" u="sng">
                      <a:effectLst>
                        <a:outerShdw sx="100000" sy="100000" kx="0" ky="0" algn="b" rotWithShape="0" blurRad="38100" dist="38100" dir="2700000">
                          <a:srgbClr val="000000"/>
                        </a:outerShdw>
                      </a:effectLst>
                    </a:defRPr>
                  </a:lvl1pPr>
                </a:lstStyle>
                <a:p>
                  <a:pPr/>
                  <a:r>
                    <a:t>Feedback</a:t>
                  </a:r>
                </a:p>
              </p:txBody>
            </p:sp>
          </p:grpSp>
          <p:grpSp>
            <p:nvGrpSpPr>
              <p:cNvPr id="264" name="Group 264"/>
              <p:cNvGrpSpPr/>
              <p:nvPr/>
            </p:nvGrpSpPr>
            <p:grpSpPr>
              <a:xfrm>
                <a:off x="-1" y="1098550"/>
                <a:ext cx="1241426" cy="352425"/>
                <a:chOff x="0" y="0"/>
                <a:chExt cx="1241424" cy="352425"/>
              </a:xfrm>
            </p:grpSpPr>
            <p:sp>
              <p:nvSpPr>
                <p:cNvPr id="262" name="Shape 262"/>
                <p:cNvSpPr/>
                <p:nvPr/>
              </p:nvSpPr>
              <p:spPr>
                <a:xfrm>
                  <a:off x="0" y="0"/>
                  <a:ext cx="1241425" cy="35242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p>
              </p:txBody>
            </p:sp>
            <p:sp>
              <p:nvSpPr>
                <p:cNvPr id="263" name="Shape 263"/>
                <p:cNvSpPr/>
                <p:nvPr/>
              </p:nvSpPr>
              <p:spPr>
                <a:xfrm>
                  <a:off x="54819" y="32669"/>
                  <a:ext cx="1131787" cy="287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400" u="sng">
                      <a:effectLst>
                        <a:outerShdw sx="100000" sy="100000" kx="0" ky="0" algn="b" rotWithShape="0" blurRad="38100" dist="38100" dir="2700000">
                          <a:srgbClr val="000000"/>
                        </a:outerShdw>
                      </a:effectLst>
                    </a:defRPr>
                  </a:lvl1pPr>
                </a:lstStyle>
                <a:p>
                  <a:pPr/>
                  <a:r>
                    <a:t>Consumption</a:t>
                  </a:r>
                </a:p>
              </p:txBody>
            </p:sp>
          </p:grpSp>
          <p:grpSp>
            <p:nvGrpSpPr>
              <p:cNvPr id="267" name="Group 267"/>
              <p:cNvGrpSpPr/>
              <p:nvPr/>
            </p:nvGrpSpPr>
            <p:grpSpPr>
              <a:xfrm>
                <a:off x="957262" y="1481137"/>
                <a:ext cx="608288" cy="649431"/>
                <a:chOff x="0" y="0"/>
                <a:chExt cx="608286" cy="649429"/>
              </a:xfrm>
            </p:grpSpPr>
            <p:sp>
              <p:nvSpPr>
                <p:cNvPr id="265" name="Shape 265"/>
                <p:cNvSpPr/>
                <p:nvPr/>
              </p:nvSpPr>
              <p:spPr>
                <a:xfrm>
                  <a:off x="0" y="0"/>
                  <a:ext cx="608287" cy="649430"/>
                </a:xfrm>
                <a:custGeom>
                  <a:avLst/>
                  <a:gdLst/>
                  <a:ahLst/>
                  <a:cxnLst>
                    <a:cxn ang="0">
                      <a:pos x="wd2" y="hd2"/>
                    </a:cxn>
                    <a:cxn ang="5400000">
                      <a:pos x="wd2" y="hd2"/>
                    </a:cxn>
                    <a:cxn ang="10800000">
                      <a:pos x="wd2" y="hd2"/>
                    </a:cxn>
                    <a:cxn ang="16200000">
                      <a:pos x="wd2" y="hd2"/>
                    </a:cxn>
                  </a:cxnLst>
                  <a:rect l="0" t="0" r="r" b="b"/>
                  <a:pathLst>
                    <a:path w="21600" h="19454" fill="norm" stroke="1" extrusionOk="0">
                      <a:moveTo>
                        <a:pt x="17633" y="0"/>
                      </a:moveTo>
                      <a:lnTo>
                        <a:pt x="12784" y="6483"/>
                      </a:lnTo>
                      <a:lnTo>
                        <a:pt x="14988" y="6483"/>
                      </a:lnTo>
                      <a:lnTo>
                        <a:pt x="14988" y="6483"/>
                      </a:lnTo>
                      <a:cubicBezTo>
                        <a:pt x="14166" y="12345"/>
                        <a:pt x="12282" y="16863"/>
                        <a:pt x="9919" y="18639"/>
                      </a:cubicBezTo>
                      <a:cubicBezTo>
                        <a:pt x="13858" y="21600"/>
                        <a:pt x="18026" y="16254"/>
                        <a:pt x="19396" y="6483"/>
                      </a:cubicBezTo>
                      <a:lnTo>
                        <a:pt x="21600" y="6483"/>
                      </a:lnTo>
                      <a:close/>
                      <a:moveTo>
                        <a:pt x="12123" y="19450"/>
                      </a:moveTo>
                      <a:cubicBezTo>
                        <a:pt x="7862" y="19450"/>
                        <a:pt x="4408" y="10742"/>
                        <a:pt x="4408" y="0"/>
                      </a:cubicBezTo>
                      <a:lnTo>
                        <a:pt x="0" y="0"/>
                      </a:lnTo>
                      <a:cubicBezTo>
                        <a:pt x="0" y="10742"/>
                        <a:pt x="3454" y="19450"/>
                        <a:pt x="7714" y="19450"/>
                      </a:cubicBezTo>
                      <a:close/>
                    </a:path>
                  </a:pathLst>
                </a:custGeom>
                <a:gradFill flip="none" rotWithShape="1">
                  <a:gsLst>
                    <a:gs pos="0">
                      <a:schemeClr val="accent2"/>
                    </a:gs>
                    <a:gs pos="100000">
                      <a:srgbClr val="18185E"/>
                    </a:gs>
                  </a:gsLst>
                  <a:path path="circle">
                    <a:fillToRect l="37721" t="-19636" r="62278" b="119636"/>
                  </a:path>
                </a:gradFill>
                <a:ln w="12700" cap="flat">
                  <a:noFill/>
                  <a:miter lim="400000"/>
                </a:ln>
                <a:effectLst>
                  <a:outerShdw sx="100000" sy="100000" kx="0" ky="0" algn="b" rotWithShape="0" blurRad="0" dist="17961" dir="2700000">
                    <a:srgbClr val="1F1F7A"/>
                  </a:outerShdw>
                </a:effectLst>
              </p:spPr>
              <p:txBody>
                <a:bodyPr wrap="square" lIns="45719" tIns="45719" rIns="45719" bIns="45719" numCol="1" anchor="ctr">
                  <a:noAutofit/>
                </a:bodyPr>
                <a:lstStyle/>
                <a:p>
                  <a:pPr>
                    <a:defRPr u="sng"/>
                  </a:pPr>
                </a:p>
              </p:txBody>
            </p:sp>
            <p:sp>
              <p:nvSpPr>
                <p:cNvPr id="266" name="Shape 266"/>
                <p:cNvSpPr/>
                <p:nvPr/>
              </p:nvSpPr>
              <p:spPr>
                <a:xfrm flipH="1" rot="16200000">
                  <a:off x="-153948" y="153947"/>
                  <a:ext cx="649288" cy="3413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009"/>
                        <a:pt x="11929" y="7855"/>
                        <a:pt x="0" y="7855"/>
                      </a:cubicBezTo>
                      <a:lnTo>
                        <a:pt x="0" y="0"/>
                      </a:lnTo>
                      <a:cubicBezTo>
                        <a:pt x="11929" y="0"/>
                        <a:pt x="21600" y="6154"/>
                        <a:pt x="21600" y="13745"/>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u="sng"/>
                  </a:pPr>
                </a:p>
              </p:txBody>
            </p:sp>
          </p:grpSp>
          <p:sp>
            <p:nvSpPr>
              <p:cNvPr id="268" name="Shape 268"/>
              <p:cNvSpPr/>
              <p:nvPr/>
            </p:nvSpPr>
            <p:spPr>
              <a:xfrm>
                <a:off x="1423987" y="-1"/>
                <a:ext cx="463551" cy="10096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079"/>
                    </a:moveTo>
                    <a:lnTo>
                      <a:pt x="12427" y="0"/>
                    </a:lnTo>
                    <a:lnTo>
                      <a:pt x="12427" y="3295"/>
                    </a:lnTo>
                    <a:cubicBezTo>
                      <a:pt x="5564" y="3295"/>
                      <a:pt x="0" y="7263"/>
                      <a:pt x="0" y="12158"/>
                    </a:cubicBezTo>
                    <a:lnTo>
                      <a:pt x="0" y="21600"/>
                    </a:lnTo>
                    <a:lnTo>
                      <a:pt x="5691" y="21600"/>
                    </a:lnTo>
                    <a:lnTo>
                      <a:pt x="5691" y="12158"/>
                    </a:lnTo>
                    <a:cubicBezTo>
                      <a:pt x="5691" y="10338"/>
                      <a:pt x="8707" y="8863"/>
                      <a:pt x="12427" y="8863"/>
                    </a:cubicBezTo>
                    <a:lnTo>
                      <a:pt x="12427" y="12158"/>
                    </a:lnTo>
                    <a:close/>
                  </a:path>
                </a:pathLst>
              </a:custGeom>
              <a:gradFill flip="none" rotWithShape="1">
                <a:gsLst>
                  <a:gs pos="0">
                    <a:schemeClr val="accent2"/>
                  </a:gs>
                  <a:gs pos="100000">
                    <a:srgbClr val="18185E"/>
                  </a:gs>
                </a:gsLst>
                <a:path path="circle">
                  <a:fillToRect l="-19636" t="62278" r="119636" b="37721"/>
                </a:path>
              </a:gradFill>
              <a:ln w="12700" cap="flat">
                <a:noFill/>
                <a:miter lim="400000"/>
              </a:ln>
              <a:effectLst>
                <a:outerShdw sx="100000" sy="100000" kx="0" ky="0" algn="b" rotWithShape="0" blurRad="0" dist="17961" dir="2700000">
                  <a:srgbClr val="1F1F7A"/>
                </a:outerShdw>
              </a:effectLst>
            </p:spPr>
            <p:txBody>
              <a:bodyPr wrap="square" lIns="45719" tIns="45719" rIns="45719" bIns="45719" numCol="1" anchor="ctr">
                <a:noAutofit/>
              </a:bodyPr>
              <a:lstStyle/>
              <a:p>
                <a:pPr>
                  <a:defRPr u="sng"/>
                </a:pPr>
              </a:p>
            </p:txBody>
          </p:sp>
          <p:sp>
            <p:nvSpPr>
              <p:cNvPr id="269" name="Shape 269"/>
              <p:cNvSpPr/>
              <p:nvPr/>
            </p:nvSpPr>
            <p:spPr>
              <a:xfrm>
                <a:off x="623093" y="75406"/>
                <a:ext cx="568326" cy="992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521" y="21600"/>
                    </a:moveTo>
                    <a:lnTo>
                      <a:pt x="21600" y="15126"/>
                    </a:lnTo>
                    <a:lnTo>
                      <a:pt x="18688" y="15126"/>
                    </a:lnTo>
                    <a:lnTo>
                      <a:pt x="18688" y="12427"/>
                    </a:lnTo>
                    <a:cubicBezTo>
                      <a:pt x="18688" y="5564"/>
                      <a:pt x="14548" y="0"/>
                      <a:pt x="9442" y="0"/>
                    </a:cubicBezTo>
                    <a:lnTo>
                      <a:pt x="0" y="0"/>
                    </a:lnTo>
                    <a:lnTo>
                      <a:pt x="0" y="6474"/>
                    </a:lnTo>
                    <a:lnTo>
                      <a:pt x="9442" y="6474"/>
                    </a:lnTo>
                    <a:cubicBezTo>
                      <a:pt x="11050" y="6474"/>
                      <a:pt x="12354" y="9139"/>
                      <a:pt x="12354" y="12427"/>
                    </a:cubicBezTo>
                    <a:lnTo>
                      <a:pt x="12354" y="15126"/>
                    </a:lnTo>
                    <a:lnTo>
                      <a:pt x="9442" y="15126"/>
                    </a:lnTo>
                    <a:close/>
                  </a:path>
                </a:pathLst>
              </a:custGeom>
              <a:gradFill flip="none" rotWithShape="1">
                <a:gsLst>
                  <a:gs pos="0">
                    <a:schemeClr val="accent2"/>
                  </a:gs>
                  <a:gs pos="100000">
                    <a:srgbClr val="141450"/>
                  </a:gs>
                </a:gsLst>
                <a:path path="circle">
                  <a:fillToRect l="62278" t="119636" r="37721" b="-19636"/>
                </a:path>
              </a:gradFill>
              <a:ln w="12700" cap="flat">
                <a:noFill/>
                <a:miter lim="400000"/>
              </a:ln>
              <a:effectLst>
                <a:outerShdw sx="100000" sy="100000" kx="0" ky="0" algn="b" rotWithShape="0" blurRad="0" dist="17961" dir="2700000">
                  <a:srgbClr val="1F1F7A"/>
                </a:outerShdw>
              </a:effectLst>
            </p:spPr>
            <p:txBody>
              <a:bodyPr wrap="square" lIns="45719" tIns="45719" rIns="45719" bIns="45719" numCol="1" anchor="ctr">
                <a:noAutofit/>
              </a:bodyPr>
              <a:lstStyle/>
              <a:p>
                <a:pPr>
                  <a:defRPr u="sng"/>
                </a:pPr>
              </a:p>
            </p:txBody>
          </p:sp>
          <p:grpSp>
            <p:nvGrpSpPr>
              <p:cNvPr id="272" name="Group 272"/>
              <p:cNvGrpSpPr/>
              <p:nvPr/>
            </p:nvGrpSpPr>
            <p:grpSpPr>
              <a:xfrm>
                <a:off x="766762" y="2187574"/>
                <a:ext cx="969963" cy="354014"/>
                <a:chOff x="0" y="0"/>
                <a:chExt cx="969962" cy="354012"/>
              </a:xfrm>
            </p:grpSpPr>
            <p:sp>
              <p:nvSpPr>
                <p:cNvPr id="270" name="Shape 270"/>
                <p:cNvSpPr/>
                <p:nvPr/>
              </p:nvSpPr>
              <p:spPr>
                <a:xfrm>
                  <a:off x="-1" y="-1"/>
                  <a:ext cx="969964" cy="354014"/>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p>
              </p:txBody>
            </p:sp>
            <p:sp>
              <p:nvSpPr>
                <p:cNvPr id="271" name="Shape 271"/>
                <p:cNvSpPr/>
                <p:nvPr/>
              </p:nvSpPr>
              <p:spPr>
                <a:xfrm>
                  <a:off x="91982" y="33462"/>
                  <a:ext cx="785998" cy="287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b="1" sz="1400" u="sng">
                      <a:effectLst>
                        <a:outerShdw sx="100000" sy="100000" kx="0" ky="0" algn="b" rotWithShape="0" blurRad="38100" dist="38100" dir="2700000">
                          <a:srgbClr val="000000"/>
                        </a:outerShdw>
                      </a:effectLst>
                    </a:defRPr>
                  </a:lvl1pPr>
                </a:lstStyle>
                <a:p>
                  <a:pPr/>
                  <a:r>
                    <a:t>Planning</a:t>
                  </a:r>
                </a:p>
              </p:txBody>
            </p:sp>
          </p:grpSp>
        </p:grpSp>
        <p:sp>
          <p:nvSpPr>
            <p:cNvPr id="274" name="Shape 274"/>
            <p:cNvSpPr/>
            <p:nvPr/>
          </p:nvSpPr>
          <p:spPr>
            <a:xfrm>
              <a:off x="542984" y="3159649"/>
              <a:ext cx="541509" cy="225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1000" u="sng"/>
              </a:lvl1pPr>
            </a:lstStyle>
            <a:p>
              <a:pPr/>
              <a:r>
                <a:t>Analyze</a:t>
              </a:r>
            </a:p>
          </p:txBody>
        </p:sp>
        <p:sp>
          <p:nvSpPr>
            <p:cNvPr id="275" name="Shape 275"/>
            <p:cNvSpPr/>
            <p:nvPr/>
          </p:nvSpPr>
          <p:spPr>
            <a:xfrm>
              <a:off x="255732" y="2283349"/>
              <a:ext cx="623889" cy="214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noFill/>
            <a:ln w="38100" cap="flat">
              <a:solidFill>
                <a:schemeClr val="accent3">
                  <a:lumOff val="44000"/>
                </a:schemeClr>
              </a:solidFill>
              <a:prstDash val="solid"/>
              <a:round/>
            </a:ln>
            <a:effectLst/>
          </p:spPr>
          <p:txBody>
            <a:bodyPr wrap="square" lIns="45719" tIns="45719" rIns="45719" bIns="45719" numCol="1" anchor="ctr">
              <a:noAutofit/>
            </a:bodyPr>
            <a:lstStyle/>
            <a:p>
              <a:pPr>
                <a:defRPr u="sng"/>
              </a:pPr>
            </a:p>
          </p:txBody>
        </p:sp>
        <p:sp>
          <p:nvSpPr>
            <p:cNvPr id="276" name="Shape 276"/>
            <p:cNvSpPr/>
            <p:nvPr/>
          </p:nvSpPr>
          <p:spPr>
            <a:xfrm rot="5400000">
              <a:off x="1867045" y="4070874"/>
              <a:ext cx="666751" cy="184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noFill/>
            <a:ln w="38100" cap="flat">
              <a:solidFill>
                <a:schemeClr val="accent3">
                  <a:lumOff val="44000"/>
                  <a:alpha val="98822"/>
                </a:schemeClr>
              </a:solidFill>
              <a:prstDash val="solid"/>
              <a:round/>
            </a:ln>
            <a:effectLst/>
          </p:spPr>
          <p:txBody>
            <a:bodyPr wrap="square" lIns="45719" tIns="45719" rIns="45719" bIns="45719" numCol="1" anchor="ctr">
              <a:noAutofit/>
            </a:bodyPr>
            <a:lstStyle/>
            <a:p>
              <a:pPr>
                <a:defRPr u="sng"/>
              </a:pPr>
            </a:p>
          </p:txBody>
        </p:sp>
        <p:sp>
          <p:nvSpPr>
            <p:cNvPr id="277" name="Shape 277"/>
            <p:cNvSpPr/>
            <p:nvPr/>
          </p:nvSpPr>
          <p:spPr>
            <a:xfrm>
              <a:off x="3502170" y="2283349"/>
              <a:ext cx="622301" cy="214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noFill/>
            <a:ln w="38100" cap="flat">
              <a:solidFill>
                <a:schemeClr val="accent3">
                  <a:lumOff val="44000"/>
                </a:schemeClr>
              </a:solidFill>
              <a:prstDash val="solid"/>
              <a:round/>
            </a:ln>
            <a:effectLst/>
          </p:spPr>
          <p:txBody>
            <a:bodyPr wrap="square" lIns="45719" tIns="45719" rIns="45719" bIns="45719" numCol="1" anchor="ctr">
              <a:noAutofit/>
            </a:bodyPr>
            <a:lstStyle/>
            <a:p>
              <a:pPr>
                <a:defRPr u="sng"/>
              </a:pPr>
            </a:p>
          </p:txBody>
        </p:sp>
        <p:sp>
          <p:nvSpPr>
            <p:cNvPr id="278" name="Shape 278"/>
            <p:cNvSpPr/>
            <p:nvPr/>
          </p:nvSpPr>
          <p:spPr>
            <a:xfrm rot="5400000">
              <a:off x="1868632" y="513286"/>
              <a:ext cx="666751" cy="184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noFill/>
            <a:ln w="38100" cap="flat">
              <a:solidFill>
                <a:schemeClr val="accent3">
                  <a:lumOff val="44000"/>
                  <a:alpha val="98822"/>
                </a:schemeClr>
              </a:solidFill>
              <a:prstDash val="solid"/>
              <a:round/>
            </a:ln>
            <a:effectLst/>
          </p:spPr>
          <p:txBody>
            <a:bodyPr wrap="square" lIns="45719" tIns="45719" rIns="45719" bIns="45719" numCol="1" anchor="ctr">
              <a:noAutofit/>
            </a:bodyPr>
            <a:lstStyle/>
            <a:p>
              <a:pPr>
                <a:defRPr u="sng"/>
              </a:pPr>
            </a:p>
          </p:txBody>
        </p:sp>
        <p:sp>
          <p:nvSpPr>
            <p:cNvPr id="279" name="Shape 279"/>
            <p:cNvSpPr/>
            <p:nvPr/>
          </p:nvSpPr>
          <p:spPr>
            <a:xfrm rot="3079614">
              <a:off x="2389333" y="730774"/>
              <a:ext cx="2252663" cy="7921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just" defTabSz="365760">
                <a:defRPr b="1" sz="2480" u="sng">
                  <a:solidFill>
                    <a:srgbClr val="000066"/>
                  </a:solidFill>
                  <a:latin typeface="AvantGarde Bk BT"/>
                  <a:ea typeface="AvantGarde Bk BT"/>
                  <a:cs typeface="AvantGarde Bk BT"/>
                  <a:sym typeface="AvantGarde Bk BT"/>
                </a:defRPr>
              </a:lvl1pPr>
            </a:lstStyle>
            <a:p>
              <a:pPr/>
              <a:r>
                <a:t>DIRECTION AND PLANNING</a:t>
              </a:r>
            </a:p>
          </p:txBody>
        </p:sp>
        <p:sp>
          <p:nvSpPr>
            <p:cNvPr id="280" name="Shape 280"/>
            <p:cNvSpPr/>
            <p:nvPr/>
          </p:nvSpPr>
          <p:spPr>
            <a:xfrm rot="7241755">
              <a:off x="3192608" y="3496199"/>
              <a:ext cx="1333501" cy="2762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694944">
                <a:defRPr b="1" sz="1596" u="sng">
                  <a:solidFill>
                    <a:srgbClr val="000066"/>
                  </a:solidFill>
                  <a:latin typeface="AvantGarde Bk BT"/>
                  <a:ea typeface="AvantGarde Bk BT"/>
                  <a:cs typeface="AvantGarde Bk BT"/>
                  <a:sym typeface="AvantGarde Bk BT"/>
                </a:defRPr>
              </a:lvl1pPr>
            </a:lstStyle>
            <a:p>
              <a:pPr/>
              <a:r>
                <a:t>COLLECTION</a:t>
              </a:r>
            </a:p>
          </p:txBody>
        </p:sp>
        <p:sp>
          <p:nvSpPr>
            <p:cNvPr id="281" name="Shape 281"/>
            <p:cNvSpPr/>
            <p:nvPr/>
          </p:nvSpPr>
          <p:spPr>
            <a:xfrm rot="13821940">
              <a:off x="20782" y="3642249"/>
              <a:ext cx="1314451" cy="2762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just" defTabSz="667512">
                <a:defRPr b="1" sz="1533" u="sng">
                  <a:solidFill>
                    <a:srgbClr val="000066"/>
                  </a:solidFill>
                  <a:latin typeface="AvantGarde Bk BT"/>
                  <a:ea typeface="AvantGarde Bk BT"/>
                  <a:cs typeface="AvantGarde Bk BT"/>
                  <a:sym typeface="AvantGarde Bk BT"/>
                </a:defRPr>
              </a:lvl1pPr>
            </a:lstStyle>
            <a:p>
              <a:pPr/>
              <a:r>
                <a:t>PROCESSING</a:t>
              </a:r>
            </a:p>
          </p:txBody>
        </p:sp>
        <p:sp>
          <p:nvSpPr>
            <p:cNvPr id="282" name="Shape 282"/>
            <p:cNvSpPr/>
            <p:nvPr/>
          </p:nvSpPr>
          <p:spPr>
            <a:xfrm rot="18066105">
              <a:off x="-257030" y="1076849"/>
              <a:ext cx="1552576" cy="2762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just" defTabSz="667512">
                <a:defRPr b="1" sz="1533" u="sng">
                  <a:solidFill>
                    <a:srgbClr val="000066"/>
                  </a:solidFill>
                  <a:latin typeface="AvantGarde Bk BT"/>
                  <a:ea typeface="AvantGarde Bk BT"/>
                  <a:cs typeface="AvantGarde Bk BT"/>
                  <a:sym typeface="AvantGarde Bk BT"/>
                </a:defRPr>
              </a:lvl1pPr>
            </a:lstStyle>
            <a:p>
              <a:pPr/>
              <a:r>
                <a:t>DISSEMINATION</a:t>
              </a:r>
            </a:p>
          </p:txBody>
        </p:sp>
      </p:grpSp>
      <p:sp>
        <p:nvSpPr>
          <p:cNvPr id="284" name="Shape 284"/>
          <p:cNvSpPr/>
          <p:nvPr/>
        </p:nvSpPr>
        <p:spPr>
          <a:xfrm>
            <a:off x="444500" y="1828800"/>
            <a:ext cx="3435350" cy="30327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342900" indent="114300">
              <a:spcBef>
                <a:spcPts val="1400"/>
              </a:spcBef>
              <a:defRPr b="1">
                <a:solidFill>
                  <a:schemeClr val="accent2"/>
                </a:solidFill>
                <a:latin typeface="AvantGarde Bk BT"/>
                <a:ea typeface="AvantGarde Bk BT"/>
                <a:cs typeface="AvantGarde Bk BT"/>
                <a:sym typeface="AvantGarde Bk BT"/>
              </a:defRPr>
            </a:pPr>
            <a:r>
              <a:t>Stages:</a:t>
            </a:r>
          </a:p>
          <a:p>
            <a:pPr lvl="1" marL="800100" indent="-342900">
              <a:spcBef>
                <a:spcPts val="1400"/>
              </a:spcBef>
              <a:buSzPct val="100000"/>
              <a:buAutoNum type="arabicPeriod" startAt="1"/>
              <a:defRPr b="1">
                <a:solidFill>
                  <a:schemeClr val="accent2"/>
                </a:solidFill>
                <a:latin typeface="AvantGarde Bk BT"/>
                <a:ea typeface="AvantGarde Bk BT"/>
                <a:cs typeface="AvantGarde Bk BT"/>
                <a:sym typeface="AvantGarde Bk BT"/>
              </a:defRPr>
            </a:pPr>
            <a:r>
              <a:t>Direction and Planning</a:t>
            </a:r>
          </a:p>
          <a:p>
            <a:pPr lvl="1" marL="800100" indent="-342900">
              <a:spcBef>
                <a:spcPts val="1400"/>
              </a:spcBef>
              <a:buSzPct val="100000"/>
              <a:buAutoNum type="arabicPeriod" startAt="1"/>
              <a:defRPr b="1">
                <a:solidFill>
                  <a:schemeClr val="accent2"/>
                </a:solidFill>
                <a:latin typeface="AvantGarde Bk BT"/>
                <a:ea typeface="AvantGarde Bk BT"/>
                <a:cs typeface="AvantGarde Bk BT"/>
                <a:sym typeface="AvantGarde Bk BT"/>
              </a:defRPr>
            </a:pPr>
            <a:r>
              <a:t>Collection</a:t>
            </a:r>
          </a:p>
          <a:p>
            <a:pPr lvl="1" marL="800100" indent="-342900">
              <a:spcBef>
                <a:spcPts val="1400"/>
              </a:spcBef>
              <a:buSzPct val="100000"/>
              <a:buAutoNum type="arabicPeriod" startAt="1"/>
              <a:defRPr b="1">
                <a:solidFill>
                  <a:schemeClr val="accent2"/>
                </a:solidFill>
                <a:latin typeface="AvantGarde Bk BT"/>
                <a:ea typeface="AvantGarde Bk BT"/>
                <a:cs typeface="AvantGarde Bk BT"/>
                <a:sym typeface="AvantGarde Bk BT"/>
              </a:defRPr>
            </a:pPr>
            <a:r>
              <a:t>Processing</a:t>
            </a:r>
          </a:p>
          <a:p>
            <a:pPr lvl="1" marL="800100" indent="-342900">
              <a:spcBef>
                <a:spcPts val="1400"/>
              </a:spcBef>
              <a:buSzPct val="100000"/>
              <a:buAutoNum type="arabicPeriod" startAt="1"/>
              <a:defRPr b="1">
                <a:solidFill>
                  <a:schemeClr val="accent2"/>
                </a:solidFill>
                <a:latin typeface="AvantGarde Bk BT"/>
                <a:ea typeface="AvantGarde Bk BT"/>
                <a:cs typeface="AvantGarde Bk BT"/>
                <a:sym typeface="AvantGarde Bk BT"/>
              </a:defRPr>
            </a:pPr>
            <a:r>
              <a:t>Dissemination</a:t>
            </a:r>
          </a:p>
        </p:txBody>
      </p:sp>
      <p:grpSp>
        <p:nvGrpSpPr>
          <p:cNvPr id="287" name="Group 287"/>
          <p:cNvGrpSpPr/>
          <p:nvPr/>
        </p:nvGrpSpPr>
        <p:grpSpPr>
          <a:xfrm>
            <a:off x="1123950" y="6386512"/>
            <a:ext cx="1743075" cy="234951"/>
            <a:chOff x="0" y="0"/>
            <a:chExt cx="1743075" cy="234950"/>
          </a:xfrm>
        </p:grpSpPr>
        <p:sp>
          <p:nvSpPr>
            <p:cNvPr id="285" name="Shape 28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86" name="Shape 28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291" name="Shape 291"/>
          <p:cNvSpPr/>
          <p:nvPr>
            <p:ph type="title" idx="4294967295"/>
          </p:nvPr>
        </p:nvSpPr>
        <p:spPr>
          <a:xfrm>
            <a:off x="228600" y="0"/>
            <a:ext cx="9372600" cy="9144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Intelligence and Enforcement: the Connection</a:t>
            </a:r>
          </a:p>
        </p:txBody>
      </p:sp>
      <p:grpSp>
        <p:nvGrpSpPr>
          <p:cNvPr id="294" name="Group 294"/>
          <p:cNvGrpSpPr/>
          <p:nvPr/>
        </p:nvGrpSpPr>
        <p:grpSpPr>
          <a:xfrm>
            <a:off x="1123950" y="6386512"/>
            <a:ext cx="1743075" cy="234951"/>
            <a:chOff x="0" y="0"/>
            <a:chExt cx="1743075" cy="234950"/>
          </a:xfrm>
        </p:grpSpPr>
        <p:sp>
          <p:nvSpPr>
            <p:cNvPr id="292" name="Shape 292"/>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93" name="Shape 293"/>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grpSp>
        <p:nvGrpSpPr>
          <p:cNvPr id="309" name="Group 309"/>
          <p:cNvGrpSpPr/>
          <p:nvPr/>
        </p:nvGrpSpPr>
        <p:grpSpPr>
          <a:xfrm>
            <a:off x="501650" y="1674018"/>
            <a:ext cx="4151042" cy="3885407"/>
            <a:chOff x="0" y="0"/>
            <a:chExt cx="4151041" cy="3885405"/>
          </a:xfrm>
        </p:grpSpPr>
        <p:grpSp>
          <p:nvGrpSpPr>
            <p:cNvPr id="300" name="Group 300"/>
            <p:cNvGrpSpPr/>
            <p:nvPr/>
          </p:nvGrpSpPr>
          <p:grpSpPr>
            <a:xfrm>
              <a:off x="0" y="0"/>
              <a:ext cx="3890963" cy="3885406"/>
              <a:chOff x="0" y="0"/>
              <a:chExt cx="3890962" cy="3885405"/>
            </a:xfrm>
          </p:grpSpPr>
          <p:sp>
            <p:nvSpPr>
              <p:cNvPr id="295" name="Shape 295"/>
              <p:cNvSpPr/>
              <p:nvPr/>
            </p:nvSpPr>
            <p:spPr>
              <a:xfrm>
                <a:off x="3175" y="793"/>
                <a:ext cx="3887788" cy="3884613"/>
              </a:xfrm>
              <a:prstGeom prst="ellipse">
                <a:avLst/>
              </a:prstGeom>
              <a:solidFill>
                <a:srgbClr val="000066"/>
              </a:solidFill>
              <a:ln w="9525" cap="flat">
                <a:solidFill>
                  <a:srgbClr val="000066"/>
                </a:solidFill>
                <a:prstDash val="solid"/>
                <a:round/>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96" name="Shape 296"/>
              <p:cNvSpPr/>
              <p:nvPr/>
            </p:nvSpPr>
            <p:spPr>
              <a:xfrm>
                <a:off x="625475" y="634206"/>
                <a:ext cx="2605088" cy="2601913"/>
              </a:xfrm>
              <a:prstGeom prst="ellipse">
                <a:avLst/>
              </a:prstGeom>
              <a:solidFill>
                <a:schemeClr val="accent3">
                  <a:lumOff val="44000"/>
                </a:schemeClr>
              </a:solidFill>
              <a:ln w="9525" cap="flat">
                <a:solidFill>
                  <a:srgbClr val="000066"/>
                </a:solidFill>
                <a:prstDash val="solid"/>
                <a:round/>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97" name="Shape 297"/>
              <p:cNvSpPr/>
              <p:nvPr/>
            </p:nvSpPr>
            <p:spPr>
              <a:xfrm rot="5400000">
                <a:off x="1606550" y="240506"/>
                <a:ext cx="674688"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noFill/>
              <a:ln w="38100" cap="flat">
                <a:solidFill>
                  <a:schemeClr val="accent3">
                    <a:lumOff val="44000"/>
                    <a:alpha val="98822"/>
                  </a:schemeClr>
                </a:solidFill>
                <a:prstDash val="solid"/>
                <a:round/>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98" name="Shape 298"/>
              <p:cNvSpPr/>
              <p:nvPr/>
            </p:nvSpPr>
            <p:spPr>
              <a:xfrm rot="5400000">
                <a:off x="1614487" y="3458368"/>
                <a:ext cx="641351"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noFill/>
              <a:ln w="38100" cap="flat">
                <a:solidFill>
                  <a:schemeClr val="accent3">
                    <a:lumOff val="44000"/>
                    <a:alpha val="98822"/>
                  </a:schemeClr>
                </a:solidFill>
                <a:prstDash val="solid"/>
                <a:round/>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299" name="Shape 299"/>
              <p:cNvSpPr/>
              <p:nvPr/>
            </p:nvSpPr>
            <p:spPr>
              <a:xfrm>
                <a:off x="0" y="1843881"/>
                <a:ext cx="663576" cy="19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noFill/>
              <a:ln w="38100" cap="flat">
                <a:solidFill>
                  <a:schemeClr val="accent3">
                    <a:lumOff val="44000"/>
                  </a:schemeClr>
                </a:solidFill>
                <a:prstDash val="solid"/>
                <a:round/>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301" name="Shape 301"/>
            <p:cNvSpPr/>
            <p:nvPr/>
          </p:nvSpPr>
          <p:spPr>
            <a:xfrm>
              <a:off x="3154362" y="1761331"/>
              <a:ext cx="790576" cy="165101"/>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nvGrpSpPr>
            <p:cNvPr id="308" name="Group 308"/>
            <p:cNvGrpSpPr/>
            <p:nvPr/>
          </p:nvGrpSpPr>
          <p:grpSpPr>
            <a:xfrm>
              <a:off x="2958206" y="766445"/>
              <a:ext cx="1192836" cy="1166830"/>
              <a:chOff x="0" y="0"/>
              <a:chExt cx="1192834" cy="1166828"/>
            </a:xfrm>
          </p:grpSpPr>
          <p:grpSp>
            <p:nvGrpSpPr>
              <p:cNvPr id="305" name="Group 305"/>
              <p:cNvGrpSpPr/>
              <p:nvPr/>
            </p:nvGrpSpPr>
            <p:grpSpPr>
              <a:xfrm>
                <a:off x="0" y="-1"/>
                <a:ext cx="1192835" cy="1166830"/>
                <a:chOff x="0" y="0"/>
                <a:chExt cx="1192834" cy="1166828"/>
              </a:xfrm>
            </p:grpSpPr>
            <p:sp>
              <p:nvSpPr>
                <p:cNvPr id="302" name="Shape 302"/>
                <p:cNvSpPr/>
                <p:nvPr/>
              </p:nvSpPr>
              <p:spPr>
                <a:xfrm rot="1786176">
                  <a:off x="178447" y="171781"/>
                  <a:ext cx="889001" cy="741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solidFill>
                  <a:srgbClr val="000066"/>
                </a:solidFill>
                <a:ln w="9525" cap="flat">
                  <a:solidFill>
                    <a:srgbClr val="000066"/>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03" name="Shape 303"/>
                <p:cNvSpPr/>
                <p:nvPr/>
              </p:nvSpPr>
              <p:spPr>
                <a:xfrm rot="1777278">
                  <a:off x="-2614" y="827547"/>
                  <a:ext cx="706437" cy="17621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04" name="Shape 304"/>
                <p:cNvSpPr/>
                <p:nvPr/>
              </p:nvSpPr>
              <p:spPr>
                <a:xfrm rot="21004594">
                  <a:off x="212466" y="978916"/>
                  <a:ext cx="312738" cy="155576"/>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306" name="Shape 306"/>
              <p:cNvSpPr/>
              <p:nvPr/>
            </p:nvSpPr>
            <p:spPr>
              <a:xfrm rot="16107156">
                <a:off x="598573" y="593702"/>
                <a:ext cx="649288" cy="18891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07" name="Shape 307"/>
              <p:cNvSpPr/>
              <p:nvPr/>
            </p:nvSpPr>
            <p:spPr>
              <a:xfrm rot="21004594">
                <a:off x="971518" y="781211"/>
                <a:ext cx="196851" cy="247651"/>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grpSp>
      <p:sp>
        <p:nvSpPr>
          <p:cNvPr id="310" name="Shape 310"/>
          <p:cNvSpPr/>
          <p:nvPr/>
        </p:nvSpPr>
        <p:spPr>
          <a:xfrm>
            <a:off x="1797050" y="3343275"/>
            <a:ext cx="1301750" cy="523240"/>
          </a:xfrm>
          <a:prstGeom prst="rect">
            <a:avLst/>
          </a:prstGeom>
          <a:solidFill>
            <a:srgbClr val="00006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chemeClr val="accent3">
                    <a:lumOff val="44000"/>
                  </a:schemeClr>
                </a:solidFill>
                <a:latin typeface="AvantGarde Bk BT"/>
                <a:ea typeface="AvantGarde Bk BT"/>
                <a:cs typeface="AvantGarde Bk BT"/>
                <a:sym typeface="AvantGarde Bk BT"/>
              </a:defRPr>
            </a:lvl1pPr>
          </a:lstStyle>
          <a:p>
            <a:pPr/>
            <a:r>
              <a:t>Intelligence Cycle</a:t>
            </a:r>
          </a:p>
        </p:txBody>
      </p:sp>
      <p:sp>
        <p:nvSpPr>
          <p:cNvPr id="311" name="Shape 311"/>
          <p:cNvSpPr/>
          <p:nvPr/>
        </p:nvSpPr>
        <p:spPr>
          <a:xfrm rot="13692335">
            <a:off x="835820" y="4479130"/>
            <a:ext cx="995363" cy="2190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758951">
              <a:defRPr b="1" sz="1411">
                <a:solidFill>
                  <a:schemeClr val="accent3">
                    <a:lumOff val="44000"/>
                  </a:schemeClr>
                </a:solidFill>
                <a:latin typeface="Verdana"/>
                <a:ea typeface="Verdana"/>
                <a:cs typeface="Verdana"/>
                <a:sym typeface="Verdana"/>
              </a:defRPr>
            </a:lvl1pPr>
          </a:lstStyle>
          <a:p>
            <a:pPr/>
            <a:r>
              <a:t>Collection</a:t>
            </a:r>
          </a:p>
        </p:txBody>
      </p:sp>
      <p:sp>
        <p:nvSpPr>
          <p:cNvPr id="312" name="Shape 312"/>
          <p:cNvSpPr/>
          <p:nvPr/>
        </p:nvSpPr>
        <p:spPr>
          <a:xfrm rot="7968768">
            <a:off x="2405063" y="4276725"/>
            <a:ext cx="2009776" cy="4476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374904">
              <a:defRPr b="1" sz="1435">
                <a:solidFill>
                  <a:schemeClr val="accent3">
                    <a:lumOff val="44000"/>
                  </a:schemeClr>
                </a:solidFill>
                <a:latin typeface="Verdana"/>
                <a:ea typeface="Verdana"/>
                <a:cs typeface="Verdana"/>
                <a:sym typeface="Verdana"/>
              </a:defRPr>
            </a:lvl1pPr>
          </a:lstStyle>
          <a:p>
            <a:pPr/>
            <a:r>
              <a:t>Direction and Planning</a:t>
            </a:r>
          </a:p>
        </p:txBody>
      </p:sp>
      <p:sp>
        <p:nvSpPr>
          <p:cNvPr id="313" name="Shape 313"/>
          <p:cNvSpPr/>
          <p:nvPr/>
        </p:nvSpPr>
        <p:spPr>
          <a:xfrm rot="18529292">
            <a:off x="814387" y="2527300"/>
            <a:ext cx="993776" cy="2190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685800">
              <a:defRPr b="1" sz="1275">
                <a:solidFill>
                  <a:schemeClr val="accent3">
                    <a:lumOff val="44000"/>
                  </a:schemeClr>
                </a:solidFill>
                <a:latin typeface="Verdana"/>
                <a:ea typeface="Verdana"/>
                <a:cs typeface="Verdana"/>
                <a:sym typeface="Verdana"/>
              </a:defRPr>
            </a:lvl1pPr>
          </a:lstStyle>
          <a:p>
            <a:pPr/>
            <a:r>
              <a:t>Processing</a:t>
            </a:r>
          </a:p>
        </p:txBody>
      </p:sp>
      <p:sp>
        <p:nvSpPr>
          <p:cNvPr id="314" name="Shape 314"/>
          <p:cNvSpPr/>
          <p:nvPr/>
        </p:nvSpPr>
        <p:spPr>
          <a:xfrm rot="2288156">
            <a:off x="2747963" y="2284413"/>
            <a:ext cx="1139826" cy="2587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512063">
              <a:defRPr b="1" sz="1120">
                <a:solidFill>
                  <a:schemeClr val="accent3">
                    <a:lumOff val="44000"/>
                  </a:schemeClr>
                </a:solidFill>
                <a:latin typeface="Verdana"/>
                <a:ea typeface="Verdana"/>
                <a:cs typeface="Verdana"/>
                <a:sym typeface="Verdana"/>
              </a:defRPr>
            </a:lvl1pPr>
          </a:lstStyle>
          <a:p>
            <a:pPr/>
            <a:r>
              <a:t>Dissemination</a:t>
            </a:r>
          </a:p>
        </p:txBody>
      </p:sp>
      <p:sp>
        <p:nvSpPr>
          <p:cNvPr id="315" name="Shape 315"/>
          <p:cNvSpPr/>
          <p:nvPr/>
        </p:nvSpPr>
        <p:spPr>
          <a:xfrm>
            <a:off x="4746625" y="1584325"/>
            <a:ext cx="3887788" cy="3884615"/>
          </a:xfrm>
          <a:prstGeom prst="ellipse">
            <a:avLst/>
          </a:prstGeom>
          <a:solidFill>
            <a:srgbClr val="6699FF"/>
          </a:solidFill>
          <a:ln>
            <a:solidFill>
              <a:srgbClr val="6699FF"/>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16" name="Shape 316"/>
          <p:cNvSpPr/>
          <p:nvPr/>
        </p:nvSpPr>
        <p:spPr>
          <a:xfrm>
            <a:off x="5384800" y="2217738"/>
            <a:ext cx="2605089" cy="2601913"/>
          </a:xfrm>
          <a:prstGeom prst="ellipse">
            <a:avLst/>
          </a:prstGeom>
          <a:solidFill>
            <a:schemeClr val="accent3">
              <a:lumOff val="44000"/>
            </a:schemeClr>
          </a:solidFill>
          <a:ln>
            <a:solidFill>
              <a:schemeClr val="accent3">
                <a:lumOff val="44000"/>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17" name="Shape 317"/>
          <p:cNvSpPr/>
          <p:nvPr/>
        </p:nvSpPr>
        <p:spPr>
          <a:xfrm rot="5400000">
            <a:off x="6350794" y="1823243"/>
            <a:ext cx="674688"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alpha val="98822"/>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18" name="Shape 318"/>
          <p:cNvSpPr/>
          <p:nvPr/>
        </p:nvSpPr>
        <p:spPr>
          <a:xfrm rot="5400000">
            <a:off x="6357937" y="5041900"/>
            <a:ext cx="641351"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alpha val="98822"/>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19" name="Shape 319"/>
          <p:cNvSpPr/>
          <p:nvPr/>
        </p:nvSpPr>
        <p:spPr>
          <a:xfrm>
            <a:off x="7974013" y="3411537"/>
            <a:ext cx="669926" cy="19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nvGrpSpPr>
          <p:cNvPr id="322" name="Group 322"/>
          <p:cNvGrpSpPr/>
          <p:nvPr/>
        </p:nvGrpSpPr>
        <p:grpSpPr>
          <a:xfrm>
            <a:off x="6038850" y="3326924"/>
            <a:ext cx="1304925" cy="523241"/>
            <a:chOff x="0" y="0"/>
            <a:chExt cx="1304925" cy="523240"/>
          </a:xfrm>
        </p:grpSpPr>
        <p:sp>
          <p:nvSpPr>
            <p:cNvPr id="320" name="Shape 320"/>
            <p:cNvSpPr/>
            <p:nvPr/>
          </p:nvSpPr>
          <p:spPr>
            <a:xfrm>
              <a:off x="0" y="3651"/>
              <a:ext cx="1304925" cy="515938"/>
            </a:xfrm>
            <a:prstGeom prst="rect">
              <a:avLst/>
            </a:prstGeom>
            <a:solidFill>
              <a:srgbClr val="6699FF"/>
            </a:solidFill>
            <a:ln w="12700" cap="flat">
              <a:noFill/>
              <a:miter lim="400000"/>
            </a:ln>
            <a:effectLst/>
          </p:spPr>
          <p:txBody>
            <a:bodyPr wrap="square" lIns="45719" tIns="45719" rIns="45719" bIns="45719" numCol="1" anchor="ctr">
              <a:noAutofit/>
            </a:bodyPr>
            <a:lstStyle/>
            <a:p>
              <a:pPr algn="ctr"/>
            </a:p>
          </p:txBody>
        </p:sp>
        <p:sp>
          <p:nvSpPr>
            <p:cNvPr id="321" name="Shape 321"/>
            <p:cNvSpPr/>
            <p:nvPr/>
          </p:nvSpPr>
          <p:spPr>
            <a:xfrm>
              <a:off x="91387" y="0"/>
              <a:ext cx="1122151"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sz="1400">
                  <a:solidFill>
                    <a:schemeClr val="accent3">
                      <a:lumOff val="44000"/>
                    </a:schemeClr>
                  </a:solidFill>
                  <a:latin typeface="AvantGarde Bk BT"/>
                  <a:ea typeface="AvantGarde Bk BT"/>
                  <a:cs typeface="AvantGarde Bk BT"/>
                  <a:sym typeface="AvantGarde Bk BT"/>
                </a:defRPr>
              </a:pPr>
              <a:r>
                <a:t>Operational </a:t>
              </a:r>
            </a:p>
            <a:p>
              <a:pPr algn="ctr">
                <a:defRPr sz="1400">
                  <a:solidFill>
                    <a:schemeClr val="accent3">
                      <a:lumOff val="44000"/>
                    </a:schemeClr>
                  </a:solidFill>
                  <a:latin typeface="AvantGarde Bk BT"/>
                  <a:ea typeface="AvantGarde Bk BT"/>
                  <a:cs typeface="AvantGarde Bk BT"/>
                  <a:sym typeface="AvantGarde Bk BT"/>
                </a:defRPr>
              </a:pPr>
              <a:r>
                <a:t>Cycle</a:t>
              </a:r>
            </a:p>
          </p:txBody>
        </p:sp>
      </p:grpSp>
      <p:sp>
        <p:nvSpPr>
          <p:cNvPr id="323" name="Shape 323"/>
          <p:cNvSpPr/>
          <p:nvPr/>
        </p:nvSpPr>
        <p:spPr>
          <a:xfrm rot="7968768">
            <a:off x="6930231" y="4429919"/>
            <a:ext cx="1545234" cy="2444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758951">
              <a:defRPr b="1" sz="1328">
                <a:solidFill>
                  <a:schemeClr val="accent3">
                    <a:lumOff val="44000"/>
                  </a:schemeClr>
                </a:solidFill>
                <a:latin typeface="Verdana"/>
                <a:ea typeface="Verdana"/>
                <a:cs typeface="Verdana"/>
                <a:sym typeface="Verdana"/>
              </a:defRPr>
            </a:lvl1pPr>
          </a:lstStyle>
          <a:p>
            <a:pPr/>
            <a:r>
              <a:t>Investigation</a:t>
            </a:r>
          </a:p>
        </p:txBody>
      </p:sp>
      <p:sp>
        <p:nvSpPr>
          <p:cNvPr id="324" name="Shape 324"/>
          <p:cNvSpPr/>
          <p:nvPr/>
        </p:nvSpPr>
        <p:spPr>
          <a:xfrm rot="13692335">
            <a:off x="4789487" y="4008437"/>
            <a:ext cx="2178051" cy="749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365760">
              <a:defRPr b="1" sz="2360">
                <a:solidFill>
                  <a:schemeClr val="accent3">
                    <a:lumOff val="44000"/>
                  </a:schemeClr>
                </a:solidFill>
                <a:latin typeface="Verdana"/>
                <a:ea typeface="Verdana"/>
                <a:cs typeface="Verdana"/>
                <a:sym typeface="Verdana"/>
              </a:defRPr>
            </a:lvl1pPr>
          </a:lstStyle>
          <a:p>
            <a:pPr/>
            <a:r>
              <a:t>Direction and Planning</a:t>
            </a:r>
          </a:p>
        </p:txBody>
      </p:sp>
      <p:sp>
        <p:nvSpPr>
          <p:cNvPr id="325" name="Shape 325"/>
          <p:cNvSpPr/>
          <p:nvPr/>
        </p:nvSpPr>
        <p:spPr>
          <a:xfrm rot="2654337">
            <a:off x="7446963" y="2363788"/>
            <a:ext cx="688932" cy="2063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832104">
              <a:defRPr b="1" sz="1183">
                <a:solidFill>
                  <a:schemeClr val="accent3">
                    <a:lumOff val="44000"/>
                  </a:schemeClr>
                </a:solidFill>
                <a:latin typeface="Verdana"/>
                <a:ea typeface="Verdana"/>
                <a:cs typeface="Verdana"/>
                <a:sym typeface="Verdana"/>
              </a:defRPr>
            </a:lvl1pPr>
          </a:lstStyle>
          <a:p>
            <a:pPr/>
            <a:r>
              <a:t>Arrests</a:t>
            </a:r>
          </a:p>
        </p:txBody>
      </p:sp>
      <p:sp>
        <p:nvSpPr>
          <p:cNvPr id="326" name="Shape 326"/>
          <p:cNvSpPr/>
          <p:nvPr/>
        </p:nvSpPr>
        <p:spPr>
          <a:xfrm rot="19341826">
            <a:off x="5349875" y="2171700"/>
            <a:ext cx="993775" cy="4286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just" defTabSz="539495">
              <a:defRPr b="1" sz="943">
                <a:solidFill>
                  <a:schemeClr val="accent3">
                    <a:lumOff val="44000"/>
                  </a:schemeClr>
                </a:solidFill>
                <a:latin typeface="Verdana"/>
                <a:ea typeface="Verdana"/>
                <a:cs typeface="Verdana"/>
                <a:sym typeface="Verdana"/>
              </a:defRPr>
            </a:pPr>
            <a:r>
              <a:t>Disclossure and </a:t>
            </a:r>
            <a:endParaRPr sz="1651"/>
          </a:p>
          <a:p>
            <a:pPr algn="just" defTabSz="539495">
              <a:defRPr b="1" sz="943">
                <a:solidFill>
                  <a:schemeClr val="accent3">
                    <a:lumOff val="44000"/>
                  </a:schemeClr>
                </a:solidFill>
                <a:latin typeface="Verdana"/>
                <a:ea typeface="Verdana"/>
                <a:cs typeface="Verdana"/>
                <a:sym typeface="Verdana"/>
              </a:defRPr>
            </a:pPr>
            <a:r>
              <a:t>Assessment</a:t>
            </a:r>
          </a:p>
        </p:txBody>
      </p:sp>
      <p:grpSp>
        <p:nvGrpSpPr>
          <p:cNvPr id="334" name="Group 334"/>
          <p:cNvGrpSpPr/>
          <p:nvPr/>
        </p:nvGrpSpPr>
        <p:grpSpPr>
          <a:xfrm>
            <a:off x="4410761" y="2647530"/>
            <a:ext cx="1154328" cy="1120028"/>
            <a:chOff x="0" y="0"/>
            <a:chExt cx="1154327" cy="1120027"/>
          </a:xfrm>
        </p:grpSpPr>
        <p:grpSp>
          <p:nvGrpSpPr>
            <p:cNvPr id="332" name="Group 332"/>
            <p:cNvGrpSpPr/>
            <p:nvPr/>
          </p:nvGrpSpPr>
          <p:grpSpPr>
            <a:xfrm>
              <a:off x="0" y="0"/>
              <a:ext cx="1154328" cy="1120028"/>
              <a:chOff x="0" y="0"/>
              <a:chExt cx="1154327" cy="1120027"/>
            </a:xfrm>
          </p:grpSpPr>
          <p:sp>
            <p:nvSpPr>
              <p:cNvPr id="327" name="Shape 327"/>
              <p:cNvSpPr/>
              <p:nvPr/>
            </p:nvSpPr>
            <p:spPr>
              <a:xfrm>
                <a:off x="345388" y="808457"/>
                <a:ext cx="708026" cy="18256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28" name="Shape 328"/>
              <p:cNvSpPr/>
              <p:nvPr/>
            </p:nvSpPr>
            <p:spPr>
              <a:xfrm rot="16783927">
                <a:off x="126313" y="394120"/>
                <a:ext cx="493713" cy="29686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29" name="Shape 329"/>
              <p:cNvSpPr/>
              <p:nvPr/>
            </p:nvSpPr>
            <p:spPr>
              <a:xfrm rot="12932677">
                <a:off x="132663" y="189332"/>
                <a:ext cx="889001" cy="741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solidFill>
                <a:srgbClr val="6699FF"/>
              </a:solidFill>
              <a:ln w="9525" cap="flat">
                <a:solidFill>
                  <a:srgbClr val="6699FF"/>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30" name="Shape 330"/>
              <p:cNvSpPr/>
              <p:nvPr/>
            </p:nvSpPr>
            <p:spPr>
              <a:xfrm rot="20192267">
                <a:off x="481913" y="698919"/>
                <a:ext cx="601663" cy="14446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31" name="Shape 331"/>
              <p:cNvSpPr/>
              <p:nvPr/>
            </p:nvSpPr>
            <p:spPr>
              <a:xfrm>
                <a:off x="820051" y="733844"/>
                <a:ext cx="296863" cy="107950"/>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333" name="Shape 333"/>
            <p:cNvSpPr/>
            <p:nvPr/>
          </p:nvSpPr>
          <p:spPr>
            <a:xfrm>
              <a:off x="194576" y="765594"/>
              <a:ext cx="173038" cy="190500"/>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335" name="Shape 335"/>
          <p:cNvSpPr/>
          <p:nvPr/>
        </p:nvSpPr>
        <p:spPr>
          <a:xfrm>
            <a:off x="3948112" y="3224213"/>
            <a:ext cx="1235076" cy="528638"/>
          </a:xfrm>
          <a:prstGeom prst="diamond">
            <a:avLst/>
          </a:prstGeom>
          <a:solidFill>
            <a:srgbClr val="00CCFF"/>
          </a:solidFill>
          <a:ln w="12700">
            <a:miter lim="400000"/>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36" name="Shape 336"/>
          <p:cNvSpPr/>
          <p:nvPr/>
        </p:nvSpPr>
        <p:spPr>
          <a:xfrm>
            <a:off x="4127500" y="3349625"/>
            <a:ext cx="865188" cy="269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sz="1200">
                <a:solidFill>
                  <a:schemeClr val="accent3">
                    <a:lumOff val="44000"/>
                  </a:schemeClr>
                </a:solidFill>
                <a:latin typeface="AvantGarde Bk BT"/>
                <a:ea typeface="AvantGarde Bk BT"/>
                <a:cs typeface="AvantGarde Bk BT"/>
                <a:sym typeface="AvantGarde Bk BT"/>
              </a:defRPr>
            </a:lvl1pPr>
          </a:lstStyle>
          <a:p>
            <a:pPr/>
            <a:r>
              <a:t>Priorities</a:t>
            </a:r>
          </a:p>
        </p:txBody>
      </p:sp>
      <p:sp>
        <p:nvSpPr>
          <p:cNvPr id="337" name="Shape 337"/>
          <p:cNvSpPr/>
          <p:nvPr/>
        </p:nvSpPr>
        <p:spPr>
          <a:xfrm rot="3052665">
            <a:off x="3628230" y="4737894"/>
            <a:ext cx="369889" cy="1136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000066"/>
          </a:solidFill>
          <a:ln>
            <a:solidFill>
              <a:srgbClr val="000066"/>
            </a:solidFill>
            <a:miter/>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38" name="Shape 338"/>
          <p:cNvSpPr/>
          <p:nvPr/>
        </p:nvSpPr>
        <p:spPr>
          <a:xfrm rot="13566393">
            <a:off x="729456" y="1416844"/>
            <a:ext cx="369889" cy="1136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000066"/>
          </a:solidFill>
          <a:ln>
            <a:solidFill>
              <a:srgbClr val="000066"/>
            </a:solidFill>
            <a:miter/>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39" name="Shape 339"/>
          <p:cNvSpPr/>
          <p:nvPr/>
        </p:nvSpPr>
        <p:spPr>
          <a:xfrm rot="18599421">
            <a:off x="5237955" y="4742657"/>
            <a:ext cx="369888" cy="1136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6699FF"/>
          </a:solidFill>
          <a:ln>
            <a:solidFill>
              <a:srgbClr val="6699FF"/>
            </a:solidFill>
            <a:miter/>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40" name="Shape 340"/>
          <p:cNvSpPr/>
          <p:nvPr/>
        </p:nvSpPr>
        <p:spPr>
          <a:xfrm rot="8009269">
            <a:off x="8122443" y="1424782"/>
            <a:ext cx="369888" cy="1136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6699FF"/>
          </a:solidFill>
          <a:ln>
            <a:solidFill>
              <a:srgbClr val="6699FF"/>
            </a:solidFill>
            <a:miter/>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41" name="Shape 341"/>
          <p:cNvSpPr/>
          <p:nvPr/>
        </p:nvSpPr>
        <p:spPr>
          <a:xfrm>
            <a:off x="3559175" y="3217863"/>
            <a:ext cx="184150" cy="274638"/>
          </a:xfrm>
          <a:prstGeom prst="rect">
            <a:avLst/>
          </a:prstGeom>
          <a:solidFill>
            <a:schemeClr val="accent3">
              <a:lumOff val="44000"/>
            </a:schemeClr>
          </a:solidFill>
          <a:ln w="12700">
            <a:miter lim="400000"/>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42" name="Shape 342"/>
          <p:cNvSpPr/>
          <p:nvPr/>
        </p:nvSpPr>
        <p:spPr>
          <a:xfrm>
            <a:off x="3649662" y="3286125"/>
            <a:ext cx="188913" cy="190500"/>
          </a:xfrm>
          <a:prstGeom prst="rect">
            <a:avLst/>
          </a:prstGeom>
          <a:solidFill>
            <a:schemeClr val="accent3">
              <a:lumOff val="44000"/>
            </a:schemeClr>
          </a:solidFill>
          <a:ln w="12700">
            <a:miter lim="400000"/>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title"/>
          </p:nvPr>
        </p:nvSpPr>
        <p:spPr>
          <a:prstGeom prst="rect">
            <a:avLst/>
          </a:prstGeom>
        </p:spPr>
        <p:txBody>
          <a:bodyPr/>
          <a:lstStyle>
            <a:lvl1pPr>
              <a:defRPr sz="2800"/>
            </a:lvl1pPr>
          </a:lstStyle>
          <a:p>
            <a:pPr/>
            <a:r>
              <a:t>The Crime Analysis Process (Chapter 4)</a:t>
            </a:r>
          </a:p>
        </p:txBody>
      </p:sp>
      <p:grpSp>
        <p:nvGrpSpPr>
          <p:cNvPr id="367" name="Group 367"/>
          <p:cNvGrpSpPr/>
          <p:nvPr/>
        </p:nvGrpSpPr>
        <p:grpSpPr>
          <a:xfrm>
            <a:off x="2181757" y="1524000"/>
            <a:ext cx="4780486" cy="4221854"/>
            <a:chOff x="0" y="0"/>
            <a:chExt cx="4780485" cy="4221853"/>
          </a:xfrm>
        </p:grpSpPr>
        <p:grpSp>
          <p:nvGrpSpPr>
            <p:cNvPr id="349" name="Group 349"/>
            <p:cNvGrpSpPr/>
            <p:nvPr/>
          </p:nvGrpSpPr>
          <p:grpSpPr>
            <a:xfrm>
              <a:off x="1743658" y="0"/>
              <a:ext cx="1293170" cy="905218"/>
              <a:chOff x="0" y="0"/>
              <a:chExt cx="1293168" cy="905217"/>
            </a:xfrm>
          </p:grpSpPr>
          <p:sp>
            <p:nvSpPr>
              <p:cNvPr id="347" name="Shape 347"/>
              <p:cNvSpPr/>
              <p:nvPr/>
            </p:nvSpPr>
            <p:spPr>
              <a:xfrm>
                <a:off x="0" y="0"/>
                <a:ext cx="1293169" cy="905218"/>
              </a:xfrm>
              <a:prstGeom prst="roundRect">
                <a:avLst>
                  <a:gd name="adj" fmla="val 20000"/>
                </a:avLst>
              </a:prstGeom>
              <a:solidFill>
                <a:schemeClr val="accent1"/>
              </a:solidFill>
              <a:ln w="25400" cap="flat">
                <a:solidFill>
                  <a:schemeClr val="accent3">
                    <a:lumOff val="44000"/>
                  </a:schemeClr>
                </a:solidFill>
                <a:prstDash val="solid"/>
                <a:round/>
                <a:tailEnd type="triangle" w="med" len="med"/>
              </a:ln>
              <a:effectLst/>
            </p:spPr>
            <p:txBody>
              <a:bodyPr wrap="square" lIns="45719" tIns="45719" rIns="45719" bIns="45719" numCol="1" anchor="ctr">
                <a:noAutofit/>
              </a:bodyPr>
              <a:lstStyle/>
              <a:p>
                <a:pPr algn="ctr">
                  <a:defRPr sz="1425">
                    <a:solidFill>
                      <a:schemeClr val="accent3">
                        <a:lumOff val="44000"/>
                      </a:schemeClr>
                    </a:solidFill>
                  </a:defRPr>
                </a:pPr>
              </a:p>
            </p:txBody>
          </p:sp>
          <p:sp>
            <p:nvSpPr>
              <p:cNvPr id="348" name="Shape 348"/>
              <p:cNvSpPr/>
              <p:nvPr/>
            </p:nvSpPr>
            <p:spPr>
              <a:xfrm>
                <a:off x="53014" y="302784"/>
                <a:ext cx="1187141" cy="299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25">
                    <a:solidFill>
                      <a:schemeClr val="accent3">
                        <a:lumOff val="44000"/>
                      </a:schemeClr>
                    </a:solidFill>
                  </a:defRPr>
                </a:lvl1pPr>
              </a:lstStyle>
              <a:p>
                <a:pPr/>
                <a:r>
                  <a:t>Collection</a:t>
                </a:r>
              </a:p>
            </p:txBody>
          </p:sp>
        </p:grpSp>
        <p:sp>
          <p:nvSpPr>
            <p:cNvPr id="350" name="Shape 350"/>
            <p:cNvSpPr/>
            <p:nvPr/>
          </p:nvSpPr>
          <p:spPr>
            <a:xfrm>
              <a:off x="3193539" y="637985"/>
              <a:ext cx="619280" cy="491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361" y="5139"/>
                    <a:pt x="15732" y="12508"/>
                    <a:pt x="21600" y="21600"/>
                  </a:cubicBezTo>
                </a:path>
              </a:pathLst>
            </a:custGeom>
            <a:noFill/>
            <a:ln w="9525" cap="flat">
              <a:solidFill>
                <a:srgbClr val="00C795"/>
              </a:solidFill>
              <a:prstDash val="solid"/>
              <a:round/>
              <a:tailEnd type="triangle" w="med" len="med"/>
            </a:ln>
            <a:effectLst/>
          </p:spPr>
          <p:txBody>
            <a:bodyPr wrap="square" lIns="45719" tIns="45719" rIns="45719" bIns="45719" numCol="1" anchor="ctr">
              <a:noAutofit/>
            </a:bodyPr>
            <a:lstStyle/>
            <a:p>
              <a:pPr/>
            </a:p>
          </p:txBody>
        </p:sp>
        <p:grpSp>
          <p:nvGrpSpPr>
            <p:cNvPr id="353" name="Group 353"/>
            <p:cNvGrpSpPr/>
            <p:nvPr/>
          </p:nvGrpSpPr>
          <p:grpSpPr>
            <a:xfrm>
              <a:off x="3487317" y="1266842"/>
              <a:ext cx="1293169" cy="905218"/>
              <a:chOff x="0" y="0"/>
              <a:chExt cx="1293168" cy="905217"/>
            </a:xfrm>
          </p:grpSpPr>
          <p:sp>
            <p:nvSpPr>
              <p:cNvPr id="351" name="Shape 351"/>
              <p:cNvSpPr/>
              <p:nvPr/>
            </p:nvSpPr>
            <p:spPr>
              <a:xfrm>
                <a:off x="0" y="0"/>
                <a:ext cx="1293169" cy="905218"/>
              </a:xfrm>
              <a:prstGeom prst="roundRect">
                <a:avLst>
                  <a:gd name="adj" fmla="val 20000"/>
                </a:avLst>
              </a:prstGeom>
              <a:solidFill>
                <a:schemeClr val="accent1"/>
              </a:solidFill>
              <a:ln w="25400" cap="flat">
                <a:solidFill>
                  <a:schemeClr val="accent3">
                    <a:lumOff val="44000"/>
                  </a:schemeClr>
                </a:solidFill>
                <a:prstDash val="solid"/>
                <a:round/>
                <a:tailEnd type="triangle" w="med" len="med"/>
              </a:ln>
              <a:effectLst/>
            </p:spPr>
            <p:txBody>
              <a:bodyPr wrap="square" lIns="45719" tIns="45719" rIns="45719" bIns="45719" numCol="1" anchor="ctr">
                <a:noAutofit/>
              </a:bodyPr>
              <a:lstStyle/>
              <a:p>
                <a:pPr algn="ctr">
                  <a:defRPr sz="1425">
                    <a:solidFill>
                      <a:schemeClr val="accent3">
                        <a:lumOff val="44000"/>
                      </a:schemeClr>
                    </a:solidFill>
                  </a:defRPr>
                </a:pPr>
              </a:p>
            </p:txBody>
          </p:sp>
          <p:sp>
            <p:nvSpPr>
              <p:cNvPr id="352" name="Shape 352"/>
              <p:cNvSpPr/>
              <p:nvPr/>
            </p:nvSpPr>
            <p:spPr>
              <a:xfrm>
                <a:off x="53014" y="302784"/>
                <a:ext cx="1187141" cy="299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25">
                    <a:solidFill>
                      <a:schemeClr val="accent3">
                        <a:lumOff val="44000"/>
                      </a:schemeClr>
                    </a:solidFill>
                  </a:defRPr>
                </a:lvl1pPr>
              </a:lstStyle>
              <a:p>
                <a:pPr/>
                <a:r>
                  <a:t>Collation</a:t>
                </a:r>
              </a:p>
            </p:txBody>
          </p:sp>
        </p:grpSp>
        <p:sp>
          <p:nvSpPr>
            <p:cNvPr id="354" name="Shape 354"/>
            <p:cNvSpPr/>
            <p:nvPr/>
          </p:nvSpPr>
          <p:spPr>
            <a:xfrm>
              <a:off x="4000741" y="2353224"/>
              <a:ext cx="221536" cy="808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590" y="7560"/>
                    <a:pt x="13192" y="14956"/>
                    <a:pt x="0" y="21600"/>
                  </a:cubicBezTo>
                </a:path>
              </a:pathLst>
            </a:custGeom>
            <a:noFill/>
            <a:ln w="9525" cap="flat">
              <a:solidFill>
                <a:srgbClr val="00C795"/>
              </a:solidFill>
              <a:prstDash val="solid"/>
              <a:round/>
              <a:tailEnd type="triangle" w="med" len="med"/>
            </a:ln>
            <a:effectLst/>
          </p:spPr>
          <p:txBody>
            <a:bodyPr wrap="square" lIns="45719" tIns="45719" rIns="45719" bIns="45719" numCol="1" anchor="ctr">
              <a:noAutofit/>
            </a:bodyPr>
            <a:lstStyle/>
            <a:p>
              <a:pPr/>
            </a:p>
          </p:txBody>
        </p:sp>
        <p:grpSp>
          <p:nvGrpSpPr>
            <p:cNvPr id="357" name="Group 357"/>
            <p:cNvGrpSpPr/>
            <p:nvPr/>
          </p:nvGrpSpPr>
          <p:grpSpPr>
            <a:xfrm>
              <a:off x="2821299" y="3316635"/>
              <a:ext cx="1293169" cy="905219"/>
              <a:chOff x="0" y="0"/>
              <a:chExt cx="1293168" cy="905217"/>
            </a:xfrm>
          </p:grpSpPr>
          <p:sp>
            <p:nvSpPr>
              <p:cNvPr id="355" name="Shape 355"/>
              <p:cNvSpPr/>
              <p:nvPr/>
            </p:nvSpPr>
            <p:spPr>
              <a:xfrm>
                <a:off x="0" y="0"/>
                <a:ext cx="1293169" cy="905218"/>
              </a:xfrm>
              <a:prstGeom prst="roundRect">
                <a:avLst>
                  <a:gd name="adj" fmla="val 20000"/>
                </a:avLst>
              </a:prstGeom>
              <a:solidFill>
                <a:schemeClr val="accent1"/>
              </a:solidFill>
              <a:ln w="25400" cap="flat">
                <a:solidFill>
                  <a:schemeClr val="accent3">
                    <a:lumOff val="44000"/>
                  </a:schemeClr>
                </a:solidFill>
                <a:prstDash val="solid"/>
                <a:round/>
                <a:tailEnd type="triangle" w="med" len="med"/>
              </a:ln>
              <a:effectLst/>
            </p:spPr>
            <p:txBody>
              <a:bodyPr wrap="square" lIns="45719" tIns="45719" rIns="45719" bIns="45719" numCol="1" anchor="ctr">
                <a:noAutofit/>
              </a:bodyPr>
              <a:lstStyle/>
              <a:p>
                <a:pPr algn="ctr">
                  <a:defRPr sz="1425">
                    <a:solidFill>
                      <a:schemeClr val="accent3">
                        <a:lumOff val="44000"/>
                      </a:schemeClr>
                    </a:solidFill>
                  </a:defRPr>
                </a:pPr>
              </a:p>
            </p:txBody>
          </p:sp>
          <p:sp>
            <p:nvSpPr>
              <p:cNvPr id="356" name="Shape 356"/>
              <p:cNvSpPr/>
              <p:nvPr/>
            </p:nvSpPr>
            <p:spPr>
              <a:xfrm>
                <a:off x="53014" y="302784"/>
                <a:ext cx="1187141" cy="299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25">
                    <a:solidFill>
                      <a:schemeClr val="accent3">
                        <a:lumOff val="44000"/>
                      </a:schemeClr>
                    </a:solidFill>
                  </a:defRPr>
                </a:lvl1pPr>
              </a:lstStyle>
              <a:p>
                <a:pPr/>
                <a:r>
                  <a:t>Analysis</a:t>
                </a:r>
              </a:p>
            </p:txBody>
          </p:sp>
        </p:grpSp>
        <p:sp>
          <p:nvSpPr>
            <p:cNvPr id="358" name="Shape 358"/>
            <p:cNvSpPr/>
            <p:nvPr/>
          </p:nvSpPr>
          <p:spPr>
            <a:xfrm>
              <a:off x="2087054" y="4094097"/>
              <a:ext cx="606378" cy="25210"/>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21600" y="0"/>
                  </a:moveTo>
                  <a:cubicBezTo>
                    <a:pt x="14446" y="21600"/>
                    <a:pt x="7154" y="21600"/>
                    <a:pt x="0" y="0"/>
                  </a:cubicBezTo>
                </a:path>
              </a:pathLst>
            </a:custGeom>
            <a:noFill/>
            <a:ln w="9525" cap="flat">
              <a:solidFill>
                <a:srgbClr val="00C795"/>
              </a:solidFill>
              <a:prstDash val="solid"/>
              <a:round/>
              <a:tailEnd type="triangle" w="med" len="med"/>
            </a:ln>
            <a:effectLst/>
          </p:spPr>
          <p:txBody>
            <a:bodyPr wrap="square" lIns="45719" tIns="45719" rIns="45719" bIns="45719" numCol="1" anchor="ctr">
              <a:noAutofit/>
            </a:bodyPr>
            <a:lstStyle/>
            <a:p>
              <a:pPr/>
            </a:p>
          </p:txBody>
        </p:sp>
        <p:grpSp>
          <p:nvGrpSpPr>
            <p:cNvPr id="361" name="Group 361"/>
            <p:cNvGrpSpPr/>
            <p:nvPr/>
          </p:nvGrpSpPr>
          <p:grpSpPr>
            <a:xfrm>
              <a:off x="666018" y="3316635"/>
              <a:ext cx="1293169" cy="905219"/>
              <a:chOff x="0" y="0"/>
              <a:chExt cx="1293168" cy="905217"/>
            </a:xfrm>
          </p:grpSpPr>
          <p:sp>
            <p:nvSpPr>
              <p:cNvPr id="359" name="Shape 359"/>
              <p:cNvSpPr/>
              <p:nvPr/>
            </p:nvSpPr>
            <p:spPr>
              <a:xfrm>
                <a:off x="0" y="0"/>
                <a:ext cx="1293169" cy="905218"/>
              </a:xfrm>
              <a:prstGeom prst="roundRect">
                <a:avLst>
                  <a:gd name="adj" fmla="val 20000"/>
                </a:avLst>
              </a:prstGeom>
              <a:solidFill>
                <a:schemeClr val="accent1"/>
              </a:solidFill>
              <a:ln w="25400" cap="flat">
                <a:solidFill>
                  <a:schemeClr val="accent3">
                    <a:lumOff val="44000"/>
                  </a:schemeClr>
                </a:solidFill>
                <a:prstDash val="solid"/>
                <a:round/>
                <a:tailEnd type="triangle" w="med" len="med"/>
              </a:ln>
              <a:effectLst/>
            </p:spPr>
            <p:txBody>
              <a:bodyPr wrap="square" lIns="45719" tIns="45719" rIns="45719" bIns="45719" numCol="1" anchor="ctr">
                <a:noAutofit/>
              </a:bodyPr>
              <a:lstStyle/>
              <a:p>
                <a:pPr algn="ctr">
                  <a:defRPr sz="1425">
                    <a:solidFill>
                      <a:schemeClr val="accent3">
                        <a:lumOff val="44000"/>
                      </a:schemeClr>
                    </a:solidFill>
                  </a:defRPr>
                </a:pPr>
              </a:p>
            </p:txBody>
          </p:sp>
          <p:sp>
            <p:nvSpPr>
              <p:cNvPr id="360" name="Shape 360"/>
              <p:cNvSpPr/>
              <p:nvPr/>
            </p:nvSpPr>
            <p:spPr>
              <a:xfrm>
                <a:off x="53014" y="302784"/>
                <a:ext cx="1187141" cy="299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25">
                    <a:solidFill>
                      <a:schemeClr val="accent3">
                        <a:lumOff val="44000"/>
                      </a:schemeClr>
                    </a:solidFill>
                  </a:defRPr>
                </a:lvl1pPr>
              </a:lstStyle>
              <a:p>
                <a:pPr/>
                <a:r>
                  <a:t>Dissemination</a:t>
                </a:r>
              </a:p>
            </p:txBody>
          </p:sp>
        </p:grpSp>
        <p:sp>
          <p:nvSpPr>
            <p:cNvPr id="362" name="Shape 362"/>
            <p:cNvSpPr/>
            <p:nvPr/>
          </p:nvSpPr>
          <p:spPr>
            <a:xfrm>
              <a:off x="558209" y="2353224"/>
              <a:ext cx="221536" cy="808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8408" y="14956"/>
                    <a:pt x="1010" y="7560"/>
                    <a:pt x="0" y="0"/>
                  </a:cubicBezTo>
                </a:path>
              </a:pathLst>
            </a:custGeom>
            <a:noFill/>
            <a:ln w="9525" cap="flat">
              <a:solidFill>
                <a:srgbClr val="00C795"/>
              </a:solidFill>
              <a:prstDash val="solid"/>
              <a:round/>
              <a:tailEnd type="triangle" w="med" len="med"/>
            </a:ln>
            <a:effectLst/>
          </p:spPr>
          <p:txBody>
            <a:bodyPr wrap="square" lIns="45719" tIns="45719" rIns="45719" bIns="45719" numCol="1" anchor="ctr">
              <a:noAutofit/>
            </a:bodyPr>
            <a:lstStyle/>
            <a:p>
              <a:pPr/>
            </a:p>
          </p:txBody>
        </p:sp>
        <p:grpSp>
          <p:nvGrpSpPr>
            <p:cNvPr id="365" name="Group 365"/>
            <p:cNvGrpSpPr/>
            <p:nvPr/>
          </p:nvGrpSpPr>
          <p:grpSpPr>
            <a:xfrm>
              <a:off x="0" y="1266842"/>
              <a:ext cx="1293169" cy="905218"/>
              <a:chOff x="0" y="0"/>
              <a:chExt cx="1293168" cy="905217"/>
            </a:xfrm>
          </p:grpSpPr>
          <p:sp>
            <p:nvSpPr>
              <p:cNvPr id="363" name="Shape 363"/>
              <p:cNvSpPr/>
              <p:nvPr/>
            </p:nvSpPr>
            <p:spPr>
              <a:xfrm>
                <a:off x="0" y="0"/>
                <a:ext cx="1293169" cy="905218"/>
              </a:xfrm>
              <a:prstGeom prst="roundRect">
                <a:avLst>
                  <a:gd name="adj" fmla="val 20000"/>
                </a:avLst>
              </a:prstGeom>
              <a:solidFill>
                <a:schemeClr val="accent1"/>
              </a:solidFill>
              <a:ln w="25400" cap="flat">
                <a:solidFill>
                  <a:schemeClr val="accent3">
                    <a:lumOff val="44000"/>
                  </a:schemeClr>
                </a:solidFill>
                <a:prstDash val="solid"/>
                <a:round/>
                <a:tailEnd type="triangle" w="med" len="med"/>
              </a:ln>
              <a:effectLst/>
            </p:spPr>
            <p:txBody>
              <a:bodyPr wrap="square" lIns="45719" tIns="45719" rIns="45719" bIns="45719" numCol="1" anchor="ctr">
                <a:noAutofit/>
              </a:bodyPr>
              <a:lstStyle/>
              <a:p>
                <a:pPr algn="ctr">
                  <a:defRPr sz="1425">
                    <a:solidFill>
                      <a:schemeClr val="accent3">
                        <a:lumOff val="44000"/>
                      </a:schemeClr>
                    </a:solidFill>
                  </a:defRPr>
                </a:pPr>
              </a:p>
            </p:txBody>
          </p:sp>
          <p:sp>
            <p:nvSpPr>
              <p:cNvPr id="364" name="Shape 364"/>
              <p:cNvSpPr/>
              <p:nvPr/>
            </p:nvSpPr>
            <p:spPr>
              <a:xfrm>
                <a:off x="53014" y="302784"/>
                <a:ext cx="1187141" cy="299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425">
                    <a:solidFill>
                      <a:schemeClr val="accent3">
                        <a:lumOff val="44000"/>
                      </a:schemeClr>
                    </a:solidFill>
                  </a:defRPr>
                </a:lvl1pPr>
              </a:lstStyle>
              <a:p>
                <a:pPr/>
                <a:r>
                  <a:t>Feedback</a:t>
                </a:r>
              </a:p>
            </p:txBody>
          </p:sp>
        </p:grpSp>
        <p:sp>
          <p:nvSpPr>
            <p:cNvPr id="366" name="Shape 366"/>
            <p:cNvSpPr/>
            <p:nvPr/>
          </p:nvSpPr>
          <p:spPr>
            <a:xfrm>
              <a:off x="967667" y="637985"/>
              <a:ext cx="619279" cy="4916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868" y="12508"/>
                    <a:pt x="13239" y="5139"/>
                    <a:pt x="21600" y="0"/>
                  </a:cubicBezTo>
                </a:path>
              </a:pathLst>
            </a:custGeom>
            <a:noFill/>
            <a:ln w="9525" cap="flat">
              <a:solidFill>
                <a:srgbClr val="00C795"/>
              </a:solidFill>
              <a:prstDash val="solid"/>
              <a:round/>
              <a:tailEnd type="triangle" w="med" len="med"/>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369" name="Shape 369"/>
          <p:cNvSpPr/>
          <p:nvPr>
            <p:ph type="title" idx="4294967295"/>
          </p:nvPr>
        </p:nvSpPr>
        <p:spPr>
          <a:xfrm>
            <a:off x="0" y="0"/>
            <a:ext cx="9372600" cy="914400"/>
          </a:xfrm>
          <a:prstGeom prst="rect">
            <a:avLst/>
          </a:prstGeom>
        </p:spPr>
        <p:txBody>
          <a:bodyPr/>
          <a:lstStyle/>
          <a:p>
            <a:pPr defTabSz="795527">
              <a:defRPr sz="2784">
                <a:solidFill>
                  <a:srgbClr val="FFFF00"/>
                </a:solidFill>
                <a:latin typeface="AvantGarde Bk BT"/>
                <a:ea typeface="AvantGarde Bk BT"/>
                <a:cs typeface="AvantGarde Bk BT"/>
                <a:sym typeface="AvantGarde Bk BT"/>
              </a:defRPr>
            </a:pPr>
            <a:r>
              <a:t>How Does the Intel Officer Fit into the Wheel </a:t>
            </a:r>
            <a:br/>
            <a:r>
              <a:t>(in Theory)?</a:t>
            </a:r>
          </a:p>
        </p:txBody>
      </p:sp>
      <p:grpSp>
        <p:nvGrpSpPr>
          <p:cNvPr id="372" name="Group 372"/>
          <p:cNvGrpSpPr/>
          <p:nvPr/>
        </p:nvGrpSpPr>
        <p:grpSpPr>
          <a:xfrm>
            <a:off x="1123950" y="6386512"/>
            <a:ext cx="1743075" cy="234951"/>
            <a:chOff x="0" y="0"/>
            <a:chExt cx="1743075" cy="234950"/>
          </a:xfrm>
        </p:grpSpPr>
        <p:sp>
          <p:nvSpPr>
            <p:cNvPr id="370" name="Shape 37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71" name="Shape 37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373" name="Shape 373"/>
          <p:cNvSpPr/>
          <p:nvPr/>
        </p:nvSpPr>
        <p:spPr>
          <a:xfrm rot="13692335">
            <a:off x="835820" y="4479130"/>
            <a:ext cx="995363" cy="2190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758951">
              <a:defRPr b="1" sz="1411">
                <a:solidFill>
                  <a:schemeClr val="accent3">
                    <a:lumOff val="44000"/>
                  </a:schemeClr>
                </a:solidFill>
                <a:latin typeface="Verdana"/>
                <a:ea typeface="Verdana"/>
                <a:cs typeface="Verdana"/>
                <a:sym typeface="Verdana"/>
              </a:defRPr>
            </a:lvl1pPr>
          </a:lstStyle>
          <a:p>
            <a:pPr/>
            <a:r>
              <a:t>Collection</a:t>
            </a:r>
          </a:p>
        </p:txBody>
      </p:sp>
      <p:sp>
        <p:nvSpPr>
          <p:cNvPr id="374" name="Shape 374"/>
          <p:cNvSpPr/>
          <p:nvPr/>
        </p:nvSpPr>
        <p:spPr>
          <a:xfrm rot="7968768">
            <a:off x="2405063" y="4276725"/>
            <a:ext cx="2009776" cy="4476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374904">
              <a:defRPr b="1" sz="1435">
                <a:solidFill>
                  <a:schemeClr val="accent3">
                    <a:lumOff val="44000"/>
                  </a:schemeClr>
                </a:solidFill>
                <a:latin typeface="Verdana"/>
                <a:ea typeface="Verdana"/>
                <a:cs typeface="Verdana"/>
                <a:sym typeface="Verdana"/>
              </a:defRPr>
            </a:lvl1pPr>
          </a:lstStyle>
          <a:p>
            <a:pPr/>
            <a:r>
              <a:t>Direction and Planning</a:t>
            </a:r>
          </a:p>
        </p:txBody>
      </p:sp>
      <p:sp>
        <p:nvSpPr>
          <p:cNvPr id="375" name="Shape 375"/>
          <p:cNvSpPr/>
          <p:nvPr/>
        </p:nvSpPr>
        <p:spPr>
          <a:xfrm rot="18529292">
            <a:off x="814387" y="2527300"/>
            <a:ext cx="993776" cy="2190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685800">
              <a:defRPr b="1" sz="1275">
                <a:solidFill>
                  <a:schemeClr val="accent3">
                    <a:lumOff val="44000"/>
                  </a:schemeClr>
                </a:solidFill>
                <a:latin typeface="Verdana"/>
                <a:ea typeface="Verdana"/>
                <a:cs typeface="Verdana"/>
                <a:sym typeface="Verdana"/>
              </a:defRPr>
            </a:lvl1pPr>
          </a:lstStyle>
          <a:p>
            <a:pPr/>
            <a:r>
              <a:t>Processing</a:t>
            </a:r>
          </a:p>
        </p:txBody>
      </p:sp>
      <p:sp>
        <p:nvSpPr>
          <p:cNvPr id="376" name="Shape 376"/>
          <p:cNvSpPr/>
          <p:nvPr/>
        </p:nvSpPr>
        <p:spPr>
          <a:xfrm rot="5400000">
            <a:off x="6350794" y="1823243"/>
            <a:ext cx="674688"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alpha val="98822"/>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77" name="Shape 377"/>
          <p:cNvSpPr/>
          <p:nvPr/>
        </p:nvSpPr>
        <p:spPr>
          <a:xfrm rot="5400000">
            <a:off x="6357937" y="5041900"/>
            <a:ext cx="641351"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alpha val="98822"/>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78" name="Shape 378"/>
          <p:cNvSpPr/>
          <p:nvPr/>
        </p:nvSpPr>
        <p:spPr>
          <a:xfrm>
            <a:off x="7974013" y="3411537"/>
            <a:ext cx="669926" cy="19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79" name="Shape 379"/>
          <p:cNvSpPr/>
          <p:nvPr/>
        </p:nvSpPr>
        <p:spPr>
          <a:xfrm rot="7968768">
            <a:off x="6930231" y="4429919"/>
            <a:ext cx="1545234" cy="2444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758951">
              <a:defRPr b="1" sz="1328">
                <a:solidFill>
                  <a:schemeClr val="accent3">
                    <a:lumOff val="44000"/>
                  </a:schemeClr>
                </a:solidFill>
                <a:latin typeface="Verdana"/>
                <a:ea typeface="Verdana"/>
                <a:cs typeface="Verdana"/>
                <a:sym typeface="Verdana"/>
              </a:defRPr>
            </a:lvl1pPr>
          </a:lstStyle>
          <a:p>
            <a:pPr/>
            <a:r>
              <a:t>Investigation</a:t>
            </a:r>
          </a:p>
        </p:txBody>
      </p:sp>
      <p:sp>
        <p:nvSpPr>
          <p:cNvPr id="380" name="Shape 380"/>
          <p:cNvSpPr/>
          <p:nvPr/>
        </p:nvSpPr>
        <p:spPr>
          <a:xfrm rot="13692335">
            <a:off x="4789487" y="4008437"/>
            <a:ext cx="2178051" cy="749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365760">
              <a:defRPr b="1" sz="2360">
                <a:solidFill>
                  <a:schemeClr val="accent3">
                    <a:lumOff val="44000"/>
                  </a:schemeClr>
                </a:solidFill>
                <a:latin typeface="Verdana"/>
                <a:ea typeface="Verdana"/>
                <a:cs typeface="Verdana"/>
                <a:sym typeface="Verdana"/>
              </a:defRPr>
            </a:lvl1pPr>
          </a:lstStyle>
          <a:p>
            <a:pPr/>
            <a:r>
              <a:t>Direction and Planning</a:t>
            </a:r>
          </a:p>
        </p:txBody>
      </p:sp>
      <p:sp>
        <p:nvSpPr>
          <p:cNvPr id="381" name="Shape 381"/>
          <p:cNvSpPr/>
          <p:nvPr/>
        </p:nvSpPr>
        <p:spPr>
          <a:xfrm rot="2654337">
            <a:off x="7446963" y="2363788"/>
            <a:ext cx="688932" cy="2063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832104">
              <a:defRPr b="1" sz="1183">
                <a:solidFill>
                  <a:schemeClr val="accent3">
                    <a:lumOff val="44000"/>
                  </a:schemeClr>
                </a:solidFill>
                <a:latin typeface="Verdana"/>
                <a:ea typeface="Verdana"/>
                <a:cs typeface="Verdana"/>
                <a:sym typeface="Verdana"/>
              </a:defRPr>
            </a:lvl1pPr>
          </a:lstStyle>
          <a:p>
            <a:pPr/>
            <a:r>
              <a:t>Arrests</a:t>
            </a:r>
          </a:p>
        </p:txBody>
      </p:sp>
      <p:sp>
        <p:nvSpPr>
          <p:cNvPr id="382" name="Shape 382"/>
          <p:cNvSpPr/>
          <p:nvPr/>
        </p:nvSpPr>
        <p:spPr>
          <a:xfrm rot="19341826">
            <a:off x="5349875" y="2171700"/>
            <a:ext cx="993775" cy="4286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just" defTabSz="539495">
              <a:defRPr b="1" sz="943">
                <a:solidFill>
                  <a:schemeClr val="accent3">
                    <a:lumOff val="44000"/>
                  </a:schemeClr>
                </a:solidFill>
                <a:latin typeface="Verdana"/>
                <a:ea typeface="Verdana"/>
                <a:cs typeface="Verdana"/>
                <a:sym typeface="Verdana"/>
              </a:defRPr>
            </a:pPr>
            <a:r>
              <a:t>Disclossure and </a:t>
            </a:r>
            <a:endParaRPr sz="1651"/>
          </a:p>
          <a:p>
            <a:pPr algn="just" defTabSz="539495">
              <a:defRPr b="1" sz="943">
                <a:solidFill>
                  <a:schemeClr val="accent3">
                    <a:lumOff val="44000"/>
                  </a:schemeClr>
                </a:solidFill>
                <a:latin typeface="Verdana"/>
                <a:ea typeface="Verdana"/>
                <a:cs typeface="Verdana"/>
                <a:sym typeface="Verdana"/>
              </a:defRPr>
            </a:pPr>
            <a:r>
              <a:t>Assessment</a:t>
            </a:r>
          </a:p>
        </p:txBody>
      </p:sp>
      <p:sp>
        <p:nvSpPr>
          <p:cNvPr id="383" name="Shape 383"/>
          <p:cNvSpPr/>
          <p:nvPr/>
        </p:nvSpPr>
        <p:spPr>
          <a:xfrm>
            <a:off x="3559175" y="3217863"/>
            <a:ext cx="184150" cy="274638"/>
          </a:xfrm>
          <a:prstGeom prst="rect">
            <a:avLst/>
          </a:prstGeom>
          <a:solidFill>
            <a:schemeClr val="accent3">
              <a:lumOff val="44000"/>
            </a:schemeClr>
          </a:solidFill>
          <a:ln w="12700">
            <a:miter lim="400000"/>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84" name="Shape 384"/>
          <p:cNvSpPr/>
          <p:nvPr/>
        </p:nvSpPr>
        <p:spPr>
          <a:xfrm>
            <a:off x="3649662" y="3286125"/>
            <a:ext cx="188913" cy="190500"/>
          </a:xfrm>
          <a:prstGeom prst="rect">
            <a:avLst/>
          </a:prstGeom>
          <a:solidFill>
            <a:schemeClr val="accent3">
              <a:lumOff val="44000"/>
            </a:schemeClr>
          </a:solidFill>
          <a:ln w="12700">
            <a:miter lim="400000"/>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85" name="Shape 385"/>
          <p:cNvSpPr/>
          <p:nvPr/>
        </p:nvSpPr>
        <p:spPr>
          <a:xfrm>
            <a:off x="533400" y="1752600"/>
            <a:ext cx="7467600" cy="31645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In </a:t>
            </a:r>
            <a:r>
              <a:rPr>
                <a:solidFill>
                  <a:srgbClr val="FF0000"/>
                </a:solidFill>
              </a:rPr>
              <a:t>theory</a:t>
            </a:r>
            <a:r>
              <a:t>, Intel Officers should be involved primarily in the Collection phase.  </a:t>
            </a:r>
          </a:p>
          <a:p>
            <a:pPr>
              <a:buSzPct val="100000"/>
              <a:buFont typeface="Arial"/>
              <a:buChar char="•"/>
            </a:pPr>
          </a:p>
          <a:p>
            <a:pPr>
              <a:buSzPct val="100000"/>
              <a:buFont typeface="Arial"/>
              <a:buChar char="•"/>
            </a:pPr>
            <a:r>
              <a:t> </a:t>
            </a:r>
            <a:r>
              <a:rPr>
                <a:solidFill>
                  <a:srgbClr val="FF0000"/>
                </a:solidFill>
              </a:rPr>
              <a:t>Roles</a:t>
            </a:r>
            <a:r>
              <a:t> would include:</a:t>
            </a:r>
          </a:p>
          <a:p>
            <a:pPr lvl="1" marL="457200" indent="0">
              <a:buSzPct val="100000"/>
              <a:buFont typeface="Arial"/>
              <a:buChar char="•"/>
            </a:pPr>
            <a:r>
              <a:t> Source recruitment, handling, and debriefs</a:t>
            </a:r>
          </a:p>
          <a:p>
            <a:pPr lvl="1" marL="457200" indent="0">
              <a:buSzPct val="100000"/>
              <a:buFont typeface="Arial"/>
              <a:buChar char="•"/>
            </a:pPr>
            <a:r>
              <a:t> Surveillance</a:t>
            </a:r>
          </a:p>
          <a:p>
            <a:pPr lvl="1" marL="457200" indent="0">
              <a:buSzPct val="100000"/>
              <a:buFont typeface="Arial"/>
              <a:buChar char="•"/>
            </a:pPr>
            <a:r>
              <a:t> Collection of background information through open source, policing contacts, government offices, etc. </a:t>
            </a:r>
          </a:p>
          <a:p>
            <a:pPr lvl="1" marL="457200" indent="0">
              <a:buSzPct val="100000"/>
              <a:buFont typeface="Arial"/>
              <a:buChar char="•"/>
            </a:pPr>
            <a:r>
              <a:t> Possible involvement in writing intelligence reports.</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389" name="Shape 389"/>
          <p:cNvSpPr/>
          <p:nvPr>
            <p:ph type="title" idx="4294967295"/>
          </p:nvPr>
        </p:nvSpPr>
        <p:spPr>
          <a:xfrm>
            <a:off x="0" y="0"/>
            <a:ext cx="9372600" cy="914400"/>
          </a:xfrm>
          <a:prstGeom prst="rect">
            <a:avLst/>
          </a:prstGeom>
        </p:spPr>
        <p:txBody>
          <a:bodyPr/>
          <a:lstStyle>
            <a:lvl1pPr defTabSz="713231">
              <a:defRPr sz="2807">
                <a:solidFill>
                  <a:srgbClr val="FFFF00"/>
                </a:solidFill>
                <a:latin typeface="AvantGarde Bk BT"/>
                <a:ea typeface="AvantGarde Bk BT"/>
                <a:cs typeface="AvantGarde Bk BT"/>
                <a:sym typeface="AvantGarde Bk BT"/>
              </a:defRPr>
            </a:lvl1pPr>
          </a:lstStyle>
          <a:p>
            <a:pPr/>
            <a:r>
              <a:t>How Does the Intel Officer Fit into the Wheel (in Practice)?</a:t>
            </a:r>
          </a:p>
        </p:txBody>
      </p:sp>
      <p:grpSp>
        <p:nvGrpSpPr>
          <p:cNvPr id="392" name="Group 392"/>
          <p:cNvGrpSpPr/>
          <p:nvPr/>
        </p:nvGrpSpPr>
        <p:grpSpPr>
          <a:xfrm>
            <a:off x="1123950" y="6386512"/>
            <a:ext cx="1743075" cy="234951"/>
            <a:chOff x="0" y="0"/>
            <a:chExt cx="1743075" cy="234950"/>
          </a:xfrm>
        </p:grpSpPr>
        <p:sp>
          <p:nvSpPr>
            <p:cNvPr id="390" name="Shape 39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91" name="Shape 39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393" name="Shape 393"/>
          <p:cNvSpPr/>
          <p:nvPr/>
        </p:nvSpPr>
        <p:spPr>
          <a:xfrm rot="13692335">
            <a:off x="835820" y="4479130"/>
            <a:ext cx="995363" cy="2190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758951">
              <a:defRPr b="1" sz="1411">
                <a:solidFill>
                  <a:schemeClr val="accent3">
                    <a:lumOff val="44000"/>
                  </a:schemeClr>
                </a:solidFill>
                <a:latin typeface="Verdana"/>
                <a:ea typeface="Verdana"/>
                <a:cs typeface="Verdana"/>
                <a:sym typeface="Verdana"/>
              </a:defRPr>
            </a:lvl1pPr>
          </a:lstStyle>
          <a:p>
            <a:pPr/>
            <a:r>
              <a:t>Collection</a:t>
            </a:r>
          </a:p>
        </p:txBody>
      </p:sp>
      <p:sp>
        <p:nvSpPr>
          <p:cNvPr id="394" name="Shape 394"/>
          <p:cNvSpPr/>
          <p:nvPr/>
        </p:nvSpPr>
        <p:spPr>
          <a:xfrm rot="7968768">
            <a:off x="2405063" y="4276725"/>
            <a:ext cx="2009776" cy="4476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374904">
              <a:defRPr b="1" sz="1435">
                <a:solidFill>
                  <a:schemeClr val="accent3">
                    <a:lumOff val="44000"/>
                  </a:schemeClr>
                </a:solidFill>
                <a:latin typeface="Verdana"/>
                <a:ea typeface="Verdana"/>
                <a:cs typeface="Verdana"/>
                <a:sym typeface="Verdana"/>
              </a:defRPr>
            </a:lvl1pPr>
          </a:lstStyle>
          <a:p>
            <a:pPr/>
            <a:r>
              <a:t>Direction and Planning</a:t>
            </a:r>
          </a:p>
        </p:txBody>
      </p:sp>
      <p:sp>
        <p:nvSpPr>
          <p:cNvPr id="395" name="Shape 395"/>
          <p:cNvSpPr/>
          <p:nvPr/>
        </p:nvSpPr>
        <p:spPr>
          <a:xfrm rot="18529292">
            <a:off x="814387" y="2527300"/>
            <a:ext cx="993776" cy="21907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685800">
              <a:defRPr b="1" sz="1275">
                <a:solidFill>
                  <a:schemeClr val="accent3">
                    <a:lumOff val="44000"/>
                  </a:schemeClr>
                </a:solidFill>
                <a:latin typeface="Verdana"/>
                <a:ea typeface="Verdana"/>
                <a:cs typeface="Verdana"/>
                <a:sym typeface="Verdana"/>
              </a:defRPr>
            </a:lvl1pPr>
          </a:lstStyle>
          <a:p>
            <a:pPr/>
            <a:r>
              <a:t>Processing</a:t>
            </a:r>
          </a:p>
        </p:txBody>
      </p:sp>
      <p:sp>
        <p:nvSpPr>
          <p:cNvPr id="396" name="Shape 396"/>
          <p:cNvSpPr/>
          <p:nvPr/>
        </p:nvSpPr>
        <p:spPr>
          <a:xfrm rot="5400000">
            <a:off x="6350794" y="1823243"/>
            <a:ext cx="674688"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alpha val="98822"/>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97" name="Shape 397"/>
          <p:cNvSpPr/>
          <p:nvPr/>
        </p:nvSpPr>
        <p:spPr>
          <a:xfrm rot="5400000">
            <a:off x="6357937" y="5041900"/>
            <a:ext cx="641351"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alpha val="98822"/>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98" name="Shape 398"/>
          <p:cNvSpPr/>
          <p:nvPr/>
        </p:nvSpPr>
        <p:spPr>
          <a:xfrm>
            <a:off x="7974013" y="3411537"/>
            <a:ext cx="669926" cy="19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7"/>
                </a:moveTo>
                <a:lnTo>
                  <a:pt x="7759" y="11435"/>
                </a:lnTo>
                <a:lnTo>
                  <a:pt x="7759" y="21600"/>
                </a:lnTo>
                <a:lnTo>
                  <a:pt x="12548" y="0"/>
                </a:lnTo>
                <a:lnTo>
                  <a:pt x="12583" y="11435"/>
                </a:lnTo>
                <a:lnTo>
                  <a:pt x="21600" y="11329"/>
                </a:lnTo>
              </a:path>
            </a:pathLst>
          </a:custGeom>
          <a:ln w="38100">
            <a:solidFill>
              <a:schemeClr val="accent3">
                <a:lumOff val="44000"/>
              </a:schemeClr>
            </a:solidFill>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399" name="Shape 399"/>
          <p:cNvSpPr/>
          <p:nvPr/>
        </p:nvSpPr>
        <p:spPr>
          <a:xfrm rot="7968768">
            <a:off x="6930231" y="4429919"/>
            <a:ext cx="1545234" cy="2444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758951">
              <a:defRPr b="1" sz="1328">
                <a:solidFill>
                  <a:schemeClr val="accent3">
                    <a:lumOff val="44000"/>
                  </a:schemeClr>
                </a:solidFill>
                <a:latin typeface="Verdana"/>
                <a:ea typeface="Verdana"/>
                <a:cs typeface="Verdana"/>
                <a:sym typeface="Verdana"/>
              </a:defRPr>
            </a:lvl1pPr>
          </a:lstStyle>
          <a:p>
            <a:pPr/>
            <a:r>
              <a:t>Investigation</a:t>
            </a:r>
          </a:p>
        </p:txBody>
      </p:sp>
      <p:sp>
        <p:nvSpPr>
          <p:cNvPr id="400" name="Shape 400"/>
          <p:cNvSpPr/>
          <p:nvPr/>
        </p:nvSpPr>
        <p:spPr>
          <a:xfrm rot="13692335">
            <a:off x="4789487" y="4008437"/>
            <a:ext cx="2178051" cy="749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365760">
              <a:defRPr b="1" sz="2360">
                <a:solidFill>
                  <a:schemeClr val="accent3">
                    <a:lumOff val="44000"/>
                  </a:schemeClr>
                </a:solidFill>
                <a:latin typeface="Verdana"/>
                <a:ea typeface="Verdana"/>
                <a:cs typeface="Verdana"/>
                <a:sym typeface="Verdana"/>
              </a:defRPr>
            </a:lvl1pPr>
          </a:lstStyle>
          <a:p>
            <a:pPr/>
            <a:r>
              <a:t>Direction and Planning</a:t>
            </a:r>
          </a:p>
        </p:txBody>
      </p:sp>
      <p:sp>
        <p:nvSpPr>
          <p:cNvPr id="401" name="Shape 401"/>
          <p:cNvSpPr/>
          <p:nvPr/>
        </p:nvSpPr>
        <p:spPr>
          <a:xfrm rot="2654337">
            <a:off x="7446963" y="2363788"/>
            <a:ext cx="688932" cy="2063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just" defTabSz="832104">
              <a:defRPr b="1" sz="1183">
                <a:solidFill>
                  <a:schemeClr val="accent3">
                    <a:lumOff val="44000"/>
                  </a:schemeClr>
                </a:solidFill>
                <a:latin typeface="Verdana"/>
                <a:ea typeface="Verdana"/>
                <a:cs typeface="Verdana"/>
                <a:sym typeface="Verdana"/>
              </a:defRPr>
            </a:lvl1pPr>
          </a:lstStyle>
          <a:p>
            <a:pPr/>
            <a:r>
              <a:t>Arrests</a:t>
            </a:r>
          </a:p>
        </p:txBody>
      </p:sp>
      <p:sp>
        <p:nvSpPr>
          <p:cNvPr id="402" name="Shape 402"/>
          <p:cNvSpPr/>
          <p:nvPr/>
        </p:nvSpPr>
        <p:spPr>
          <a:xfrm rot="19341826">
            <a:off x="5349875" y="2171700"/>
            <a:ext cx="993775" cy="4286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just" defTabSz="539495">
              <a:defRPr b="1" sz="943">
                <a:solidFill>
                  <a:schemeClr val="accent3">
                    <a:lumOff val="44000"/>
                  </a:schemeClr>
                </a:solidFill>
                <a:latin typeface="Verdana"/>
                <a:ea typeface="Verdana"/>
                <a:cs typeface="Verdana"/>
                <a:sym typeface="Verdana"/>
              </a:defRPr>
            </a:pPr>
            <a:r>
              <a:t>Disclossure and </a:t>
            </a:r>
            <a:endParaRPr sz="1651"/>
          </a:p>
          <a:p>
            <a:pPr algn="just" defTabSz="539495">
              <a:defRPr b="1" sz="943">
                <a:solidFill>
                  <a:schemeClr val="accent3">
                    <a:lumOff val="44000"/>
                  </a:schemeClr>
                </a:solidFill>
                <a:latin typeface="Verdana"/>
                <a:ea typeface="Verdana"/>
                <a:cs typeface="Verdana"/>
                <a:sym typeface="Verdana"/>
              </a:defRPr>
            </a:pPr>
            <a:r>
              <a:t>Assessment</a:t>
            </a:r>
          </a:p>
        </p:txBody>
      </p:sp>
      <p:sp>
        <p:nvSpPr>
          <p:cNvPr id="403" name="Shape 403"/>
          <p:cNvSpPr/>
          <p:nvPr/>
        </p:nvSpPr>
        <p:spPr>
          <a:xfrm>
            <a:off x="3559175" y="3217863"/>
            <a:ext cx="184150" cy="274638"/>
          </a:xfrm>
          <a:prstGeom prst="rect">
            <a:avLst/>
          </a:prstGeom>
          <a:solidFill>
            <a:schemeClr val="accent3">
              <a:lumOff val="44000"/>
            </a:schemeClr>
          </a:solidFill>
          <a:ln w="12700">
            <a:miter lim="400000"/>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404" name="Shape 404"/>
          <p:cNvSpPr/>
          <p:nvPr/>
        </p:nvSpPr>
        <p:spPr>
          <a:xfrm>
            <a:off x="3649662" y="3286125"/>
            <a:ext cx="188913" cy="190500"/>
          </a:xfrm>
          <a:prstGeom prst="rect">
            <a:avLst/>
          </a:prstGeom>
          <a:solidFill>
            <a:schemeClr val="accent3">
              <a:lumOff val="44000"/>
            </a:schemeClr>
          </a:solidFill>
          <a:ln w="12700">
            <a:miter lim="400000"/>
          </a:ln>
        </p:spPr>
        <p:txBody>
          <a:bodyPr lIns="45719" rIns="45719" anchor="ct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405" name="Shape 405"/>
          <p:cNvSpPr/>
          <p:nvPr/>
        </p:nvSpPr>
        <p:spPr>
          <a:xfrm>
            <a:off x="381000" y="1447799"/>
            <a:ext cx="8153400" cy="44726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In </a:t>
            </a:r>
            <a:r>
              <a:rPr>
                <a:solidFill>
                  <a:srgbClr val="FF0000"/>
                </a:solidFill>
              </a:rPr>
              <a:t>practice</a:t>
            </a:r>
            <a:r>
              <a:t>, the role of Intel Officers varies significantly from police force to police force in Ontario.</a:t>
            </a:r>
          </a:p>
          <a:p>
            <a:pPr/>
          </a:p>
          <a:p>
            <a:pPr>
              <a:buSzPct val="100000"/>
              <a:buFont typeface="Arial"/>
              <a:buChar char="•"/>
            </a:pPr>
            <a:r>
              <a:t> </a:t>
            </a:r>
            <a:r>
              <a:rPr>
                <a:solidFill>
                  <a:srgbClr val="FF0000"/>
                </a:solidFill>
              </a:rPr>
              <a:t>Variations</a:t>
            </a:r>
            <a:r>
              <a:t> include:</a:t>
            </a:r>
          </a:p>
          <a:p>
            <a:pPr>
              <a:buSzPct val="100000"/>
              <a:buFont typeface="Arial"/>
              <a:buChar char="•"/>
            </a:pPr>
          </a:p>
          <a:p>
            <a:pPr lvl="1" marL="457200" indent="0">
              <a:buSzPct val="100000"/>
              <a:buFont typeface="Arial"/>
              <a:buChar char="•"/>
              <a:defRPr sz="2000"/>
            </a:pPr>
            <a:r>
              <a:t> Working between investigators (who handle sources) and analysts (who analyze the information).</a:t>
            </a:r>
          </a:p>
          <a:p>
            <a:pPr lvl="1" marL="457200" indent="0">
              <a:buSzPct val="100000"/>
              <a:buFont typeface="Arial"/>
              <a:buChar char="•"/>
              <a:defRPr sz="2000"/>
            </a:pPr>
          </a:p>
          <a:p>
            <a:pPr lvl="1" marL="457200" indent="0">
              <a:buSzPct val="100000"/>
              <a:buFont typeface="Arial"/>
              <a:buChar char="•"/>
              <a:defRPr sz="2000"/>
            </a:pPr>
            <a:r>
              <a:t> Functioning in effect </a:t>
            </a:r>
            <a:r>
              <a:rPr i="1"/>
              <a:t>as</a:t>
            </a:r>
            <a:r>
              <a:t> analysts (i.e., involvement in all phases of the intelligence cycle).</a:t>
            </a:r>
          </a:p>
          <a:p>
            <a:pPr lvl="1">
              <a:defRPr sz="2000"/>
            </a:pPr>
          </a:p>
          <a:p>
            <a:pPr lvl="1" marL="457200" indent="0">
              <a:buSzPct val="100000"/>
              <a:buFont typeface="Arial"/>
              <a:buChar char="•"/>
              <a:defRPr sz="2000"/>
            </a:pPr>
            <a:r>
              <a:t> Writing intel reports alongside analysts; or writing entirely different kinds of intel reports (i.e., purely factual, non-analytical reports).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9" name="Shape 409"/>
          <p:cNvSpPr/>
          <p:nvPr>
            <p:ph type="title" idx="4294967295"/>
          </p:nvPr>
        </p:nvSpPr>
        <p:spPr>
          <a:xfrm>
            <a:off x="152400" y="0"/>
            <a:ext cx="89916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Stage 1: Direction and Planning</a:t>
            </a:r>
          </a:p>
        </p:txBody>
      </p:sp>
      <p:grpSp>
        <p:nvGrpSpPr>
          <p:cNvPr id="412" name="Group 412"/>
          <p:cNvGrpSpPr/>
          <p:nvPr/>
        </p:nvGrpSpPr>
        <p:grpSpPr>
          <a:xfrm>
            <a:off x="1123950" y="6386512"/>
            <a:ext cx="1743075" cy="234951"/>
            <a:chOff x="0" y="0"/>
            <a:chExt cx="1743075" cy="234950"/>
          </a:xfrm>
        </p:grpSpPr>
        <p:sp>
          <p:nvSpPr>
            <p:cNvPr id="410" name="Shape 41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411" name="Shape 41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413" name="Shape 413"/>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pPr>
          </a:p>
          <a:p>
            <a:pPr>
              <a:spcBef>
                <a:spcPts val="1600"/>
              </a:spcBef>
              <a:defRPr sz="2800"/>
            </a:pPr>
            <a:r>
              <a:t> </a:t>
            </a:r>
          </a:p>
          <a:p>
            <a:pPr>
              <a:spcBef>
                <a:spcPts val="1400"/>
              </a:spcBef>
              <a:defRPr>
                <a:solidFill>
                  <a:srgbClr val="FF3300"/>
                </a:solidFill>
              </a:defRPr>
            </a:pPr>
            <a:r>
              <a:t>  		        </a:t>
            </a:r>
          </a:p>
        </p:txBody>
      </p:sp>
      <p:sp>
        <p:nvSpPr>
          <p:cNvPr id="414" name="Shape 414"/>
          <p:cNvSpPr/>
          <p:nvPr/>
        </p:nvSpPr>
        <p:spPr>
          <a:xfrm>
            <a:off x="685800" y="1981200"/>
            <a:ext cx="3581400" cy="31645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Take direction from management and define the problem.</a:t>
            </a:r>
          </a:p>
          <a:p>
            <a:pPr/>
          </a:p>
          <a:p>
            <a:pPr>
              <a:defRPr>
                <a:solidFill>
                  <a:srgbClr val="FF3300"/>
                </a:solidFill>
              </a:defRPr>
            </a:pPr>
            <a:r>
              <a:t>Keys: </a:t>
            </a:r>
          </a:p>
          <a:p>
            <a:pPr>
              <a:buSzPct val="100000"/>
              <a:buChar char="•"/>
              <a:defRPr>
                <a:solidFill>
                  <a:srgbClr val="FF3300"/>
                </a:solidFill>
              </a:defRPr>
            </a:pPr>
            <a:r>
              <a:t>Narrow the issue to something manageable.</a:t>
            </a:r>
          </a:p>
          <a:p>
            <a:pPr>
              <a:buSzPct val="100000"/>
              <a:buChar char="•"/>
              <a:defRPr>
                <a:solidFill>
                  <a:srgbClr val="FF3300"/>
                </a:solidFill>
              </a:defRPr>
            </a:pPr>
            <a:r>
              <a:t>Look for the intelligence gaps.</a:t>
            </a:r>
          </a:p>
        </p:txBody>
      </p:sp>
      <p:pic>
        <p:nvPicPr>
          <p:cNvPr id="415" name="image17.jpg" descr="http://i.ehow.com/images/GlobalPhoto/Articles/4535463/funnel_Full.jpg"/>
          <p:cNvPicPr>
            <a:picLocks noChangeAspect="1"/>
          </p:cNvPicPr>
          <p:nvPr/>
        </p:nvPicPr>
        <p:blipFill>
          <a:blip r:embed="rId3">
            <a:extLst/>
          </a:blip>
          <a:stretch>
            <a:fillRect/>
          </a:stretch>
        </p:blipFill>
        <p:spPr>
          <a:xfrm>
            <a:off x="4953000" y="1905000"/>
            <a:ext cx="3211514" cy="3352800"/>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7" name="Shape 417"/>
          <p:cNvSpPr/>
          <p:nvPr>
            <p:ph type="title" idx="4294967295"/>
          </p:nvPr>
        </p:nvSpPr>
        <p:spPr>
          <a:xfrm>
            <a:off x="152400" y="0"/>
            <a:ext cx="89916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Stage 2: Collection</a:t>
            </a:r>
          </a:p>
        </p:txBody>
      </p:sp>
      <p:grpSp>
        <p:nvGrpSpPr>
          <p:cNvPr id="420" name="Group 420"/>
          <p:cNvGrpSpPr/>
          <p:nvPr/>
        </p:nvGrpSpPr>
        <p:grpSpPr>
          <a:xfrm>
            <a:off x="1123950" y="6386512"/>
            <a:ext cx="1743075" cy="234951"/>
            <a:chOff x="0" y="0"/>
            <a:chExt cx="1743075" cy="234950"/>
          </a:xfrm>
        </p:grpSpPr>
        <p:sp>
          <p:nvSpPr>
            <p:cNvPr id="418" name="Shape 418"/>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419" name="Shape 419"/>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421" name="Shape 421"/>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pPr>
          </a:p>
          <a:p>
            <a:pPr>
              <a:spcBef>
                <a:spcPts val="1600"/>
              </a:spcBef>
              <a:defRPr sz="2800"/>
            </a:pPr>
            <a:r>
              <a:t> </a:t>
            </a:r>
          </a:p>
          <a:p>
            <a:pPr>
              <a:spcBef>
                <a:spcPts val="1400"/>
              </a:spcBef>
              <a:defRPr>
                <a:solidFill>
                  <a:srgbClr val="FF3300"/>
                </a:solidFill>
              </a:defRPr>
            </a:pPr>
            <a:r>
              <a:t>  		        </a:t>
            </a:r>
          </a:p>
        </p:txBody>
      </p:sp>
      <p:sp>
        <p:nvSpPr>
          <p:cNvPr id="422" name="Shape 422"/>
          <p:cNvSpPr/>
          <p:nvPr/>
        </p:nvSpPr>
        <p:spPr>
          <a:xfrm>
            <a:off x="0" y="2057400"/>
            <a:ext cx="3352800" cy="28674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a:solidFill>
                  <a:srgbClr val="FF3300"/>
                </a:solidFill>
              </a:defRPr>
            </a:pPr>
            <a:r>
              <a:t>Develop a Collection Plan, which can include:</a:t>
            </a:r>
          </a:p>
          <a:p>
            <a:pPr>
              <a:spcBef>
                <a:spcPts val="1400"/>
              </a:spcBef>
              <a:buSzPct val="100000"/>
              <a:buChar char="•"/>
            </a:pPr>
            <a:r>
              <a:t>Intelligence requirements</a:t>
            </a:r>
          </a:p>
          <a:p>
            <a:pPr>
              <a:spcBef>
                <a:spcPts val="1400"/>
              </a:spcBef>
              <a:buSzPct val="100000"/>
              <a:buChar char="•"/>
            </a:pPr>
            <a:r>
              <a:t>Follow-up questions</a:t>
            </a:r>
          </a:p>
          <a:p>
            <a:pPr>
              <a:spcBef>
                <a:spcPts val="1400"/>
              </a:spcBef>
              <a:buSzPct val="100000"/>
              <a:buChar char="•"/>
            </a:pPr>
            <a:r>
              <a:t>Possible sources</a:t>
            </a:r>
          </a:p>
          <a:p>
            <a:pPr>
              <a:spcBef>
                <a:spcPts val="1400"/>
              </a:spcBef>
              <a:buSzPct val="100000"/>
              <a:buChar char="•"/>
            </a:pPr>
            <a:r>
              <a:t>Tracking of responses</a:t>
            </a:r>
          </a:p>
        </p:txBody>
      </p:sp>
      <p:graphicFrame>
        <p:nvGraphicFramePr>
          <p:cNvPr id="423" name="Table 423"/>
          <p:cNvGraphicFramePr/>
          <p:nvPr/>
        </p:nvGraphicFramePr>
        <p:xfrm>
          <a:off x="3352800" y="1752600"/>
          <a:ext cx="5638800" cy="39624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74788"/>
                <a:gridCol w="1127125"/>
                <a:gridCol w="885825"/>
                <a:gridCol w="1196975"/>
                <a:gridCol w="954087"/>
              </a:tblGrid>
              <a:tr h="793750">
                <a:tc>
                  <a:txBody>
                    <a:bodyPr/>
                    <a:lstStyle/>
                    <a:p>
                      <a:pPr algn="l">
                        <a:spcBef>
                          <a:spcPts val="300"/>
                        </a:spcBef>
                        <a:defRPr sz="1800"/>
                      </a:pPr>
                      <a:r>
                        <a:rPr b="1" sz="1600"/>
                        <a:t>Intelligence requirements</a:t>
                      </a:r>
                    </a:p>
                  </a:txBody>
                  <a:tcPr marL="45720" marR="45720" marT="45720" marB="4572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a:pPr>
                      <a:r>
                        <a:rPr b="1" sz="1600"/>
                        <a:t>Questions</a:t>
                      </a:r>
                    </a:p>
                  </a:txBody>
                  <a:tcPr marL="45720" marR="45720" marT="45720" marB="4572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a:pPr>
                      <a:r>
                        <a:rPr b="1" sz="1600"/>
                        <a:t>Sources</a:t>
                      </a:r>
                    </a:p>
                  </a:txBody>
                  <a:tcPr marL="45720" marR="45720" marT="45720" marB="4572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a:pPr>
                      <a:r>
                        <a:rPr b="1" sz="1600"/>
                        <a:t>Responses</a:t>
                      </a:r>
                    </a:p>
                  </a:txBody>
                  <a:tcPr marL="45720" marR="45720" marT="45720" marB="4572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spcBef>
                          <a:spcPts val="300"/>
                        </a:spcBef>
                        <a:defRPr sz="1800"/>
                      </a:pPr>
                      <a:r>
                        <a:rPr b="1" sz="1600"/>
                        <a:t>…etc.</a:t>
                      </a:r>
                    </a:p>
                  </a:txBody>
                  <a:tcPr marL="45720" marR="45720" marT="45720" marB="4572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790575">
                <a:tc>
                  <a:txBody>
                    <a:bodyPr/>
                    <a:lstStyle/>
                    <a:p>
                      <a:pPr algn="l">
                        <a:spcBef>
                          <a:spcPts val="400"/>
                        </a:spcBef>
                        <a:defRPr sz="2800"/>
                      </a:pP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793750">
                <a:tc>
                  <a:txBody>
                    <a:bodyPr/>
                    <a:lstStyle/>
                    <a:p>
                      <a:pPr algn="l">
                        <a:spcBef>
                          <a:spcPts val="400"/>
                        </a:spcBef>
                        <a:defRPr sz="2800"/>
                      </a:pP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790575">
                <a:tc>
                  <a:txBody>
                    <a:bodyPr/>
                    <a:lstStyle/>
                    <a:p>
                      <a:pPr algn="l">
                        <a:spcBef>
                          <a:spcPts val="400"/>
                        </a:spcBef>
                        <a:defRPr sz="2800"/>
                      </a:pP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793750">
                <a:tc>
                  <a:txBody>
                    <a:bodyPr/>
                    <a:lstStyle/>
                    <a:p>
                      <a:pPr algn="l">
                        <a:spcBef>
                          <a:spcPts val="400"/>
                        </a:spcBef>
                        <a:defRPr sz="2800"/>
                      </a:pPr>
                    </a:p>
                  </a:txBody>
                  <a:tcPr marL="45720" marR="45720" marT="45720" marB="4572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400"/>
                        </a:spcBef>
                        <a:defRPr sz="2800"/>
                      </a:pPr>
                    </a:p>
                  </a:txBody>
                  <a:tcPr marL="45720" marR="45720" marT="45720" marB="4572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ph type="title"/>
          </p:nvPr>
        </p:nvSpPr>
        <p:spPr>
          <a:prstGeom prst="rect">
            <a:avLst/>
          </a:prstGeom>
        </p:spPr>
        <p:txBody>
          <a:bodyPr/>
          <a:lstStyle/>
          <a:p>
            <a:pPr/>
            <a:r>
              <a:t>Collection Plan</a:t>
            </a:r>
          </a:p>
        </p:txBody>
      </p:sp>
      <p:sp>
        <p:nvSpPr>
          <p:cNvPr id="426" name="Shape 426"/>
          <p:cNvSpPr/>
          <p:nvPr>
            <p:ph type="body" idx="1"/>
          </p:nvPr>
        </p:nvSpPr>
        <p:spPr>
          <a:prstGeom prst="rect">
            <a:avLst/>
          </a:prstGeom>
        </p:spPr>
        <p:txBody>
          <a:bodyPr/>
          <a:lstStyle/>
          <a:p>
            <a:pPr/>
            <a:r>
              <a:t>Develop a Collection Plan.</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428" name="Shape 428"/>
          <p:cNvSpPr/>
          <p:nvPr/>
        </p:nvSpPr>
        <p:spPr>
          <a:xfrm>
            <a:off x="4953000" y="1371600"/>
            <a:ext cx="3930650" cy="4606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400"/>
              </a:spcBef>
              <a:defRPr sz="1800">
                <a:solidFill>
                  <a:srgbClr val="FF0000"/>
                </a:solidFill>
                <a:latin typeface="AvantGarde Bk BT"/>
                <a:ea typeface="AvantGarde Bk BT"/>
                <a:cs typeface="AvantGarde Bk BT"/>
                <a:sym typeface="AvantGarde Bk BT"/>
              </a:defRPr>
            </a:pPr>
            <a:r>
              <a:t>Strategic</a:t>
            </a:r>
          </a:p>
          <a:p>
            <a:pPr marL="342900" indent="-342900">
              <a:spcBef>
                <a:spcPts val="400"/>
              </a:spcBef>
              <a:buSzPct val="100000"/>
              <a:buChar char="•"/>
              <a:defRPr sz="1800">
                <a:solidFill>
                  <a:srgbClr val="000066"/>
                </a:solidFill>
                <a:latin typeface="AvantGarde Bk BT"/>
                <a:ea typeface="AvantGarde Bk BT"/>
                <a:cs typeface="AvantGarde Bk BT"/>
                <a:sym typeface="AvantGarde Bk BT"/>
              </a:defRPr>
            </a:pPr>
            <a:r>
              <a:t>Trends and emerging issues</a:t>
            </a:r>
          </a:p>
          <a:p>
            <a:pPr marL="342900" indent="-342900">
              <a:spcBef>
                <a:spcPts val="500"/>
              </a:spcBef>
              <a:defRPr sz="1800">
                <a:solidFill>
                  <a:srgbClr val="FF0000"/>
                </a:solidFill>
                <a:latin typeface="AvantGarde Bk BT"/>
                <a:ea typeface="AvantGarde Bk BT"/>
                <a:cs typeface="AvantGarde Bk BT"/>
                <a:sym typeface="AvantGarde Bk BT"/>
              </a:defRPr>
            </a:pPr>
          </a:p>
          <a:p>
            <a:pPr marL="342900" indent="-342900">
              <a:spcBef>
                <a:spcPts val="400"/>
              </a:spcBef>
              <a:defRPr sz="1800">
                <a:solidFill>
                  <a:srgbClr val="FF0000"/>
                </a:solidFill>
                <a:latin typeface="AvantGarde Bk BT"/>
                <a:ea typeface="AvantGarde Bk BT"/>
                <a:cs typeface="AvantGarde Bk BT"/>
                <a:sym typeface="AvantGarde Bk BT"/>
              </a:defRPr>
            </a:pPr>
            <a:r>
              <a:t>Operational</a:t>
            </a:r>
          </a:p>
          <a:p>
            <a:pPr marL="342900" indent="-342900">
              <a:spcBef>
                <a:spcPts val="400"/>
              </a:spcBef>
              <a:buSzPct val="100000"/>
              <a:buChar char="•"/>
              <a:defRPr sz="1800">
                <a:solidFill>
                  <a:srgbClr val="000066"/>
                </a:solidFill>
                <a:latin typeface="AvantGarde Bk BT"/>
                <a:ea typeface="AvantGarde Bk BT"/>
                <a:cs typeface="AvantGarde Bk BT"/>
                <a:sym typeface="AvantGarde Bk BT"/>
              </a:defRPr>
            </a:pPr>
            <a:r>
              <a:t>Criminal networks and organized crime genres</a:t>
            </a:r>
          </a:p>
          <a:p>
            <a:pPr marL="342900" indent="-342900">
              <a:spcBef>
                <a:spcPts val="500"/>
              </a:spcBef>
              <a:defRPr sz="1800">
                <a:solidFill>
                  <a:srgbClr val="000066"/>
                </a:solidFill>
                <a:latin typeface="AvantGarde Bk BT"/>
                <a:ea typeface="AvantGarde Bk BT"/>
                <a:cs typeface="AvantGarde Bk BT"/>
                <a:sym typeface="AvantGarde Bk BT"/>
              </a:defRPr>
            </a:pPr>
          </a:p>
          <a:p>
            <a:pPr marL="342900" indent="-342900">
              <a:spcBef>
                <a:spcPts val="400"/>
              </a:spcBef>
              <a:defRPr sz="1800">
                <a:solidFill>
                  <a:srgbClr val="FF0000"/>
                </a:solidFill>
                <a:latin typeface="AvantGarde Bk BT"/>
                <a:ea typeface="AvantGarde Bk BT"/>
                <a:cs typeface="AvantGarde Bk BT"/>
                <a:sym typeface="AvantGarde Bk BT"/>
              </a:defRPr>
            </a:pPr>
            <a:r>
              <a:t>Tactical</a:t>
            </a:r>
          </a:p>
          <a:p>
            <a:pPr marL="342900" indent="-342900">
              <a:spcBef>
                <a:spcPts val="400"/>
              </a:spcBef>
              <a:buSzPct val="100000"/>
              <a:buChar char="•"/>
              <a:defRPr sz="1800">
                <a:solidFill>
                  <a:srgbClr val="000066"/>
                </a:solidFill>
                <a:latin typeface="AvantGarde Bk BT"/>
                <a:ea typeface="AvantGarde Bk BT"/>
                <a:cs typeface="AvantGarde Bk BT"/>
                <a:sym typeface="AvantGarde Bk BT"/>
              </a:defRPr>
            </a:pPr>
            <a:r>
              <a:t>Criminals and criminal organizations</a:t>
            </a:r>
          </a:p>
          <a:p>
            <a:pPr marL="342900" indent="-342900">
              <a:spcBef>
                <a:spcPts val="500"/>
              </a:spcBef>
              <a:defRPr sz="1800">
                <a:solidFill>
                  <a:srgbClr val="000066"/>
                </a:solidFill>
                <a:latin typeface="AvantGarde Bk BT"/>
                <a:ea typeface="AvantGarde Bk BT"/>
                <a:cs typeface="AvantGarde Bk BT"/>
                <a:sym typeface="AvantGarde Bk BT"/>
              </a:defRPr>
            </a:pPr>
          </a:p>
          <a:p>
            <a:pPr marL="342900" indent="-342900">
              <a:spcBef>
                <a:spcPts val="400"/>
              </a:spcBef>
              <a:defRPr sz="1800">
                <a:solidFill>
                  <a:srgbClr val="FF0000"/>
                </a:solidFill>
                <a:latin typeface="AvantGarde Bk BT"/>
                <a:ea typeface="AvantGarde Bk BT"/>
                <a:cs typeface="AvantGarde Bk BT"/>
                <a:sym typeface="AvantGarde Bk BT"/>
              </a:defRPr>
            </a:pPr>
            <a:r>
              <a:t>Crime</a:t>
            </a:r>
          </a:p>
          <a:p>
            <a:pPr marL="342900" indent="-342900">
              <a:spcBef>
                <a:spcPts val="400"/>
              </a:spcBef>
              <a:buSzPct val="100000"/>
              <a:buChar char="•"/>
              <a:defRPr sz="1800">
                <a:solidFill>
                  <a:srgbClr val="000066"/>
                </a:solidFill>
                <a:latin typeface="AvantGarde Bk BT"/>
                <a:ea typeface="AvantGarde Bk BT"/>
                <a:cs typeface="AvantGarde Bk BT"/>
                <a:sym typeface="AvantGarde Bk BT"/>
              </a:defRPr>
            </a:pPr>
            <a:r>
              <a:t>Temporal and spatial crime patterns</a:t>
            </a:r>
          </a:p>
        </p:txBody>
      </p:sp>
      <p:sp>
        <p:nvSpPr>
          <p:cNvPr id="429" name="Shape 429"/>
          <p:cNvSpPr/>
          <p:nvPr>
            <p:ph type="title"/>
          </p:nvPr>
        </p:nvSpPr>
        <p:spPr>
          <a:xfrm>
            <a:off x="5334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Stage 3: Analysis</a:t>
            </a:r>
          </a:p>
        </p:txBody>
      </p:sp>
      <p:grpSp>
        <p:nvGrpSpPr>
          <p:cNvPr id="447" name="Group 447"/>
          <p:cNvGrpSpPr/>
          <p:nvPr/>
        </p:nvGrpSpPr>
        <p:grpSpPr>
          <a:xfrm>
            <a:off x="404813" y="1522413"/>
            <a:ext cx="4557712" cy="4405312"/>
            <a:chOff x="0" y="0"/>
            <a:chExt cx="4557711" cy="4405310"/>
          </a:xfrm>
        </p:grpSpPr>
        <p:sp>
          <p:nvSpPr>
            <p:cNvPr id="430" name="Shape 430"/>
            <p:cNvSpPr/>
            <p:nvPr/>
          </p:nvSpPr>
          <p:spPr>
            <a:xfrm>
              <a:off x="0" y="59713"/>
              <a:ext cx="4270777" cy="43455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gradFill flip="none" rotWithShape="1">
              <a:gsLst>
                <a:gs pos="0">
                  <a:srgbClr val="6699FF"/>
                </a:gs>
                <a:gs pos="100000">
                  <a:srgbClr val="00003C"/>
                </a:gs>
              </a:gsLst>
              <a:lin ang="5400000" scaled="0"/>
            </a:gradFill>
            <a:ln w="12700" cap="flat">
              <a:noFill/>
              <a:miter lim="400000"/>
            </a:ln>
            <a:effectLst>
              <a:outerShdw sx="100000" sy="100000" kx="0" ky="0" algn="b" rotWithShape="0" blurRad="0" dist="17961" dir="2700000">
                <a:srgbClr val="3D5C99"/>
              </a:outerShdw>
            </a:effectLst>
          </p:spPr>
          <p:txBody>
            <a:bodyPr wrap="square" lIns="45719" tIns="45719" rIns="45719" bIns="45719" numCol="1" anchor="ctr">
              <a:noAutofit/>
            </a:bodyPr>
            <a:lstStyle/>
            <a:p>
              <a:pPr/>
            </a:p>
          </p:txBody>
        </p:sp>
        <p:sp>
          <p:nvSpPr>
            <p:cNvPr id="431" name="Shape 431"/>
            <p:cNvSpPr/>
            <p:nvPr/>
          </p:nvSpPr>
          <p:spPr>
            <a:xfrm>
              <a:off x="1156486" y="1413860"/>
              <a:ext cx="1931561"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grpSp>
          <p:nvGrpSpPr>
            <p:cNvPr id="438" name="Group 438"/>
            <p:cNvGrpSpPr/>
            <p:nvPr/>
          </p:nvGrpSpPr>
          <p:grpSpPr>
            <a:xfrm>
              <a:off x="839808" y="2419358"/>
              <a:ext cx="2619154" cy="437257"/>
              <a:chOff x="0" y="0"/>
              <a:chExt cx="2619153" cy="437256"/>
            </a:xfrm>
          </p:grpSpPr>
          <p:sp>
            <p:nvSpPr>
              <p:cNvPr id="432" name="Shape 432"/>
              <p:cNvSpPr/>
              <p:nvPr/>
            </p:nvSpPr>
            <p:spPr>
              <a:xfrm>
                <a:off x="-1" y="233203"/>
                <a:ext cx="2619155"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433" name="Shape 433"/>
              <p:cNvSpPr/>
              <p:nvPr/>
            </p:nvSpPr>
            <p:spPr>
              <a:xfrm>
                <a:off x="115436" y="-1"/>
                <a:ext cx="185634" cy="437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61"/>
                    </a:moveTo>
                    <a:lnTo>
                      <a:pt x="10800" y="0"/>
                    </a:lnTo>
                    <a:lnTo>
                      <a:pt x="21600" y="4161"/>
                    </a:lnTo>
                    <a:lnTo>
                      <a:pt x="16200" y="4161"/>
                    </a:lnTo>
                    <a:lnTo>
                      <a:pt x="16200" y="17439"/>
                    </a:lnTo>
                    <a:lnTo>
                      <a:pt x="21600" y="17439"/>
                    </a:lnTo>
                    <a:lnTo>
                      <a:pt x="10800" y="21600"/>
                    </a:lnTo>
                    <a:lnTo>
                      <a:pt x="0" y="17439"/>
                    </a:lnTo>
                    <a:lnTo>
                      <a:pt x="5400" y="17439"/>
                    </a:lnTo>
                    <a:lnTo>
                      <a:pt x="5400" y="416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34" name="Shape 434"/>
              <p:cNvSpPr/>
              <p:nvPr/>
            </p:nvSpPr>
            <p:spPr>
              <a:xfrm>
                <a:off x="672337" y="-1"/>
                <a:ext cx="185634" cy="437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61"/>
                    </a:moveTo>
                    <a:lnTo>
                      <a:pt x="10800" y="0"/>
                    </a:lnTo>
                    <a:lnTo>
                      <a:pt x="21600" y="4161"/>
                    </a:lnTo>
                    <a:lnTo>
                      <a:pt x="16200" y="4161"/>
                    </a:lnTo>
                    <a:lnTo>
                      <a:pt x="16200" y="17439"/>
                    </a:lnTo>
                    <a:lnTo>
                      <a:pt x="21600" y="17439"/>
                    </a:lnTo>
                    <a:lnTo>
                      <a:pt x="10800" y="21600"/>
                    </a:lnTo>
                    <a:lnTo>
                      <a:pt x="0" y="17439"/>
                    </a:lnTo>
                    <a:lnTo>
                      <a:pt x="5400" y="17439"/>
                    </a:lnTo>
                    <a:lnTo>
                      <a:pt x="5400" y="416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35" name="Shape 435"/>
              <p:cNvSpPr/>
              <p:nvPr/>
            </p:nvSpPr>
            <p:spPr>
              <a:xfrm>
                <a:off x="1229239" y="-1"/>
                <a:ext cx="185634" cy="437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61"/>
                    </a:moveTo>
                    <a:lnTo>
                      <a:pt x="10800" y="0"/>
                    </a:lnTo>
                    <a:lnTo>
                      <a:pt x="21600" y="4161"/>
                    </a:lnTo>
                    <a:lnTo>
                      <a:pt x="16200" y="4161"/>
                    </a:lnTo>
                    <a:lnTo>
                      <a:pt x="16200" y="17439"/>
                    </a:lnTo>
                    <a:lnTo>
                      <a:pt x="21600" y="17439"/>
                    </a:lnTo>
                    <a:lnTo>
                      <a:pt x="10800" y="21600"/>
                    </a:lnTo>
                    <a:lnTo>
                      <a:pt x="0" y="17439"/>
                    </a:lnTo>
                    <a:lnTo>
                      <a:pt x="5400" y="17439"/>
                    </a:lnTo>
                    <a:lnTo>
                      <a:pt x="5400" y="416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36" name="Shape 436"/>
              <p:cNvSpPr/>
              <p:nvPr/>
            </p:nvSpPr>
            <p:spPr>
              <a:xfrm>
                <a:off x="1786140" y="-1"/>
                <a:ext cx="185634" cy="437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61"/>
                    </a:moveTo>
                    <a:lnTo>
                      <a:pt x="10800" y="0"/>
                    </a:lnTo>
                    <a:lnTo>
                      <a:pt x="21600" y="4161"/>
                    </a:lnTo>
                    <a:lnTo>
                      <a:pt x="16200" y="4161"/>
                    </a:lnTo>
                    <a:lnTo>
                      <a:pt x="16200" y="17439"/>
                    </a:lnTo>
                    <a:lnTo>
                      <a:pt x="21600" y="17439"/>
                    </a:lnTo>
                    <a:lnTo>
                      <a:pt x="10800" y="21600"/>
                    </a:lnTo>
                    <a:lnTo>
                      <a:pt x="0" y="17439"/>
                    </a:lnTo>
                    <a:lnTo>
                      <a:pt x="5400" y="17439"/>
                    </a:lnTo>
                    <a:lnTo>
                      <a:pt x="5400" y="416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37" name="Shape 437"/>
              <p:cNvSpPr/>
              <p:nvPr/>
            </p:nvSpPr>
            <p:spPr>
              <a:xfrm>
                <a:off x="2343042" y="-1"/>
                <a:ext cx="185634" cy="4372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61"/>
                    </a:moveTo>
                    <a:lnTo>
                      <a:pt x="10800" y="0"/>
                    </a:lnTo>
                    <a:lnTo>
                      <a:pt x="21600" y="4161"/>
                    </a:lnTo>
                    <a:lnTo>
                      <a:pt x="16200" y="4161"/>
                    </a:lnTo>
                    <a:lnTo>
                      <a:pt x="16200" y="17439"/>
                    </a:lnTo>
                    <a:lnTo>
                      <a:pt x="21600" y="17439"/>
                    </a:lnTo>
                    <a:lnTo>
                      <a:pt x="10800" y="21600"/>
                    </a:lnTo>
                    <a:lnTo>
                      <a:pt x="0" y="17439"/>
                    </a:lnTo>
                    <a:lnTo>
                      <a:pt x="5400" y="17439"/>
                    </a:lnTo>
                    <a:lnTo>
                      <a:pt x="5400" y="416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sp>
          <p:nvSpPr>
            <p:cNvPr id="439" name="Shape 439"/>
            <p:cNvSpPr/>
            <p:nvPr/>
          </p:nvSpPr>
          <p:spPr>
            <a:xfrm>
              <a:off x="1663871" y="1282876"/>
              <a:ext cx="208203" cy="261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24"/>
                  </a:moveTo>
                  <a:lnTo>
                    <a:pt x="10800" y="0"/>
                  </a:lnTo>
                  <a:lnTo>
                    <a:pt x="21600" y="3924"/>
                  </a:lnTo>
                  <a:lnTo>
                    <a:pt x="16200" y="3924"/>
                  </a:lnTo>
                  <a:lnTo>
                    <a:pt x="16200" y="17676"/>
                  </a:lnTo>
                  <a:lnTo>
                    <a:pt x="21600" y="17676"/>
                  </a:lnTo>
                  <a:lnTo>
                    <a:pt x="10800" y="21600"/>
                  </a:lnTo>
                  <a:lnTo>
                    <a:pt x="0" y="17676"/>
                  </a:lnTo>
                  <a:lnTo>
                    <a:pt x="5400" y="17676"/>
                  </a:lnTo>
                  <a:lnTo>
                    <a:pt x="5400" y="3924"/>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40" name="Shape 440"/>
            <p:cNvSpPr/>
            <p:nvPr/>
          </p:nvSpPr>
          <p:spPr>
            <a:xfrm>
              <a:off x="2031287" y="1282876"/>
              <a:ext cx="208203" cy="261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24"/>
                  </a:moveTo>
                  <a:lnTo>
                    <a:pt x="10800" y="0"/>
                  </a:lnTo>
                  <a:lnTo>
                    <a:pt x="21600" y="3924"/>
                  </a:lnTo>
                  <a:lnTo>
                    <a:pt x="16200" y="3924"/>
                  </a:lnTo>
                  <a:lnTo>
                    <a:pt x="16200" y="17676"/>
                  </a:lnTo>
                  <a:lnTo>
                    <a:pt x="21600" y="17676"/>
                  </a:lnTo>
                  <a:lnTo>
                    <a:pt x="10800" y="21600"/>
                  </a:lnTo>
                  <a:lnTo>
                    <a:pt x="0" y="17676"/>
                  </a:lnTo>
                  <a:lnTo>
                    <a:pt x="5400" y="17676"/>
                  </a:lnTo>
                  <a:lnTo>
                    <a:pt x="5400" y="3924"/>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lgn="ctr">
                <a:defRPr sz="1800">
                  <a:solidFill>
                    <a:srgbClr val="000066"/>
                  </a:solidFill>
                  <a:latin typeface="AvantGarde Bk BT"/>
                  <a:ea typeface="AvantGarde Bk BT"/>
                  <a:cs typeface="AvantGarde Bk BT"/>
                  <a:sym typeface="AvantGarde Bk BT"/>
                </a:defRPr>
              </a:pPr>
            </a:p>
          </p:txBody>
        </p:sp>
        <p:sp>
          <p:nvSpPr>
            <p:cNvPr id="441" name="Shape 441"/>
            <p:cNvSpPr/>
            <p:nvPr/>
          </p:nvSpPr>
          <p:spPr>
            <a:xfrm>
              <a:off x="2426697" y="1282876"/>
              <a:ext cx="208203" cy="261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24"/>
                  </a:moveTo>
                  <a:lnTo>
                    <a:pt x="10800" y="0"/>
                  </a:lnTo>
                  <a:lnTo>
                    <a:pt x="21600" y="3924"/>
                  </a:lnTo>
                  <a:lnTo>
                    <a:pt x="16200" y="3924"/>
                  </a:lnTo>
                  <a:lnTo>
                    <a:pt x="16200" y="17676"/>
                  </a:lnTo>
                  <a:lnTo>
                    <a:pt x="21600" y="17676"/>
                  </a:lnTo>
                  <a:lnTo>
                    <a:pt x="10800" y="21600"/>
                  </a:lnTo>
                  <a:lnTo>
                    <a:pt x="0" y="17676"/>
                  </a:lnTo>
                  <a:lnTo>
                    <a:pt x="5400" y="17676"/>
                  </a:lnTo>
                  <a:lnTo>
                    <a:pt x="5400" y="3924"/>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42" name="Shape 442"/>
            <p:cNvSpPr/>
            <p:nvPr/>
          </p:nvSpPr>
          <p:spPr>
            <a:xfrm>
              <a:off x="1432923" y="758938"/>
              <a:ext cx="1404931" cy="366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000">
                  <a:solidFill>
                    <a:schemeClr val="accent3">
                      <a:lumOff val="44000"/>
                    </a:schemeClr>
                  </a:solidFill>
                  <a:latin typeface="Arial"/>
                  <a:ea typeface="Arial"/>
                  <a:cs typeface="Arial"/>
                  <a:sym typeface="Arial"/>
                </a:defRPr>
              </a:pPr>
              <a:r>
                <a:t>STRATEGIC</a:t>
              </a:r>
            </a:p>
            <a:p>
              <a:pPr algn="ctr">
                <a:defRPr sz="1000">
                  <a:solidFill>
                    <a:schemeClr val="accent3">
                      <a:lumOff val="44000"/>
                    </a:schemeClr>
                  </a:solidFill>
                  <a:latin typeface="Arial"/>
                  <a:ea typeface="Arial"/>
                  <a:cs typeface="Arial"/>
                  <a:sym typeface="Arial"/>
                </a:defRPr>
              </a:pPr>
              <a:r>
                <a:t>ANALYSIS</a:t>
              </a:r>
            </a:p>
          </p:txBody>
        </p:sp>
        <p:sp>
          <p:nvSpPr>
            <p:cNvPr id="443" name="Shape 443"/>
            <p:cNvSpPr/>
            <p:nvPr/>
          </p:nvSpPr>
          <p:spPr>
            <a:xfrm>
              <a:off x="1316382" y="1922388"/>
              <a:ext cx="1638013" cy="226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lgn="ctr">
                <a:defRPr sz="1000">
                  <a:solidFill>
                    <a:schemeClr val="accent3">
                      <a:lumOff val="44000"/>
                    </a:schemeClr>
                  </a:solidFill>
                  <a:latin typeface="Arial"/>
                  <a:ea typeface="Arial"/>
                  <a:cs typeface="Arial"/>
                  <a:sym typeface="Arial"/>
                </a:defRPr>
              </a:pPr>
              <a:r>
                <a:t>OPERATIONAL</a:t>
              </a:r>
              <a:r>
                <a:rPr sz="800"/>
                <a:t> </a:t>
              </a:r>
              <a:r>
                <a:t>ANALYSIS</a:t>
              </a:r>
            </a:p>
          </p:txBody>
        </p:sp>
        <p:sp>
          <p:nvSpPr>
            <p:cNvPr id="444" name="Shape 444"/>
            <p:cNvSpPr/>
            <p:nvPr/>
          </p:nvSpPr>
          <p:spPr>
            <a:xfrm>
              <a:off x="1218082" y="3001082"/>
              <a:ext cx="1839862" cy="2888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1400">
                  <a:solidFill>
                    <a:schemeClr val="accent3">
                      <a:lumOff val="44000"/>
                    </a:schemeClr>
                  </a:solidFill>
                  <a:latin typeface="Arial"/>
                  <a:ea typeface="Arial"/>
                  <a:cs typeface="Arial"/>
                  <a:sym typeface="Arial"/>
                </a:defRPr>
              </a:lvl1pPr>
            </a:lstStyle>
            <a:p>
              <a:pPr/>
              <a:r>
                <a:t>TACTICAL ANALYSIS</a:t>
              </a:r>
            </a:p>
          </p:txBody>
        </p:sp>
        <p:sp>
          <p:nvSpPr>
            <p:cNvPr id="445" name="Shape 445"/>
            <p:cNvSpPr/>
            <p:nvPr/>
          </p:nvSpPr>
          <p:spPr>
            <a:xfrm flipH="1" flipV="1">
              <a:off x="4326764" y="0"/>
              <a:ext cx="12248" cy="4401460"/>
            </a:xfrm>
            <a:prstGeom prst="line">
              <a:avLst/>
            </a:prstGeom>
            <a:noFill/>
            <a:ln w="57150" cap="flat">
              <a:solidFill>
                <a:schemeClr val="accent2"/>
              </a:solidFill>
              <a:prstDash val="solid"/>
              <a:round/>
              <a:tailEnd type="triangle" w="med" len="med"/>
            </a:ln>
            <a:effectLst/>
          </p:spPr>
          <p:txBody>
            <a:bodyPr wrap="square" lIns="45719" tIns="45719" rIns="45719" bIns="45719" numCol="1" anchor="t">
              <a:noAutofit/>
            </a:bodyPr>
            <a:lstStyle/>
            <a:p>
              <a:pPr/>
            </a:p>
          </p:txBody>
        </p:sp>
        <p:sp>
          <p:nvSpPr>
            <p:cNvPr id="446" name="Shape 446"/>
            <p:cNvSpPr/>
            <p:nvPr/>
          </p:nvSpPr>
          <p:spPr>
            <a:xfrm>
              <a:off x="4160552" y="1321400"/>
              <a:ext cx="397160" cy="1374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b="1" sz="1400">
                  <a:solidFill>
                    <a:schemeClr val="accent2"/>
                  </a:solidFill>
                  <a:latin typeface="AvantGarde Bk BT"/>
                  <a:ea typeface="AvantGarde Bk BT"/>
                  <a:cs typeface="AvantGarde Bk BT"/>
                  <a:sym typeface="AvantGarde Bk BT"/>
                </a:defRPr>
              </a:pPr>
              <a:r>
                <a:t>   </a:t>
              </a:r>
              <a:r>
                <a:rPr sz="1200"/>
                <a:t>Long-term</a:t>
              </a:r>
              <a:r>
                <a:rPr sz="1200">
                  <a:effectLst>
                    <a:outerShdw sx="100000" sy="100000" kx="0" ky="0" algn="b" rotWithShape="0" blurRad="38100" dist="38100" dir="2700000">
                      <a:srgbClr val="C0C0C0"/>
                    </a:outerShdw>
                  </a:effectLst>
                </a:rPr>
                <a:t> Value</a:t>
              </a:r>
            </a:p>
          </p:txBody>
        </p:sp>
      </p:grpSp>
      <p:sp>
        <p:nvSpPr>
          <p:cNvPr id="448" name="Shape 448"/>
          <p:cNvSpPr/>
          <p:nvPr/>
        </p:nvSpPr>
        <p:spPr>
          <a:xfrm>
            <a:off x="1750288" y="5343525"/>
            <a:ext cx="1573075"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400">
                <a:solidFill>
                  <a:schemeClr val="accent3">
                    <a:lumOff val="44000"/>
                  </a:schemeClr>
                </a:solidFill>
                <a:latin typeface="Arial"/>
                <a:ea typeface="Arial"/>
                <a:cs typeface="Arial"/>
                <a:sym typeface="Arial"/>
              </a:defRPr>
            </a:lvl1pPr>
          </a:lstStyle>
          <a:p>
            <a:pPr/>
            <a:r>
              <a:t>CRIME ANALYSIS</a:t>
            </a:r>
          </a:p>
        </p:txBody>
      </p:sp>
      <p:grpSp>
        <p:nvGrpSpPr>
          <p:cNvPr id="455" name="Group 455"/>
          <p:cNvGrpSpPr/>
          <p:nvPr/>
        </p:nvGrpSpPr>
        <p:grpSpPr>
          <a:xfrm>
            <a:off x="733425" y="5003799"/>
            <a:ext cx="3611563" cy="334964"/>
            <a:chOff x="0" y="0"/>
            <a:chExt cx="3611562" cy="334963"/>
          </a:xfrm>
        </p:grpSpPr>
        <p:sp>
          <p:nvSpPr>
            <p:cNvPr id="449" name="Shape 449"/>
            <p:cNvSpPr/>
            <p:nvPr/>
          </p:nvSpPr>
          <p:spPr>
            <a:xfrm>
              <a:off x="0" y="178646"/>
              <a:ext cx="3611563"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450" name="Shape 450"/>
            <p:cNvSpPr/>
            <p:nvPr/>
          </p:nvSpPr>
          <p:spPr>
            <a:xfrm>
              <a:off x="159175" y="-1"/>
              <a:ext cx="255972" cy="334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90"/>
                  </a:moveTo>
                  <a:lnTo>
                    <a:pt x="10800" y="0"/>
                  </a:lnTo>
                  <a:lnTo>
                    <a:pt x="21600" y="7490"/>
                  </a:lnTo>
                  <a:lnTo>
                    <a:pt x="16200" y="7490"/>
                  </a:lnTo>
                  <a:lnTo>
                    <a:pt x="16200" y="14110"/>
                  </a:lnTo>
                  <a:lnTo>
                    <a:pt x="21600" y="14110"/>
                  </a:lnTo>
                  <a:lnTo>
                    <a:pt x="10800" y="21600"/>
                  </a:lnTo>
                  <a:lnTo>
                    <a:pt x="0" y="14110"/>
                  </a:lnTo>
                  <a:lnTo>
                    <a:pt x="5400" y="14110"/>
                  </a:lnTo>
                  <a:lnTo>
                    <a:pt x="5400" y="749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51" name="Shape 451"/>
            <p:cNvSpPr/>
            <p:nvPr/>
          </p:nvSpPr>
          <p:spPr>
            <a:xfrm>
              <a:off x="927089" y="-1"/>
              <a:ext cx="255972" cy="334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90"/>
                  </a:moveTo>
                  <a:lnTo>
                    <a:pt x="10800" y="0"/>
                  </a:lnTo>
                  <a:lnTo>
                    <a:pt x="21600" y="7490"/>
                  </a:lnTo>
                  <a:lnTo>
                    <a:pt x="16200" y="7490"/>
                  </a:lnTo>
                  <a:lnTo>
                    <a:pt x="16200" y="14110"/>
                  </a:lnTo>
                  <a:lnTo>
                    <a:pt x="21600" y="14110"/>
                  </a:lnTo>
                  <a:lnTo>
                    <a:pt x="10800" y="21600"/>
                  </a:lnTo>
                  <a:lnTo>
                    <a:pt x="0" y="14110"/>
                  </a:lnTo>
                  <a:lnTo>
                    <a:pt x="5400" y="14110"/>
                  </a:lnTo>
                  <a:lnTo>
                    <a:pt x="5400" y="749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52" name="Shape 452"/>
            <p:cNvSpPr/>
            <p:nvPr/>
          </p:nvSpPr>
          <p:spPr>
            <a:xfrm>
              <a:off x="1695003" y="-1"/>
              <a:ext cx="255972" cy="334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90"/>
                  </a:moveTo>
                  <a:lnTo>
                    <a:pt x="10800" y="0"/>
                  </a:lnTo>
                  <a:lnTo>
                    <a:pt x="21600" y="7490"/>
                  </a:lnTo>
                  <a:lnTo>
                    <a:pt x="16200" y="7490"/>
                  </a:lnTo>
                  <a:lnTo>
                    <a:pt x="16200" y="14110"/>
                  </a:lnTo>
                  <a:lnTo>
                    <a:pt x="21600" y="14110"/>
                  </a:lnTo>
                  <a:lnTo>
                    <a:pt x="10800" y="21600"/>
                  </a:lnTo>
                  <a:lnTo>
                    <a:pt x="0" y="14110"/>
                  </a:lnTo>
                  <a:lnTo>
                    <a:pt x="5400" y="14110"/>
                  </a:lnTo>
                  <a:lnTo>
                    <a:pt x="5400" y="749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53" name="Shape 453"/>
            <p:cNvSpPr/>
            <p:nvPr/>
          </p:nvSpPr>
          <p:spPr>
            <a:xfrm>
              <a:off x="2462918" y="-1"/>
              <a:ext cx="255972" cy="334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90"/>
                  </a:moveTo>
                  <a:lnTo>
                    <a:pt x="10800" y="0"/>
                  </a:lnTo>
                  <a:lnTo>
                    <a:pt x="21600" y="7490"/>
                  </a:lnTo>
                  <a:lnTo>
                    <a:pt x="16200" y="7490"/>
                  </a:lnTo>
                  <a:lnTo>
                    <a:pt x="16200" y="14110"/>
                  </a:lnTo>
                  <a:lnTo>
                    <a:pt x="21600" y="14110"/>
                  </a:lnTo>
                  <a:lnTo>
                    <a:pt x="10800" y="21600"/>
                  </a:lnTo>
                  <a:lnTo>
                    <a:pt x="0" y="14110"/>
                  </a:lnTo>
                  <a:lnTo>
                    <a:pt x="5400" y="14110"/>
                  </a:lnTo>
                  <a:lnTo>
                    <a:pt x="5400" y="749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54" name="Shape 454"/>
            <p:cNvSpPr/>
            <p:nvPr/>
          </p:nvSpPr>
          <p:spPr>
            <a:xfrm>
              <a:off x="3230832" y="-1"/>
              <a:ext cx="255972" cy="3349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90"/>
                  </a:moveTo>
                  <a:lnTo>
                    <a:pt x="10800" y="0"/>
                  </a:lnTo>
                  <a:lnTo>
                    <a:pt x="21600" y="7490"/>
                  </a:lnTo>
                  <a:lnTo>
                    <a:pt x="16200" y="7490"/>
                  </a:lnTo>
                  <a:lnTo>
                    <a:pt x="16200" y="14110"/>
                  </a:lnTo>
                  <a:lnTo>
                    <a:pt x="21600" y="14110"/>
                  </a:lnTo>
                  <a:lnTo>
                    <a:pt x="10800" y="21600"/>
                  </a:lnTo>
                  <a:lnTo>
                    <a:pt x="0" y="14110"/>
                  </a:lnTo>
                  <a:lnTo>
                    <a:pt x="5400" y="14110"/>
                  </a:lnTo>
                  <a:lnTo>
                    <a:pt x="5400" y="749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sp>
        <p:nvSpPr>
          <p:cNvPr id="456" name="Shape 456"/>
          <p:cNvSpPr/>
          <p:nvPr/>
        </p:nvSpPr>
        <p:spPr>
          <a:xfrm>
            <a:off x="4519612" y="4519612"/>
            <a:ext cx="474663" cy="228601"/>
          </a:xfrm>
          <a:prstGeom prst="rect">
            <a:avLst/>
          </a:prstGeom>
          <a:solidFill>
            <a:schemeClr val="accent3">
              <a:lumOff val="44000"/>
            </a:schemeClr>
          </a:solidFill>
          <a:ln>
            <a:solidFill>
              <a:schemeClr val="accent3">
                <a:lumOff val="44000"/>
              </a:schemeClr>
            </a:solidFill>
            <a:miter/>
          </a:ln>
        </p:spPr>
        <p:txBody>
          <a:bodyPr lIns="45719" rIns="45719" anchor="ctr"/>
          <a:lstStyle/>
          <a:p>
            <a:pPr/>
          </a:p>
        </p:txBody>
      </p:sp>
      <p:sp>
        <p:nvSpPr>
          <p:cNvPr id="457" name="Shape 457"/>
          <p:cNvSpPr/>
          <p:nvPr/>
        </p:nvSpPr>
        <p:spPr>
          <a:xfrm>
            <a:off x="4519612" y="2795588"/>
            <a:ext cx="457201" cy="376238"/>
          </a:xfrm>
          <a:prstGeom prst="rect">
            <a:avLst/>
          </a:prstGeom>
          <a:solidFill>
            <a:schemeClr val="accent3">
              <a:lumOff val="44000"/>
            </a:schemeClr>
          </a:solidFill>
          <a:ln>
            <a:solidFill>
              <a:schemeClr val="accent3">
                <a:lumOff val="44000"/>
              </a:schemeClr>
            </a:solidFill>
            <a:miter/>
          </a:ln>
        </p:spPr>
        <p:txBody>
          <a:bodyPr lIns="45719" rIns="45719"/>
          <a:lstStyle/>
          <a:p>
            <a:pPr>
              <a:spcBef>
                <a:spcPts val="1400"/>
              </a:spcBef>
              <a:defRPr sz="1800">
                <a:latin typeface="AvantGarde Bk BT"/>
                <a:ea typeface="AvantGarde Bk BT"/>
                <a:cs typeface="AvantGarde Bk BT"/>
                <a:sym typeface="AvantGarde Bk BT"/>
              </a:defRPr>
            </a:pPr>
          </a:p>
        </p:txBody>
      </p:sp>
      <p:grpSp>
        <p:nvGrpSpPr>
          <p:cNvPr id="460" name="Group 460"/>
          <p:cNvGrpSpPr/>
          <p:nvPr/>
        </p:nvGrpSpPr>
        <p:grpSpPr>
          <a:xfrm>
            <a:off x="1123950" y="6386512"/>
            <a:ext cx="1743075" cy="234951"/>
            <a:chOff x="0" y="0"/>
            <a:chExt cx="1743075" cy="234950"/>
          </a:xfrm>
        </p:grpSpPr>
        <p:sp>
          <p:nvSpPr>
            <p:cNvPr id="458" name="Shape 458"/>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459" name="Shape 459"/>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Shape 120"/>
          <p:cNvSpPr/>
          <p:nvPr>
            <p:ph type="title" idx="4294967295"/>
          </p:nvPr>
        </p:nvSpPr>
        <p:spPr>
          <a:xfrm>
            <a:off x="0" y="0"/>
            <a:ext cx="9296400" cy="1143000"/>
          </a:xfrm>
          <a:prstGeom prst="rect">
            <a:avLst/>
          </a:prstGeom>
        </p:spPr>
        <p:txBody>
          <a:bodyPr/>
          <a:lstStyle>
            <a:lvl1pPr>
              <a:defRPr sz="3200">
                <a:solidFill>
                  <a:srgbClr val="FFFF00"/>
                </a:solidFill>
                <a:latin typeface="AvantGarde Bk BT"/>
                <a:ea typeface="AvantGarde Bk BT"/>
                <a:cs typeface="AvantGarde Bk BT"/>
                <a:sym typeface="AvantGarde Bk BT"/>
              </a:defRPr>
            </a:lvl1pPr>
          </a:lstStyle>
          <a:p>
            <a:pPr/>
            <a:r>
              <a:t>What Does it Mean to be Intelligence-Led?</a:t>
            </a:r>
          </a:p>
        </p:txBody>
      </p:sp>
      <p:grpSp>
        <p:nvGrpSpPr>
          <p:cNvPr id="123" name="Group 123"/>
          <p:cNvGrpSpPr/>
          <p:nvPr/>
        </p:nvGrpSpPr>
        <p:grpSpPr>
          <a:xfrm>
            <a:off x="1123950" y="6386512"/>
            <a:ext cx="1743075" cy="234951"/>
            <a:chOff x="0" y="0"/>
            <a:chExt cx="1743075" cy="234950"/>
          </a:xfrm>
        </p:grpSpPr>
        <p:sp>
          <p:nvSpPr>
            <p:cNvPr id="121" name="Shape 121"/>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22" name="Shape 122"/>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24" name="Shape 124"/>
          <p:cNvSpPr/>
          <p:nvPr/>
        </p:nvSpPr>
        <p:spPr>
          <a:xfrm>
            <a:off x="380999" y="1524000"/>
            <a:ext cx="7755395" cy="48790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FF3300"/>
                </a:solidFill>
              </a:defRPr>
            </a:pPr>
          </a:p>
          <a:p>
            <a:pPr>
              <a:defRPr>
                <a:solidFill>
                  <a:srgbClr val="FF3300"/>
                </a:solidFill>
              </a:defRPr>
            </a:pPr>
            <a:r>
              <a:t>Proactive, not reactive:</a:t>
            </a:r>
            <a:r>
              <a:rPr>
                <a:solidFill>
                  <a:srgbClr val="000000"/>
                </a:solidFill>
              </a:rPr>
              <a:t> Anticipate criminal activity in order to</a:t>
            </a:r>
            <a:endParaRPr>
              <a:solidFill>
                <a:srgbClr val="000000"/>
              </a:solidFill>
            </a:endParaRPr>
          </a:p>
          <a:p>
            <a:pPr/>
            <a:r>
              <a:t>prevent it, rather than react to the criminal activity after it has </a:t>
            </a:r>
          </a:p>
          <a:p>
            <a:pPr/>
            <a:r>
              <a:t>become a major problem.</a:t>
            </a:r>
          </a:p>
          <a:p>
            <a:pPr/>
          </a:p>
          <a:p>
            <a:pPr>
              <a:defRPr>
                <a:solidFill>
                  <a:srgbClr val="FF3300"/>
                </a:solidFill>
              </a:defRPr>
            </a:pPr>
            <a:r>
              <a:t>Treats causes of crimes rather than symptoms: </a:t>
            </a:r>
            <a:r>
              <a:rPr>
                <a:solidFill>
                  <a:srgbClr val="000000"/>
                </a:solidFill>
              </a:rPr>
              <a:t>Remove the</a:t>
            </a:r>
            <a:endParaRPr>
              <a:solidFill>
                <a:srgbClr val="000000"/>
              </a:solidFill>
            </a:endParaRPr>
          </a:p>
          <a:p>
            <a:pPr/>
            <a:r>
              <a:t>opportunities for crime rather than relying on arrests.</a:t>
            </a:r>
          </a:p>
          <a:p>
            <a:pPr/>
          </a:p>
          <a:p>
            <a:pPr>
              <a:defRPr>
                <a:solidFill>
                  <a:srgbClr val="FF3300"/>
                </a:solidFill>
              </a:defRPr>
            </a:pPr>
            <a:r>
              <a:t>Coherent, not disjointed: </a:t>
            </a:r>
            <a:r>
              <a:rPr>
                <a:solidFill>
                  <a:srgbClr val="000000"/>
                </a:solidFill>
              </a:rPr>
              <a:t>Standardizes and unifies the flow of </a:t>
            </a:r>
            <a:endParaRPr>
              <a:solidFill>
                <a:srgbClr val="000000"/>
              </a:solidFill>
            </a:endParaRPr>
          </a:p>
          <a:p>
            <a:pPr/>
            <a:r>
              <a:t>information </a:t>
            </a:r>
            <a:r>
              <a:rPr i="1"/>
              <a:t>between</a:t>
            </a:r>
            <a:r>
              <a:t> and </a:t>
            </a:r>
            <a:r>
              <a:rPr i="1"/>
              <a:t>within</a:t>
            </a:r>
            <a:r>
              <a:t> law enforcement agencies. </a:t>
            </a:r>
            <a:r>
              <a:rPr>
                <a:solidFill>
                  <a:srgbClr val="FF3300"/>
                </a:solidFill>
              </a:rPr>
              <a:t> </a:t>
            </a:r>
            <a:endParaRPr>
              <a:solidFill>
                <a:srgbClr val="FF3300"/>
              </a:solidFill>
            </a:endParaRPr>
          </a:p>
          <a:p>
            <a:pPr/>
          </a:p>
          <a:p>
            <a:pPr/>
          </a:p>
          <a:p>
            <a:pP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4" name="Shape 464"/>
          <p:cNvSpPr/>
          <p:nvPr>
            <p:ph type="title"/>
          </p:nvPr>
        </p:nvSpPr>
        <p:spPr>
          <a:xfrm>
            <a:off x="5334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Crime Analysis</a:t>
            </a:r>
          </a:p>
        </p:txBody>
      </p:sp>
      <p:pic>
        <p:nvPicPr>
          <p:cNvPr id="465" name="image18.png" descr="Hotspot Analysis"/>
          <p:cNvPicPr>
            <a:picLocks noChangeAspect="1"/>
          </p:cNvPicPr>
          <p:nvPr/>
        </p:nvPicPr>
        <p:blipFill>
          <a:blip r:embed="rId3">
            <a:extLst/>
          </a:blip>
          <a:stretch>
            <a:fillRect/>
          </a:stretch>
        </p:blipFill>
        <p:spPr>
          <a:xfrm>
            <a:off x="4495800" y="1066800"/>
            <a:ext cx="4419600" cy="3352800"/>
          </a:xfrm>
          <a:prstGeom prst="rect">
            <a:avLst/>
          </a:prstGeom>
          <a:ln w="12700">
            <a:miter lim="400000"/>
          </a:ln>
          <a:effectLst>
            <a:outerShdw sx="100000" sy="100000" kx="0" ky="0" algn="b" rotWithShape="0" blurRad="0" dist="53882" dir="2700000">
              <a:srgbClr val="000066"/>
            </a:outerShdw>
          </a:effectLst>
        </p:spPr>
      </p:pic>
      <p:grpSp>
        <p:nvGrpSpPr>
          <p:cNvPr id="487" name="Group 487"/>
          <p:cNvGrpSpPr/>
          <p:nvPr/>
        </p:nvGrpSpPr>
        <p:grpSpPr>
          <a:xfrm>
            <a:off x="5791200" y="4648200"/>
            <a:ext cx="1392239" cy="1401763"/>
            <a:chOff x="0" y="0"/>
            <a:chExt cx="1392237" cy="1401762"/>
          </a:xfrm>
        </p:grpSpPr>
        <p:grpSp>
          <p:nvGrpSpPr>
            <p:cNvPr id="485" name="Group 485"/>
            <p:cNvGrpSpPr/>
            <p:nvPr/>
          </p:nvGrpSpPr>
          <p:grpSpPr>
            <a:xfrm>
              <a:off x="3175" y="0"/>
              <a:ext cx="1366838" cy="1401763"/>
              <a:chOff x="0" y="0"/>
              <a:chExt cx="1366837" cy="1401762"/>
            </a:xfrm>
          </p:grpSpPr>
          <p:sp>
            <p:nvSpPr>
              <p:cNvPr id="466" name="Shape 466"/>
              <p:cNvSpPr/>
              <p:nvPr/>
            </p:nvSpPr>
            <p:spPr>
              <a:xfrm>
                <a:off x="0" y="0"/>
                <a:ext cx="1366838" cy="1401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gradFill flip="none" rotWithShape="1">
                <a:gsLst>
                  <a:gs pos="0">
                    <a:srgbClr val="6699FF"/>
                  </a:gs>
                  <a:gs pos="100000">
                    <a:srgbClr val="00003C"/>
                  </a:gs>
                </a:gsLst>
                <a:lin ang="5400000" scaled="0"/>
              </a:gradFill>
              <a:ln w="12700" cap="flat">
                <a:noFill/>
                <a:miter lim="400000"/>
              </a:ln>
              <a:effectLst>
                <a:outerShdw sx="100000" sy="100000" kx="0" ky="0" algn="b" rotWithShape="0" blurRad="0" dist="17961" dir="2700000">
                  <a:srgbClr val="3D5C99"/>
                </a:outerShdw>
              </a:effectLst>
            </p:spPr>
            <p:txBody>
              <a:bodyPr wrap="square" lIns="45719" tIns="45719" rIns="45719" bIns="45719" numCol="1" anchor="ctr">
                <a:noAutofit/>
              </a:bodyPr>
              <a:lstStyle/>
              <a:p>
                <a:pPr/>
              </a:p>
            </p:txBody>
          </p:sp>
          <p:sp>
            <p:nvSpPr>
              <p:cNvPr id="467" name="Shape 467"/>
              <p:cNvSpPr/>
              <p:nvPr/>
            </p:nvSpPr>
            <p:spPr>
              <a:xfrm flipV="1">
                <a:off x="454025" y="438150"/>
                <a:ext cx="477838" cy="1270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grpSp>
            <p:nvGrpSpPr>
              <p:cNvPr id="474" name="Group 474"/>
              <p:cNvGrpSpPr/>
              <p:nvPr/>
            </p:nvGrpSpPr>
            <p:grpSpPr>
              <a:xfrm>
                <a:off x="268287" y="760412"/>
                <a:ext cx="838201" cy="141288"/>
                <a:chOff x="0" y="0"/>
                <a:chExt cx="838200" cy="141287"/>
              </a:xfrm>
            </p:grpSpPr>
            <p:sp>
              <p:nvSpPr>
                <p:cNvPr id="468" name="Shape 468"/>
                <p:cNvSpPr/>
                <p:nvPr/>
              </p:nvSpPr>
              <p:spPr>
                <a:xfrm>
                  <a:off x="-1" y="75353"/>
                  <a:ext cx="838201"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469" name="Shape 469"/>
                <p:cNvSpPr/>
                <p:nvPr/>
              </p:nvSpPr>
              <p:spPr>
                <a:xfrm>
                  <a:off x="36942"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70" name="Shape 470"/>
                <p:cNvSpPr/>
                <p:nvPr/>
              </p:nvSpPr>
              <p:spPr>
                <a:xfrm>
                  <a:off x="215166"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71" name="Shape 471"/>
                <p:cNvSpPr/>
                <p:nvPr/>
              </p:nvSpPr>
              <p:spPr>
                <a:xfrm>
                  <a:off x="393390"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72" name="Shape 472"/>
                <p:cNvSpPr/>
                <p:nvPr/>
              </p:nvSpPr>
              <p:spPr>
                <a:xfrm>
                  <a:off x="571613"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73" name="Shape 473"/>
                <p:cNvSpPr/>
                <p:nvPr/>
              </p:nvSpPr>
              <p:spPr>
                <a:xfrm>
                  <a:off x="749837"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sp>
            <p:nvSpPr>
              <p:cNvPr id="475" name="Shape 475"/>
              <p:cNvSpPr/>
              <p:nvPr/>
            </p:nvSpPr>
            <p:spPr>
              <a:xfrm>
                <a:off x="533400"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76" name="Shape 476"/>
              <p:cNvSpPr/>
              <p:nvPr/>
            </p:nvSpPr>
            <p:spPr>
              <a:xfrm>
                <a:off x="650875"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lgn="ctr">
                  <a:defRPr sz="1800">
                    <a:solidFill>
                      <a:srgbClr val="000066"/>
                    </a:solidFill>
                    <a:latin typeface="AvantGarde Bk BT"/>
                    <a:ea typeface="AvantGarde Bk BT"/>
                    <a:cs typeface="AvantGarde Bk BT"/>
                    <a:sym typeface="AvantGarde Bk BT"/>
                  </a:defRPr>
                </a:pPr>
              </a:p>
            </p:txBody>
          </p:sp>
          <p:sp>
            <p:nvSpPr>
              <p:cNvPr id="477" name="Shape 477"/>
              <p:cNvSpPr/>
              <p:nvPr/>
            </p:nvSpPr>
            <p:spPr>
              <a:xfrm>
                <a:off x="776287" y="393700"/>
                <a:ext cx="68263"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nvGrpSpPr>
              <p:cNvPr id="484" name="Group 484"/>
              <p:cNvGrpSpPr/>
              <p:nvPr/>
            </p:nvGrpSpPr>
            <p:grpSpPr>
              <a:xfrm>
                <a:off x="104775" y="1103312"/>
                <a:ext cx="1157288" cy="107951"/>
                <a:chOff x="0" y="0"/>
                <a:chExt cx="1157287" cy="107950"/>
              </a:xfrm>
            </p:grpSpPr>
            <p:sp>
              <p:nvSpPr>
                <p:cNvPr id="478" name="Shape 478"/>
                <p:cNvSpPr/>
                <p:nvPr/>
              </p:nvSpPr>
              <p:spPr>
                <a:xfrm>
                  <a:off x="-1" y="57573"/>
                  <a:ext cx="1157289"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479" name="Shape 479"/>
                <p:cNvSpPr/>
                <p:nvPr/>
              </p:nvSpPr>
              <p:spPr>
                <a:xfrm>
                  <a:off x="5100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80" name="Shape 480"/>
                <p:cNvSpPr/>
                <p:nvPr/>
              </p:nvSpPr>
              <p:spPr>
                <a:xfrm>
                  <a:off x="29707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81" name="Shape 481"/>
                <p:cNvSpPr/>
                <p:nvPr/>
              </p:nvSpPr>
              <p:spPr>
                <a:xfrm>
                  <a:off x="54314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82" name="Shape 482"/>
                <p:cNvSpPr/>
                <p:nvPr/>
              </p:nvSpPr>
              <p:spPr>
                <a:xfrm>
                  <a:off x="78921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483" name="Shape 483"/>
                <p:cNvSpPr/>
                <p:nvPr/>
              </p:nvSpPr>
              <p:spPr>
                <a:xfrm>
                  <a:off x="103528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grpSp>
        <p:sp>
          <p:nvSpPr>
            <p:cNvPr id="486" name="Shape 486"/>
            <p:cNvSpPr/>
            <p:nvPr/>
          </p:nvSpPr>
          <p:spPr>
            <a:xfrm flipH="1" rot="10800000">
              <a:off x="0" y="1179512"/>
              <a:ext cx="1392239" cy="193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89" y="21600"/>
                  </a:lnTo>
                  <a:lnTo>
                    <a:pt x="19611" y="21600"/>
                  </a:lnTo>
                  <a:lnTo>
                    <a:pt x="21600" y="0"/>
                  </a:lnTo>
                  <a:close/>
                </a:path>
              </a:pathLst>
            </a:custGeom>
            <a:solidFill>
              <a:srgbClr val="FFFF66"/>
            </a:solidFill>
            <a:ln w="12700" cap="flat">
              <a:noFill/>
              <a:miter lim="400000"/>
            </a:ln>
            <a:effectLst/>
          </p:spPr>
          <p:txBody>
            <a:bodyPr wrap="square" lIns="45719" tIns="45719" rIns="45719" bIns="45719" numCol="1" anchor="ctr">
              <a:noAutofit/>
            </a:bodyPr>
            <a:lstStyle/>
            <a:p>
              <a:pPr/>
            </a:p>
          </p:txBody>
        </p:sp>
      </p:grpSp>
      <p:sp>
        <p:nvSpPr>
          <p:cNvPr id="488" name="Shape 488"/>
          <p:cNvSpPr/>
          <p:nvPr/>
        </p:nvSpPr>
        <p:spPr>
          <a:xfrm>
            <a:off x="152400" y="1981200"/>
            <a:ext cx="4206875"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Focus on spatial and temporal crime patterns</a:t>
            </a:r>
          </a:p>
        </p:txBody>
      </p:sp>
      <p:sp>
        <p:nvSpPr>
          <p:cNvPr id="489" name="Shape 489"/>
          <p:cNvSpPr/>
          <p:nvPr/>
        </p:nvSpPr>
        <p:spPr>
          <a:xfrm>
            <a:off x="228600" y="3810000"/>
            <a:ext cx="4114800" cy="1450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3300"/>
                </a:solidFill>
              </a:defRPr>
            </a:pPr>
            <a:r>
              <a:t>TOOLS OF THE TRADE</a:t>
            </a:r>
          </a:p>
          <a:p>
            <a:pPr>
              <a:defRPr>
                <a:solidFill>
                  <a:srgbClr val="FF3300"/>
                </a:solidFill>
              </a:defRPr>
            </a:pPr>
            <a:r>
              <a:t>Hotspot analysis</a:t>
            </a:r>
          </a:p>
          <a:p>
            <a:pPr>
              <a:defRPr>
                <a:solidFill>
                  <a:srgbClr val="FF3300"/>
                </a:solidFill>
              </a:defRPr>
            </a:pPr>
            <a:r>
              <a:t>Event timelines</a:t>
            </a:r>
          </a:p>
        </p:txBody>
      </p:sp>
      <p:grpSp>
        <p:nvGrpSpPr>
          <p:cNvPr id="492" name="Group 492"/>
          <p:cNvGrpSpPr/>
          <p:nvPr/>
        </p:nvGrpSpPr>
        <p:grpSpPr>
          <a:xfrm>
            <a:off x="1123950" y="6386512"/>
            <a:ext cx="1743075" cy="234951"/>
            <a:chOff x="0" y="0"/>
            <a:chExt cx="1743075" cy="234950"/>
          </a:xfrm>
        </p:grpSpPr>
        <p:sp>
          <p:nvSpPr>
            <p:cNvPr id="490" name="Shape 49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491" name="Shape 49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94" name="image19.png" descr="Network Analysis"/>
          <p:cNvPicPr>
            <a:picLocks noChangeAspect="1"/>
          </p:cNvPicPr>
          <p:nvPr/>
        </p:nvPicPr>
        <p:blipFill>
          <a:blip r:embed="rId3">
            <a:extLst/>
          </a:blip>
          <a:stretch>
            <a:fillRect/>
          </a:stretch>
        </p:blipFill>
        <p:spPr>
          <a:xfrm>
            <a:off x="4724400" y="1143000"/>
            <a:ext cx="4191000" cy="3341688"/>
          </a:xfrm>
          <a:prstGeom prst="rect">
            <a:avLst/>
          </a:prstGeom>
          <a:ln w="12700">
            <a:miter lim="400000"/>
          </a:ln>
          <a:effectLst>
            <a:outerShdw sx="100000" sy="100000" kx="0" ky="0" algn="b" rotWithShape="0" blurRad="0" dist="71842" dir="2700000">
              <a:srgbClr val="000066"/>
            </a:outerShdw>
          </a:effectLst>
        </p:spPr>
      </p:pic>
      <p:sp>
        <p:nvSpPr>
          <p:cNvPr id="495" name="Shape 495"/>
          <p:cNvSpPr/>
          <p:nvPr>
            <p:ph type="title"/>
          </p:nvPr>
        </p:nvSpPr>
        <p:spPr>
          <a:xfrm>
            <a:off x="6096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Tactical Analysis</a:t>
            </a:r>
          </a:p>
        </p:txBody>
      </p:sp>
      <p:grpSp>
        <p:nvGrpSpPr>
          <p:cNvPr id="517" name="Group 517"/>
          <p:cNvGrpSpPr/>
          <p:nvPr/>
        </p:nvGrpSpPr>
        <p:grpSpPr>
          <a:xfrm>
            <a:off x="5943600" y="4648200"/>
            <a:ext cx="1366838" cy="1401763"/>
            <a:chOff x="0" y="0"/>
            <a:chExt cx="1366837" cy="1401762"/>
          </a:xfrm>
        </p:grpSpPr>
        <p:grpSp>
          <p:nvGrpSpPr>
            <p:cNvPr id="515" name="Group 515"/>
            <p:cNvGrpSpPr/>
            <p:nvPr/>
          </p:nvGrpSpPr>
          <p:grpSpPr>
            <a:xfrm>
              <a:off x="0" y="0"/>
              <a:ext cx="1366838" cy="1401763"/>
              <a:chOff x="0" y="0"/>
              <a:chExt cx="1366837" cy="1401762"/>
            </a:xfrm>
          </p:grpSpPr>
          <p:sp>
            <p:nvSpPr>
              <p:cNvPr id="496" name="Shape 496"/>
              <p:cNvSpPr/>
              <p:nvPr/>
            </p:nvSpPr>
            <p:spPr>
              <a:xfrm>
                <a:off x="0" y="0"/>
                <a:ext cx="1366838" cy="1401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gradFill flip="none" rotWithShape="1">
                <a:gsLst>
                  <a:gs pos="0">
                    <a:srgbClr val="6699FF"/>
                  </a:gs>
                  <a:gs pos="100000">
                    <a:srgbClr val="00003C"/>
                  </a:gs>
                </a:gsLst>
                <a:lin ang="5400000" scaled="0"/>
              </a:gradFill>
              <a:ln w="12700" cap="flat">
                <a:noFill/>
                <a:miter lim="400000"/>
              </a:ln>
              <a:effectLst>
                <a:outerShdw sx="100000" sy="100000" kx="0" ky="0" algn="b" rotWithShape="0" blurRad="0" dist="17961" dir="2700000">
                  <a:srgbClr val="3D5C99"/>
                </a:outerShdw>
              </a:effectLst>
            </p:spPr>
            <p:txBody>
              <a:bodyPr wrap="square" lIns="45719" tIns="45719" rIns="45719" bIns="45719" numCol="1" anchor="ctr">
                <a:noAutofit/>
              </a:bodyPr>
              <a:lstStyle/>
              <a:p>
                <a:pPr/>
              </a:p>
            </p:txBody>
          </p:sp>
          <p:sp>
            <p:nvSpPr>
              <p:cNvPr id="497" name="Shape 497"/>
              <p:cNvSpPr/>
              <p:nvPr/>
            </p:nvSpPr>
            <p:spPr>
              <a:xfrm flipV="1">
                <a:off x="454025" y="438150"/>
                <a:ext cx="477838" cy="1270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grpSp>
            <p:nvGrpSpPr>
              <p:cNvPr id="504" name="Group 504"/>
              <p:cNvGrpSpPr/>
              <p:nvPr/>
            </p:nvGrpSpPr>
            <p:grpSpPr>
              <a:xfrm>
                <a:off x="268287" y="760412"/>
                <a:ext cx="838201" cy="141288"/>
                <a:chOff x="0" y="0"/>
                <a:chExt cx="838200" cy="141287"/>
              </a:xfrm>
            </p:grpSpPr>
            <p:sp>
              <p:nvSpPr>
                <p:cNvPr id="498" name="Shape 498"/>
                <p:cNvSpPr/>
                <p:nvPr/>
              </p:nvSpPr>
              <p:spPr>
                <a:xfrm>
                  <a:off x="-1" y="75353"/>
                  <a:ext cx="838201"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499" name="Shape 499"/>
                <p:cNvSpPr/>
                <p:nvPr/>
              </p:nvSpPr>
              <p:spPr>
                <a:xfrm>
                  <a:off x="36942"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00" name="Shape 500"/>
                <p:cNvSpPr/>
                <p:nvPr/>
              </p:nvSpPr>
              <p:spPr>
                <a:xfrm>
                  <a:off x="215166"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01" name="Shape 501"/>
                <p:cNvSpPr/>
                <p:nvPr/>
              </p:nvSpPr>
              <p:spPr>
                <a:xfrm>
                  <a:off x="393390"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02" name="Shape 502"/>
                <p:cNvSpPr/>
                <p:nvPr/>
              </p:nvSpPr>
              <p:spPr>
                <a:xfrm>
                  <a:off x="571613"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03" name="Shape 503"/>
                <p:cNvSpPr/>
                <p:nvPr/>
              </p:nvSpPr>
              <p:spPr>
                <a:xfrm>
                  <a:off x="749837"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sp>
            <p:nvSpPr>
              <p:cNvPr id="505" name="Shape 505"/>
              <p:cNvSpPr/>
              <p:nvPr/>
            </p:nvSpPr>
            <p:spPr>
              <a:xfrm>
                <a:off x="533400"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06" name="Shape 506"/>
              <p:cNvSpPr/>
              <p:nvPr/>
            </p:nvSpPr>
            <p:spPr>
              <a:xfrm>
                <a:off x="650875"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lgn="ctr">
                  <a:defRPr sz="1800">
                    <a:solidFill>
                      <a:srgbClr val="000066"/>
                    </a:solidFill>
                    <a:latin typeface="AvantGarde Bk BT"/>
                    <a:ea typeface="AvantGarde Bk BT"/>
                    <a:cs typeface="AvantGarde Bk BT"/>
                    <a:sym typeface="AvantGarde Bk BT"/>
                  </a:defRPr>
                </a:pPr>
              </a:p>
            </p:txBody>
          </p:sp>
          <p:sp>
            <p:nvSpPr>
              <p:cNvPr id="507" name="Shape 507"/>
              <p:cNvSpPr/>
              <p:nvPr/>
            </p:nvSpPr>
            <p:spPr>
              <a:xfrm>
                <a:off x="776287" y="393700"/>
                <a:ext cx="68263"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nvGrpSpPr>
              <p:cNvPr id="514" name="Group 514"/>
              <p:cNvGrpSpPr/>
              <p:nvPr/>
            </p:nvGrpSpPr>
            <p:grpSpPr>
              <a:xfrm>
                <a:off x="104775" y="1103312"/>
                <a:ext cx="1157288" cy="107951"/>
                <a:chOff x="0" y="0"/>
                <a:chExt cx="1157287" cy="107950"/>
              </a:xfrm>
            </p:grpSpPr>
            <p:sp>
              <p:nvSpPr>
                <p:cNvPr id="508" name="Shape 508"/>
                <p:cNvSpPr/>
                <p:nvPr/>
              </p:nvSpPr>
              <p:spPr>
                <a:xfrm>
                  <a:off x="-1" y="57573"/>
                  <a:ext cx="1157289"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509" name="Shape 509"/>
                <p:cNvSpPr/>
                <p:nvPr/>
              </p:nvSpPr>
              <p:spPr>
                <a:xfrm>
                  <a:off x="5100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10" name="Shape 510"/>
                <p:cNvSpPr/>
                <p:nvPr/>
              </p:nvSpPr>
              <p:spPr>
                <a:xfrm>
                  <a:off x="29707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11" name="Shape 511"/>
                <p:cNvSpPr/>
                <p:nvPr/>
              </p:nvSpPr>
              <p:spPr>
                <a:xfrm>
                  <a:off x="54314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12" name="Shape 512"/>
                <p:cNvSpPr/>
                <p:nvPr/>
              </p:nvSpPr>
              <p:spPr>
                <a:xfrm>
                  <a:off x="78921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13" name="Shape 513"/>
                <p:cNvSpPr/>
                <p:nvPr/>
              </p:nvSpPr>
              <p:spPr>
                <a:xfrm>
                  <a:off x="103528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grpSp>
        <p:sp>
          <p:nvSpPr>
            <p:cNvPr id="516" name="Shape 516"/>
            <p:cNvSpPr/>
            <p:nvPr/>
          </p:nvSpPr>
          <p:spPr>
            <a:xfrm flipH="1" rot="10800000">
              <a:off x="101600" y="846137"/>
              <a:ext cx="1163638" cy="2809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622" y="21600"/>
                  </a:lnTo>
                  <a:lnTo>
                    <a:pt x="18978" y="21600"/>
                  </a:lnTo>
                  <a:lnTo>
                    <a:pt x="21600" y="0"/>
                  </a:lnTo>
                  <a:close/>
                </a:path>
              </a:pathLst>
            </a:custGeom>
            <a:solidFill>
              <a:srgbClr val="FFFF66"/>
            </a:solidFill>
            <a:ln w="12700" cap="flat">
              <a:noFill/>
              <a:miter lim="400000"/>
            </a:ln>
            <a:effectLst/>
          </p:spPr>
          <p:txBody>
            <a:bodyPr wrap="square" lIns="45719" tIns="45719" rIns="45719" bIns="45719" numCol="1" anchor="ctr">
              <a:noAutofit/>
            </a:bodyPr>
            <a:lstStyle/>
            <a:p>
              <a:pPr/>
            </a:p>
          </p:txBody>
        </p:sp>
      </p:grpSp>
      <p:sp>
        <p:nvSpPr>
          <p:cNvPr id="518" name="Shape 518"/>
          <p:cNvSpPr/>
          <p:nvPr/>
        </p:nvSpPr>
        <p:spPr>
          <a:xfrm>
            <a:off x="228600" y="1600200"/>
            <a:ext cx="4267200" cy="22628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ahoma"/>
                <a:ea typeface="Tahoma"/>
                <a:cs typeface="Tahoma"/>
                <a:sym typeface="Tahoma"/>
              </a:defRPr>
            </a:lvl1pPr>
          </a:lstStyle>
          <a:p>
            <a:pPr/>
            <a:r>
              <a:t>Focus on specific criminals, their immediate criminal clique, and their immediate criminal operations.  Supports a single investigation or file.</a:t>
            </a:r>
          </a:p>
        </p:txBody>
      </p:sp>
      <p:sp>
        <p:nvSpPr>
          <p:cNvPr id="519" name="Shape 519"/>
          <p:cNvSpPr/>
          <p:nvPr/>
        </p:nvSpPr>
        <p:spPr>
          <a:xfrm>
            <a:off x="152400" y="3886200"/>
            <a:ext cx="4191000" cy="1450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3300"/>
                </a:solidFill>
              </a:defRPr>
            </a:pPr>
            <a:r>
              <a:t>TOOLS OF THE TRADE</a:t>
            </a:r>
          </a:p>
          <a:p>
            <a:pPr>
              <a:defRPr>
                <a:solidFill>
                  <a:srgbClr val="FF3300"/>
                </a:solidFill>
              </a:defRPr>
            </a:pPr>
            <a:r>
              <a:t>Link charts</a:t>
            </a:r>
          </a:p>
          <a:p>
            <a:pPr>
              <a:defRPr>
                <a:solidFill>
                  <a:srgbClr val="FF3300"/>
                </a:solidFill>
              </a:defRPr>
            </a:pPr>
            <a:r>
              <a:t>Telephone toll analysis</a:t>
            </a:r>
          </a:p>
          <a:p>
            <a:pPr>
              <a:defRPr>
                <a:solidFill>
                  <a:srgbClr val="FF3300"/>
                </a:solidFill>
              </a:defRPr>
            </a:pPr>
            <a:r>
              <a:t>Facial recognition software</a:t>
            </a:r>
          </a:p>
        </p:txBody>
      </p:sp>
      <p:grpSp>
        <p:nvGrpSpPr>
          <p:cNvPr id="522" name="Group 522"/>
          <p:cNvGrpSpPr/>
          <p:nvPr/>
        </p:nvGrpSpPr>
        <p:grpSpPr>
          <a:xfrm>
            <a:off x="1123950" y="6386512"/>
            <a:ext cx="1743075" cy="234951"/>
            <a:chOff x="0" y="0"/>
            <a:chExt cx="1743075" cy="234950"/>
          </a:xfrm>
        </p:grpSpPr>
        <p:sp>
          <p:nvSpPr>
            <p:cNvPr id="520" name="Shape 52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21" name="Shape 52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24" name="Shape 524"/>
          <p:cNvSpPr/>
          <p:nvPr>
            <p:ph type="title"/>
          </p:nvPr>
        </p:nvSpPr>
        <p:spPr>
          <a:xfrm>
            <a:off x="6858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Operational Analysis</a:t>
            </a:r>
          </a:p>
        </p:txBody>
      </p:sp>
      <p:grpSp>
        <p:nvGrpSpPr>
          <p:cNvPr id="527" name="Group 527"/>
          <p:cNvGrpSpPr/>
          <p:nvPr/>
        </p:nvGrpSpPr>
        <p:grpSpPr>
          <a:xfrm>
            <a:off x="1123950" y="6386512"/>
            <a:ext cx="1743075" cy="234951"/>
            <a:chOff x="0" y="0"/>
            <a:chExt cx="1743075" cy="234950"/>
          </a:xfrm>
        </p:grpSpPr>
        <p:sp>
          <p:nvSpPr>
            <p:cNvPr id="525" name="Shape 52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26" name="Shape 52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528" name="Shape 528"/>
          <p:cNvSpPr/>
          <p:nvPr/>
        </p:nvSpPr>
        <p:spPr>
          <a:xfrm>
            <a:off x="2286000" y="1374591"/>
            <a:ext cx="4572000" cy="39831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sz="1800"/>
            </a:pPr>
            <a:r>
              <a:t>Outlaw Motorcycle Gangs (OMGs)</a:t>
            </a:r>
          </a:p>
          <a:p>
            <a:pPr>
              <a:spcBef>
                <a:spcPts val="1000"/>
              </a:spcBef>
              <a:defRPr sz="1800"/>
            </a:pPr>
            <a:r>
              <a:t>Street Gangs (SGs)</a:t>
            </a:r>
          </a:p>
          <a:p>
            <a:pPr>
              <a:spcBef>
                <a:spcPts val="1000"/>
              </a:spcBef>
              <a:defRPr sz="1800"/>
            </a:pPr>
            <a:r>
              <a:t>Eastern European Organized Crime (EEOC)</a:t>
            </a:r>
          </a:p>
          <a:p>
            <a:pPr>
              <a:spcBef>
                <a:spcPts val="1000"/>
              </a:spcBef>
              <a:defRPr sz="1800"/>
            </a:pPr>
            <a:r>
              <a:t>Traditional Organized Crime (TOC)</a:t>
            </a:r>
          </a:p>
          <a:p>
            <a:pPr>
              <a:spcBef>
                <a:spcPts val="1000"/>
              </a:spcBef>
              <a:defRPr sz="1800"/>
            </a:pPr>
            <a:r>
              <a:t>Middle Eastern Organized Crime (MEOC)</a:t>
            </a:r>
          </a:p>
          <a:p>
            <a:pPr>
              <a:spcBef>
                <a:spcPts val="1000"/>
              </a:spcBef>
              <a:defRPr sz="1800"/>
            </a:pPr>
            <a:r>
              <a:t>Asian Organized Crime (AOC)</a:t>
            </a:r>
          </a:p>
          <a:p>
            <a:pPr>
              <a:spcBef>
                <a:spcPts val="1000"/>
              </a:spcBef>
              <a:defRPr sz="1800"/>
            </a:pPr>
            <a:r>
              <a:t>First Nations Organized Crime (FNOC)</a:t>
            </a:r>
          </a:p>
          <a:p>
            <a:pPr>
              <a:spcBef>
                <a:spcPts val="1000"/>
              </a:spcBef>
              <a:defRPr sz="1800"/>
            </a:pPr>
            <a:r>
              <a:t>Non-Traditional Organized Crime (NTOC)</a:t>
            </a:r>
          </a:p>
          <a:p>
            <a:pPr>
              <a:spcBef>
                <a:spcPts val="1000"/>
              </a:spcBef>
              <a:defRPr sz="1800"/>
            </a:pPr>
            <a:r>
              <a:t>Criminal Extremism (CRIMEX)</a:t>
            </a:r>
          </a:p>
          <a:p>
            <a:pPr>
              <a:spcBef>
                <a:spcPts val="1000"/>
              </a:spcBef>
              <a:defRPr sz="1800"/>
            </a:pPr>
            <a:r>
              <a:t>Foreign Terrorist Organizations (FTOs)</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30" name="image20.png" descr="Network Analysis (Tolls)"/>
          <p:cNvPicPr>
            <a:picLocks noChangeAspect="1"/>
          </p:cNvPicPr>
          <p:nvPr/>
        </p:nvPicPr>
        <p:blipFill>
          <a:blip r:embed="rId3">
            <a:extLst/>
          </a:blip>
          <a:stretch>
            <a:fillRect/>
          </a:stretch>
        </p:blipFill>
        <p:spPr>
          <a:xfrm>
            <a:off x="4114800" y="1066800"/>
            <a:ext cx="4800600" cy="3429000"/>
          </a:xfrm>
          <a:prstGeom prst="rect">
            <a:avLst/>
          </a:prstGeom>
          <a:ln w="12700">
            <a:miter lim="400000"/>
          </a:ln>
          <a:effectLst>
            <a:outerShdw sx="100000" sy="100000" kx="0" ky="0" algn="b" rotWithShape="0" blurRad="0" dist="35921" dir="2700000">
              <a:srgbClr val="808080"/>
            </a:outerShdw>
          </a:effectLst>
        </p:spPr>
      </p:pic>
      <p:sp>
        <p:nvSpPr>
          <p:cNvPr id="531" name="Shape 531"/>
          <p:cNvSpPr/>
          <p:nvPr>
            <p:ph type="title"/>
          </p:nvPr>
        </p:nvSpPr>
        <p:spPr>
          <a:xfrm>
            <a:off x="6858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Operational Analysis</a:t>
            </a:r>
          </a:p>
        </p:txBody>
      </p:sp>
      <p:grpSp>
        <p:nvGrpSpPr>
          <p:cNvPr id="536" name="Group 536"/>
          <p:cNvGrpSpPr/>
          <p:nvPr/>
        </p:nvGrpSpPr>
        <p:grpSpPr>
          <a:xfrm>
            <a:off x="7461250" y="1066800"/>
            <a:ext cx="1682750" cy="2085658"/>
            <a:chOff x="0" y="0"/>
            <a:chExt cx="1682750" cy="2085657"/>
          </a:xfrm>
        </p:grpSpPr>
        <p:pic>
          <p:nvPicPr>
            <p:cNvPr id="532" name="image21.jpg" descr="SLEIPNIR"/>
            <p:cNvPicPr>
              <a:picLocks noChangeAspect="1"/>
            </p:cNvPicPr>
            <p:nvPr/>
          </p:nvPicPr>
          <p:blipFill>
            <a:blip r:embed="rId4">
              <a:extLst/>
            </a:blip>
            <a:srcRect l="0" t="0" r="46001" b="12000"/>
            <a:stretch>
              <a:fillRect/>
            </a:stretch>
          </p:blipFill>
          <p:spPr>
            <a:xfrm>
              <a:off x="0" y="0"/>
              <a:ext cx="1682750" cy="2057400"/>
            </a:xfrm>
            <a:prstGeom prst="rect">
              <a:avLst/>
            </a:prstGeom>
            <a:ln w="12700" cap="flat">
              <a:noFill/>
              <a:miter lim="400000"/>
            </a:ln>
            <a:effectLst>
              <a:outerShdw sx="100000" sy="100000" kx="0" ky="0" algn="b" rotWithShape="0" blurRad="0" dist="35921" dir="2700000">
                <a:srgbClr val="808080"/>
              </a:outerShdw>
            </a:effectLst>
          </p:spPr>
        </p:pic>
        <p:grpSp>
          <p:nvGrpSpPr>
            <p:cNvPr id="535" name="Group 535"/>
            <p:cNvGrpSpPr/>
            <p:nvPr/>
          </p:nvGrpSpPr>
          <p:grpSpPr>
            <a:xfrm>
              <a:off x="144462" y="1778317"/>
              <a:ext cx="215901" cy="307341"/>
              <a:chOff x="0" y="0"/>
              <a:chExt cx="215900" cy="307340"/>
            </a:xfrm>
          </p:grpSpPr>
          <p:sp>
            <p:nvSpPr>
              <p:cNvPr id="533" name="Shape 533"/>
              <p:cNvSpPr/>
              <p:nvPr/>
            </p:nvSpPr>
            <p:spPr>
              <a:xfrm>
                <a:off x="0" y="45720"/>
                <a:ext cx="215900" cy="215901"/>
              </a:xfrm>
              <a:prstGeom prst="ellipse">
                <a:avLst/>
              </a:prstGeom>
              <a:solidFill>
                <a:schemeClr val="accent3">
                  <a:lumOff val="44000"/>
                </a:schemeClr>
              </a:solidFill>
              <a:ln w="28575" cap="flat">
                <a:solidFill>
                  <a:srgbClr val="000066"/>
                </a:solidFill>
                <a:prstDash val="solid"/>
                <a:round/>
              </a:ln>
              <a:effectLst/>
            </p:spPr>
            <p:txBody>
              <a:bodyPr wrap="square" lIns="45719" tIns="45719" rIns="45719" bIns="45719" numCol="1" anchor="ctr">
                <a:noAutofit/>
              </a:bodyPr>
              <a:lstStyle/>
              <a:p>
                <a:pPr algn="ctr"/>
              </a:p>
            </p:txBody>
          </p:sp>
          <p:sp>
            <p:nvSpPr>
              <p:cNvPr id="534" name="Shape 534"/>
              <p:cNvSpPr/>
              <p:nvPr/>
            </p:nvSpPr>
            <p:spPr>
              <a:xfrm>
                <a:off x="6438" y="0"/>
                <a:ext cx="203024"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400">
                    <a:solidFill>
                      <a:srgbClr val="000066"/>
                    </a:solidFill>
                    <a:latin typeface="AvantGarde Bk BT"/>
                    <a:ea typeface="AvantGarde Bk BT"/>
                    <a:cs typeface="AvantGarde Bk BT"/>
                    <a:sym typeface="AvantGarde Bk BT"/>
                  </a:defRPr>
                </a:lvl1pPr>
              </a:lstStyle>
              <a:p>
                <a:pPr/>
                <a:r>
                  <a:t>2</a:t>
                </a:r>
              </a:p>
            </p:txBody>
          </p:sp>
        </p:grpSp>
      </p:grpSp>
      <p:sp>
        <p:nvSpPr>
          <p:cNvPr id="537" name="Shape 537"/>
          <p:cNvSpPr/>
          <p:nvPr/>
        </p:nvSpPr>
        <p:spPr>
          <a:xfrm>
            <a:off x="6432550" y="3486150"/>
            <a:ext cx="123827" cy="123827"/>
          </a:xfrm>
          <a:prstGeom prst="ellipse">
            <a:avLst/>
          </a:prstGeom>
          <a:ln>
            <a:solidFill>
              <a:srgbClr val="FF0000"/>
            </a:solidFill>
          </a:ln>
        </p:spPr>
        <p:txBody>
          <a:bodyPr lIns="45719" rIns="45719" anchor="ctr"/>
          <a:lstStyle/>
          <a:p>
            <a:pPr/>
          </a:p>
        </p:txBody>
      </p:sp>
      <p:sp>
        <p:nvSpPr>
          <p:cNvPr id="538" name="Shape 538"/>
          <p:cNvSpPr/>
          <p:nvPr/>
        </p:nvSpPr>
        <p:spPr>
          <a:xfrm>
            <a:off x="6518275" y="3067050"/>
            <a:ext cx="123827" cy="123827"/>
          </a:xfrm>
          <a:prstGeom prst="ellipse">
            <a:avLst/>
          </a:prstGeom>
          <a:ln>
            <a:solidFill>
              <a:schemeClr val="accent2"/>
            </a:solidFill>
          </a:ln>
        </p:spPr>
        <p:txBody>
          <a:bodyPr lIns="45719" rIns="45719" anchor="ctr"/>
          <a:lstStyle/>
          <a:p>
            <a:pPr/>
          </a:p>
        </p:txBody>
      </p:sp>
      <p:sp>
        <p:nvSpPr>
          <p:cNvPr id="539" name="Shape 539"/>
          <p:cNvSpPr/>
          <p:nvPr/>
        </p:nvSpPr>
        <p:spPr>
          <a:xfrm>
            <a:off x="6508750" y="3873500"/>
            <a:ext cx="123827" cy="123827"/>
          </a:xfrm>
          <a:prstGeom prst="ellipse">
            <a:avLst/>
          </a:prstGeom>
          <a:ln>
            <a:solidFill>
              <a:schemeClr val="accent2"/>
            </a:solidFill>
          </a:ln>
        </p:spPr>
        <p:txBody>
          <a:bodyPr lIns="45719" rIns="45719" anchor="ctr"/>
          <a:lstStyle/>
          <a:p>
            <a:pPr/>
          </a:p>
        </p:txBody>
      </p:sp>
      <p:sp>
        <p:nvSpPr>
          <p:cNvPr id="540" name="Shape 540"/>
          <p:cNvSpPr/>
          <p:nvPr/>
        </p:nvSpPr>
        <p:spPr>
          <a:xfrm>
            <a:off x="6569075" y="3965575"/>
            <a:ext cx="123827" cy="123827"/>
          </a:xfrm>
          <a:prstGeom prst="ellipse">
            <a:avLst/>
          </a:prstGeom>
          <a:ln>
            <a:solidFill>
              <a:schemeClr val="accent2"/>
            </a:solidFill>
          </a:ln>
        </p:spPr>
        <p:txBody>
          <a:bodyPr lIns="45719" rIns="45719" anchor="ctr"/>
          <a:lstStyle/>
          <a:p>
            <a:pPr/>
          </a:p>
        </p:txBody>
      </p:sp>
      <p:grpSp>
        <p:nvGrpSpPr>
          <p:cNvPr id="562" name="Group 562"/>
          <p:cNvGrpSpPr/>
          <p:nvPr/>
        </p:nvGrpSpPr>
        <p:grpSpPr>
          <a:xfrm>
            <a:off x="5334000" y="4572000"/>
            <a:ext cx="1366838" cy="1401763"/>
            <a:chOff x="0" y="0"/>
            <a:chExt cx="1366837" cy="1401762"/>
          </a:xfrm>
        </p:grpSpPr>
        <p:grpSp>
          <p:nvGrpSpPr>
            <p:cNvPr id="560" name="Group 560"/>
            <p:cNvGrpSpPr/>
            <p:nvPr/>
          </p:nvGrpSpPr>
          <p:grpSpPr>
            <a:xfrm>
              <a:off x="0" y="0"/>
              <a:ext cx="1366838" cy="1401763"/>
              <a:chOff x="0" y="0"/>
              <a:chExt cx="1366837" cy="1401762"/>
            </a:xfrm>
          </p:grpSpPr>
          <p:sp>
            <p:nvSpPr>
              <p:cNvPr id="541" name="Shape 541"/>
              <p:cNvSpPr/>
              <p:nvPr/>
            </p:nvSpPr>
            <p:spPr>
              <a:xfrm>
                <a:off x="0" y="0"/>
                <a:ext cx="1366838" cy="1401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gradFill flip="none" rotWithShape="1">
                <a:gsLst>
                  <a:gs pos="0">
                    <a:srgbClr val="6699FF"/>
                  </a:gs>
                  <a:gs pos="100000">
                    <a:srgbClr val="00003C"/>
                  </a:gs>
                </a:gsLst>
                <a:lin ang="5400000" scaled="0"/>
              </a:gradFill>
              <a:ln w="12700" cap="flat">
                <a:noFill/>
                <a:miter lim="400000"/>
              </a:ln>
              <a:effectLst>
                <a:outerShdw sx="100000" sy="100000" kx="0" ky="0" algn="b" rotWithShape="0" blurRad="0" dist="17961" dir="2700000">
                  <a:srgbClr val="3D5C99"/>
                </a:outerShdw>
              </a:effectLst>
            </p:spPr>
            <p:txBody>
              <a:bodyPr wrap="square" lIns="45719" tIns="45719" rIns="45719" bIns="45719" numCol="1" anchor="ctr">
                <a:noAutofit/>
              </a:bodyPr>
              <a:lstStyle/>
              <a:p>
                <a:pPr/>
              </a:p>
            </p:txBody>
          </p:sp>
          <p:sp>
            <p:nvSpPr>
              <p:cNvPr id="542" name="Shape 542"/>
              <p:cNvSpPr/>
              <p:nvPr/>
            </p:nvSpPr>
            <p:spPr>
              <a:xfrm flipV="1">
                <a:off x="454025" y="438150"/>
                <a:ext cx="477838" cy="1270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grpSp>
            <p:nvGrpSpPr>
              <p:cNvPr id="549" name="Group 549"/>
              <p:cNvGrpSpPr/>
              <p:nvPr/>
            </p:nvGrpSpPr>
            <p:grpSpPr>
              <a:xfrm>
                <a:off x="268287" y="760412"/>
                <a:ext cx="838201" cy="141288"/>
                <a:chOff x="0" y="0"/>
                <a:chExt cx="838200" cy="141287"/>
              </a:xfrm>
            </p:grpSpPr>
            <p:sp>
              <p:nvSpPr>
                <p:cNvPr id="543" name="Shape 543"/>
                <p:cNvSpPr/>
                <p:nvPr/>
              </p:nvSpPr>
              <p:spPr>
                <a:xfrm>
                  <a:off x="-1" y="75353"/>
                  <a:ext cx="838201"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544" name="Shape 544"/>
                <p:cNvSpPr/>
                <p:nvPr/>
              </p:nvSpPr>
              <p:spPr>
                <a:xfrm>
                  <a:off x="36942"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45" name="Shape 545"/>
                <p:cNvSpPr/>
                <p:nvPr/>
              </p:nvSpPr>
              <p:spPr>
                <a:xfrm>
                  <a:off x="215166"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46" name="Shape 546"/>
                <p:cNvSpPr/>
                <p:nvPr/>
              </p:nvSpPr>
              <p:spPr>
                <a:xfrm>
                  <a:off x="393390"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47" name="Shape 547"/>
                <p:cNvSpPr/>
                <p:nvPr/>
              </p:nvSpPr>
              <p:spPr>
                <a:xfrm>
                  <a:off x="571613"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48" name="Shape 548"/>
                <p:cNvSpPr/>
                <p:nvPr/>
              </p:nvSpPr>
              <p:spPr>
                <a:xfrm>
                  <a:off x="749837"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sp>
            <p:nvSpPr>
              <p:cNvPr id="550" name="Shape 550"/>
              <p:cNvSpPr/>
              <p:nvPr/>
            </p:nvSpPr>
            <p:spPr>
              <a:xfrm>
                <a:off x="533400"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51" name="Shape 551"/>
              <p:cNvSpPr/>
              <p:nvPr/>
            </p:nvSpPr>
            <p:spPr>
              <a:xfrm>
                <a:off x="650875"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lgn="ctr">
                  <a:defRPr sz="1800">
                    <a:solidFill>
                      <a:srgbClr val="000066"/>
                    </a:solidFill>
                    <a:latin typeface="AvantGarde Bk BT"/>
                    <a:ea typeface="AvantGarde Bk BT"/>
                    <a:cs typeface="AvantGarde Bk BT"/>
                    <a:sym typeface="AvantGarde Bk BT"/>
                  </a:defRPr>
                </a:pPr>
              </a:p>
            </p:txBody>
          </p:sp>
          <p:sp>
            <p:nvSpPr>
              <p:cNvPr id="552" name="Shape 552"/>
              <p:cNvSpPr/>
              <p:nvPr/>
            </p:nvSpPr>
            <p:spPr>
              <a:xfrm>
                <a:off x="776287" y="393700"/>
                <a:ext cx="68263"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nvGrpSpPr>
              <p:cNvPr id="559" name="Group 559"/>
              <p:cNvGrpSpPr/>
              <p:nvPr/>
            </p:nvGrpSpPr>
            <p:grpSpPr>
              <a:xfrm>
                <a:off x="104775" y="1103312"/>
                <a:ext cx="1157288" cy="107951"/>
                <a:chOff x="0" y="0"/>
                <a:chExt cx="1157287" cy="107950"/>
              </a:xfrm>
            </p:grpSpPr>
            <p:sp>
              <p:nvSpPr>
                <p:cNvPr id="553" name="Shape 553"/>
                <p:cNvSpPr/>
                <p:nvPr/>
              </p:nvSpPr>
              <p:spPr>
                <a:xfrm>
                  <a:off x="-1" y="57573"/>
                  <a:ext cx="1157289"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554" name="Shape 554"/>
                <p:cNvSpPr/>
                <p:nvPr/>
              </p:nvSpPr>
              <p:spPr>
                <a:xfrm>
                  <a:off x="5100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55" name="Shape 555"/>
                <p:cNvSpPr/>
                <p:nvPr/>
              </p:nvSpPr>
              <p:spPr>
                <a:xfrm>
                  <a:off x="29707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56" name="Shape 556"/>
                <p:cNvSpPr/>
                <p:nvPr/>
              </p:nvSpPr>
              <p:spPr>
                <a:xfrm>
                  <a:off x="54314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57" name="Shape 557"/>
                <p:cNvSpPr/>
                <p:nvPr/>
              </p:nvSpPr>
              <p:spPr>
                <a:xfrm>
                  <a:off x="78921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558" name="Shape 558"/>
                <p:cNvSpPr/>
                <p:nvPr/>
              </p:nvSpPr>
              <p:spPr>
                <a:xfrm>
                  <a:off x="103528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grpSp>
        <p:sp>
          <p:nvSpPr>
            <p:cNvPr id="561" name="Shape 561"/>
            <p:cNvSpPr/>
            <p:nvPr/>
          </p:nvSpPr>
          <p:spPr>
            <a:xfrm flipH="1" rot="10800000">
              <a:off x="260350" y="458787"/>
              <a:ext cx="828676" cy="388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417" y="21600"/>
                  </a:lnTo>
                  <a:lnTo>
                    <a:pt x="17183" y="21600"/>
                  </a:lnTo>
                  <a:lnTo>
                    <a:pt x="21600" y="0"/>
                  </a:lnTo>
                  <a:close/>
                </a:path>
              </a:pathLst>
            </a:custGeom>
            <a:solidFill>
              <a:srgbClr val="FFFF66"/>
            </a:solidFill>
            <a:ln w="12700" cap="flat">
              <a:noFill/>
              <a:miter lim="400000"/>
            </a:ln>
            <a:effectLst/>
          </p:spPr>
          <p:txBody>
            <a:bodyPr wrap="square" lIns="45719" tIns="45719" rIns="45719" bIns="45719" numCol="1" anchor="ctr">
              <a:noAutofit/>
            </a:bodyPr>
            <a:lstStyle/>
            <a:p>
              <a:pPr/>
            </a:p>
          </p:txBody>
        </p:sp>
      </p:grpSp>
      <p:sp>
        <p:nvSpPr>
          <p:cNvPr id="563" name="Shape 563"/>
          <p:cNvSpPr/>
          <p:nvPr/>
        </p:nvSpPr>
        <p:spPr>
          <a:xfrm>
            <a:off x="228600" y="1371600"/>
            <a:ext cx="3657600" cy="2669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ahoma"/>
                <a:ea typeface="Tahoma"/>
                <a:cs typeface="Tahoma"/>
                <a:sym typeface="Tahoma"/>
              </a:defRPr>
            </a:lvl1pPr>
          </a:lstStyle>
          <a:p>
            <a:pPr/>
            <a:r>
              <a:t>Focus on a broader set of criminals, their criminal organizations and network, and their broader criminal operations. Can assist in target selection.</a:t>
            </a:r>
          </a:p>
        </p:txBody>
      </p:sp>
      <p:sp>
        <p:nvSpPr>
          <p:cNvPr id="564" name="Shape 564"/>
          <p:cNvSpPr/>
          <p:nvPr/>
        </p:nvSpPr>
        <p:spPr>
          <a:xfrm>
            <a:off x="152400" y="4419600"/>
            <a:ext cx="3886200" cy="1450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3300"/>
                </a:solidFill>
              </a:defRPr>
            </a:pPr>
            <a:r>
              <a:t>TOOLS OF THE TRADE</a:t>
            </a:r>
          </a:p>
          <a:p>
            <a:pPr>
              <a:defRPr>
                <a:solidFill>
                  <a:srgbClr val="FF3300"/>
                </a:solidFill>
              </a:defRPr>
            </a:pPr>
            <a:r>
              <a:t>SLEIPNIR scale</a:t>
            </a:r>
          </a:p>
          <a:p>
            <a:pPr>
              <a:defRPr>
                <a:solidFill>
                  <a:srgbClr val="FF3300"/>
                </a:solidFill>
              </a:defRPr>
            </a:pPr>
            <a:r>
              <a:t>Harm scale</a:t>
            </a:r>
          </a:p>
          <a:p>
            <a:pPr>
              <a:defRPr>
                <a:solidFill>
                  <a:srgbClr val="FF3300"/>
                </a:solidFill>
              </a:defRPr>
            </a:pPr>
            <a:r>
              <a:t>Social Network Analysis</a:t>
            </a:r>
          </a:p>
        </p:txBody>
      </p:sp>
      <p:grpSp>
        <p:nvGrpSpPr>
          <p:cNvPr id="567" name="Group 567"/>
          <p:cNvGrpSpPr/>
          <p:nvPr/>
        </p:nvGrpSpPr>
        <p:grpSpPr>
          <a:xfrm>
            <a:off x="1123950" y="6386512"/>
            <a:ext cx="1743075" cy="234951"/>
            <a:chOff x="0" y="0"/>
            <a:chExt cx="1743075" cy="234950"/>
          </a:xfrm>
        </p:grpSpPr>
        <p:sp>
          <p:nvSpPr>
            <p:cNvPr id="565" name="Shape 56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66" name="Shape 56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9" name="Shape 569"/>
          <p:cNvSpPr/>
          <p:nvPr>
            <p:ph type="title"/>
          </p:nvPr>
        </p:nvSpPr>
        <p:spPr>
          <a:prstGeom prst="rect">
            <a:avLst/>
          </a:prstGeom>
        </p:spPr>
        <p:txBody>
          <a:bodyPr/>
          <a:lstStyle/>
          <a:p>
            <a:pPr/>
            <a:r>
              <a:t>Video</a:t>
            </a:r>
          </a:p>
        </p:txBody>
      </p:sp>
      <p:sp>
        <p:nvSpPr>
          <p:cNvPr id="570" name="Shape 570"/>
          <p:cNvSpPr/>
          <p:nvPr>
            <p:ph type="body" idx="1"/>
          </p:nvPr>
        </p:nvSpPr>
        <p:spPr>
          <a:prstGeom prst="rect">
            <a:avLst/>
          </a:prstGeom>
        </p:spPr>
        <p:txBody>
          <a:bodyPr/>
          <a:lstStyle/>
          <a:p>
            <a:pPr/>
          </a:p>
          <a:p>
            <a:pPr/>
            <a:r>
              <a:t>i2</a:t>
            </a:r>
          </a:p>
          <a:p>
            <a:pPr/>
            <a:r>
              <a:t>https://www.youtube.com/watch?v=1gpaqOJV-Cw</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2" name="Shape 572"/>
          <p:cNvSpPr/>
          <p:nvPr>
            <p:ph type="title" idx="4294967295"/>
          </p:nvPr>
        </p:nvSpPr>
        <p:spPr>
          <a:xfrm>
            <a:off x="685800" y="0"/>
            <a:ext cx="7772400" cy="1143000"/>
          </a:xfrm>
          <a:prstGeom prst="rect">
            <a:avLst/>
          </a:prstGeom>
        </p:spPr>
        <p:txBody>
          <a:bodyPr/>
          <a:lstStyle/>
          <a:p>
            <a:pPr>
              <a:defRPr sz="3600">
                <a:solidFill>
                  <a:srgbClr val="FFFF00"/>
                </a:solidFill>
                <a:latin typeface="AvantGarde Bk BT"/>
                <a:ea typeface="AvantGarde Bk BT"/>
                <a:cs typeface="AvantGarde Bk BT"/>
                <a:sym typeface="AvantGarde Bk BT"/>
              </a:defRPr>
            </a:pPr>
          </a:p>
        </p:txBody>
      </p:sp>
      <p:grpSp>
        <p:nvGrpSpPr>
          <p:cNvPr id="579" name="Group 579"/>
          <p:cNvGrpSpPr/>
          <p:nvPr/>
        </p:nvGrpSpPr>
        <p:grpSpPr>
          <a:xfrm>
            <a:off x="8532813" y="6315074"/>
            <a:ext cx="534988" cy="354015"/>
            <a:chOff x="0" y="0"/>
            <a:chExt cx="534987" cy="354013"/>
          </a:xfrm>
        </p:grpSpPr>
        <p:sp>
          <p:nvSpPr>
            <p:cNvPr id="573" name="Shape 573"/>
            <p:cNvSpPr/>
            <p:nvPr/>
          </p:nvSpPr>
          <p:spPr>
            <a:xfrm flipH="1" rot="10800000">
              <a:off x="-1" y="1818"/>
              <a:ext cx="406713" cy="3509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29" y="0"/>
                  </a:moveTo>
                  <a:lnTo>
                    <a:pt x="7329" y="9774"/>
                  </a:lnTo>
                  <a:lnTo>
                    <a:pt x="0" y="14624"/>
                  </a:lnTo>
                  <a:lnTo>
                    <a:pt x="3487" y="21600"/>
                  </a:lnTo>
                  <a:lnTo>
                    <a:pt x="10816" y="16750"/>
                  </a:lnTo>
                  <a:lnTo>
                    <a:pt x="18113" y="21600"/>
                  </a:lnTo>
                  <a:lnTo>
                    <a:pt x="21600" y="14624"/>
                  </a:lnTo>
                  <a:lnTo>
                    <a:pt x="14303" y="9774"/>
                  </a:lnTo>
                  <a:lnTo>
                    <a:pt x="14303" y="0"/>
                  </a:lnTo>
                  <a:lnTo>
                    <a:pt x="7329" y="0"/>
                  </a:lnTo>
                  <a:close/>
                  <a:moveTo>
                    <a:pt x="8039" y="13952"/>
                  </a:moveTo>
                  <a:lnTo>
                    <a:pt x="8039" y="11863"/>
                  </a:lnTo>
                  <a:lnTo>
                    <a:pt x="9525" y="10856"/>
                  </a:lnTo>
                  <a:cubicBezTo>
                    <a:pt x="8685" y="11751"/>
                    <a:pt x="8491" y="12759"/>
                    <a:pt x="8524" y="13579"/>
                  </a:cubicBezTo>
                  <a:cubicBezTo>
                    <a:pt x="8782" y="13766"/>
                    <a:pt x="17274" y="19436"/>
                    <a:pt x="17661" y="19697"/>
                  </a:cubicBezTo>
                  <a:cubicBezTo>
                    <a:pt x="17887" y="19250"/>
                    <a:pt x="19953" y="15146"/>
                    <a:pt x="19953" y="15146"/>
                  </a:cubicBezTo>
                  <a:lnTo>
                    <a:pt x="14303" y="11378"/>
                  </a:lnTo>
                  <a:lnTo>
                    <a:pt x="14303" y="10707"/>
                  </a:lnTo>
                  <a:lnTo>
                    <a:pt x="20631" y="14922"/>
                  </a:lnTo>
                  <a:lnTo>
                    <a:pt x="17855" y="20481"/>
                  </a:lnTo>
                  <a:lnTo>
                    <a:pt x="8039" y="13952"/>
                  </a:lnTo>
                  <a:close/>
                  <a:moveTo>
                    <a:pt x="10106" y="11602"/>
                  </a:moveTo>
                  <a:cubicBezTo>
                    <a:pt x="10074" y="11378"/>
                    <a:pt x="9912" y="10595"/>
                    <a:pt x="10816" y="9923"/>
                  </a:cubicBezTo>
                  <a:cubicBezTo>
                    <a:pt x="11752" y="10707"/>
                    <a:pt x="11559" y="11341"/>
                    <a:pt x="11526" y="11602"/>
                  </a:cubicBezTo>
                  <a:cubicBezTo>
                    <a:pt x="11720" y="11714"/>
                    <a:pt x="12334" y="11938"/>
                    <a:pt x="12430" y="13169"/>
                  </a:cubicBezTo>
                  <a:cubicBezTo>
                    <a:pt x="11365" y="13691"/>
                    <a:pt x="10978" y="13132"/>
                    <a:pt x="10816" y="13020"/>
                  </a:cubicBezTo>
                  <a:cubicBezTo>
                    <a:pt x="10622" y="13169"/>
                    <a:pt x="10203" y="13691"/>
                    <a:pt x="9202" y="13132"/>
                  </a:cubicBezTo>
                  <a:cubicBezTo>
                    <a:pt x="9299" y="11863"/>
                    <a:pt x="9880" y="11714"/>
                    <a:pt x="10106" y="11602"/>
                  </a:cubicBezTo>
                  <a:close/>
                  <a:moveTo>
                    <a:pt x="10816" y="8394"/>
                  </a:moveTo>
                  <a:lnTo>
                    <a:pt x="12366" y="9438"/>
                  </a:lnTo>
                  <a:lnTo>
                    <a:pt x="12366" y="11341"/>
                  </a:lnTo>
                  <a:cubicBezTo>
                    <a:pt x="12075" y="10035"/>
                    <a:pt x="11397" y="9401"/>
                    <a:pt x="10816" y="9065"/>
                  </a:cubicBezTo>
                  <a:cubicBezTo>
                    <a:pt x="10558" y="9215"/>
                    <a:pt x="2066" y="14885"/>
                    <a:pt x="1647" y="15146"/>
                  </a:cubicBezTo>
                  <a:cubicBezTo>
                    <a:pt x="1873" y="15594"/>
                    <a:pt x="3713" y="19250"/>
                    <a:pt x="3939" y="19697"/>
                  </a:cubicBezTo>
                  <a:cubicBezTo>
                    <a:pt x="4262" y="19474"/>
                    <a:pt x="8136" y="16899"/>
                    <a:pt x="9589" y="15930"/>
                  </a:cubicBezTo>
                  <a:lnTo>
                    <a:pt x="10106" y="16265"/>
                  </a:lnTo>
                  <a:lnTo>
                    <a:pt x="3745" y="20481"/>
                  </a:lnTo>
                  <a:lnTo>
                    <a:pt x="969" y="14922"/>
                  </a:lnTo>
                  <a:lnTo>
                    <a:pt x="10816" y="8394"/>
                  </a:lnTo>
                  <a:close/>
                  <a:moveTo>
                    <a:pt x="8039" y="9289"/>
                  </a:moveTo>
                  <a:lnTo>
                    <a:pt x="8039" y="821"/>
                  </a:lnTo>
                  <a:lnTo>
                    <a:pt x="13593" y="821"/>
                  </a:lnTo>
                  <a:lnTo>
                    <a:pt x="13593" y="13952"/>
                  </a:lnTo>
                  <a:lnTo>
                    <a:pt x="12011" y="14960"/>
                  </a:lnTo>
                  <a:lnTo>
                    <a:pt x="10493" y="13952"/>
                  </a:lnTo>
                  <a:cubicBezTo>
                    <a:pt x="11720" y="14363"/>
                    <a:pt x="12430" y="14102"/>
                    <a:pt x="13076" y="13579"/>
                  </a:cubicBezTo>
                  <a:cubicBezTo>
                    <a:pt x="13076" y="13281"/>
                    <a:pt x="13076" y="1940"/>
                    <a:pt x="13076" y="1418"/>
                  </a:cubicBezTo>
                  <a:cubicBezTo>
                    <a:pt x="12657" y="1418"/>
                    <a:pt x="8524" y="1418"/>
                    <a:pt x="8524" y="1418"/>
                  </a:cubicBezTo>
                  <a:lnTo>
                    <a:pt x="8524" y="8953"/>
                  </a:lnTo>
                  <a:lnTo>
                    <a:pt x="8039" y="9289"/>
                  </a:lnTo>
                  <a:close/>
                  <a:moveTo>
                    <a:pt x="14303" y="14400"/>
                  </a:moveTo>
                  <a:lnTo>
                    <a:pt x="14303" y="12311"/>
                  </a:lnTo>
                  <a:lnTo>
                    <a:pt x="18985" y="15445"/>
                  </a:lnTo>
                  <a:lnTo>
                    <a:pt x="17403" y="18578"/>
                  </a:lnTo>
                  <a:lnTo>
                    <a:pt x="12721" y="15445"/>
                  </a:lnTo>
                  <a:lnTo>
                    <a:pt x="14303" y="14400"/>
                  </a:lnTo>
                  <a:close/>
                  <a:moveTo>
                    <a:pt x="7329" y="12311"/>
                  </a:moveTo>
                  <a:lnTo>
                    <a:pt x="7329" y="14400"/>
                  </a:lnTo>
                  <a:lnTo>
                    <a:pt x="8879" y="15445"/>
                  </a:lnTo>
                  <a:lnTo>
                    <a:pt x="4197" y="18578"/>
                  </a:lnTo>
                  <a:cubicBezTo>
                    <a:pt x="3713" y="17608"/>
                    <a:pt x="3100" y="16415"/>
                    <a:pt x="2648" y="15445"/>
                  </a:cubicBezTo>
                  <a:lnTo>
                    <a:pt x="7329" y="12311"/>
                  </a:lnTo>
                  <a:close/>
                  <a:moveTo>
                    <a:pt x="10816" y="7424"/>
                  </a:moveTo>
                  <a:lnTo>
                    <a:pt x="9234" y="8468"/>
                  </a:lnTo>
                  <a:lnTo>
                    <a:pt x="9234" y="2238"/>
                  </a:lnTo>
                  <a:cubicBezTo>
                    <a:pt x="10203" y="2238"/>
                    <a:pt x="11397" y="2238"/>
                    <a:pt x="12366" y="2238"/>
                  </a:cubicBezTo>
                  <a:lnTo>
                    <a:pt x="12366" y="8468"/>
                  </a:lnTo>
                  <a:lnTo>
                    <a:pt x="10816" y="7424"/>
                  </a:lnTo>
                  <a:close/>
                </a:path>
              </a:pathLst>
            </a:custGeom>
            <a:solidFill>
              <a:srgbClr val="CCFFFF"/>
            </a:solidFill>
            <a:ln w="12700" cap="flat">
              <a:noFill/>
              <a:miter lim="400000"/>
            </a:ln>
            <a:effectLst/>
          </p:spPr>
          <p:txBody>
            <a:bodyPr wrap="square" lIns="45719" tIns="45719" rIns="45719" bIns="45719" numCol="1" anchor="t">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74" name="Shape 574"/>
            <p:cNvSpPr/>
            <p:nvPr/>
          </p:nvSpPr>
          <p:spPr>
            <a:xfrm flipH="1" rot="10800000">
              <a:off x="329503" y="286120"/>
              <a:ext cx="54715" cy="6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20" y="17357"/>
                  </a:moveTo>
                  <a:cubicBezTo>
                    <a:pt x="18720" y="17936"/>
                    <a:pt x="16560" y="18514"/>
                    <a:pt x="14640" y="18514"/>
                  </a:cubicBezTo>
                  <a:cubicBezTo>
                    <a:pt x="9360" y="18514"/>
                    <a:pt x="5520" y="15621"/>
                    <a:pt x="5520" y="10800"/>
                  </a:cubicBezTo>
                  <a:cubicBezTo>
                    <a:pt x="5520" y="5979"/>
                    <a:pt x="9600" y="2893"/>
                    <a:pt x="14880" y="2893"/>
                  </a:cubicBezTo>
                  <a:cubicBezTo>
                    <a:pt x="16800" y="2893"/>
                    <a:pt x="18720" y="3471"/>
                    <a:pt x="19920" y="4050"/>
                  </a:cubicBezTo>
                  <a:lnTo>
                    <a:pt x="21360" y="1350"/>
                  </a:lnTo>
                  <a:cubicBezTo>
                    <a:pt x="19920" y="771"/>
                    <a:pt x="17040" y="0"/>
                    <a:pt x="14640" y="0"/>
                  </a:cubicBezTo>
                  <a:cubicBezTo>
                    <a:pt x="5520" y="0"/>
                    <a:pt x="0" y="4821"/>
                    <a:pt x="0" y="10800"/>
                  </a:cubicBezTo>
                  <a:cubicBezTo>
                    <a:pt x="0" y="16586"/>
                    <a:pt x="5520" y="21600"/>
                    <a:pt x="14640" y="21600"/>
                  </a:cubicBezTo>
                  <a:cubicBezTo>
                    <a:pt x="17280" y="21600"/>
                    <a:pt x="19920" y="20829"/>
                    <a:pt x="21600" y="19864"/>
                  </a:cubicBezTo>
                  <a:lnTo>
                    <a:pt x="19920" y="17357"/>
                  </a:lnTo>
                  <a:close/>
                </a:path>
              </a:pathLst>
            </a:custGeom>
            <a:solidFill>
              <a:srgbClr val="CCFFFF"/>
            </a:solidFill>
            <a:ln w="12700" cap="flat">
              <a:noFill/>
              <a:miter lim="400000"/>
            </a:ln>
            <a:effectLst/>
          </p:spPr>
          <p:txBody>
            <a:bodyPr wrap="square" lIns="45719" tIns="45719" rIns="45719" bIns="45719" numCol="1" anchor="t">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75" name="Shape 575"/>
            <p:cNvSpPr/>
            <p:nvPr/>
          </p:nvSpPr>
          <p:spPr>
            <a:xfrm>
              <a:off x="394552" y="287332"/>
              <a:ext cx="13375" cy="65469"/>
            </a:xfrm>
            <a:prstGeom prst="rect">
              <a:avLst/>
            </a:prstGeom>
            <a:solidFill>
              <a:srgbClr val="CCFFFF"/>
            </a:solidFill>
            <a:ln w="12700" cap="flat">
              <a:noFill/>
              <a:miter lim="400000"/>
            </a:ln>
            <a:effectLst/>
          </p:spPr>
          <p:txBody>
            <a:bodyPr wrap="square" lIns="45719" tIns="45719" rIns="45719" bIns="45719" numCol="1" anchor="t">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76" name="Shape 576"/>
            <p:cNvSpPr/>
            <p:nvPr/>
          </p:nvSpPr>
          <p:spPr>
            <a:xfrm flipH="1" rot="10800000">
              <a:off x="420086" y="286120"/>
              <a:ext cx="41949" cy="6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157" y="17550"/>
                  </a:moveTo>
                  <a:cubicBezTo>
                    <a:pt x="16591" y="18129"/>
                    <a:pt x="14713" y="18707"/>
                    <a:pt x="12835" y="18707"/>
                  </a:cubicBezTo>
                  <a:cubicBezTo>
                    <a:pt x="10017" y="18707"/>
                    <a:pt x="8452" y="17743"/>
                    <a:pt x="8452" y="16586"/>
                  </a:cubicBezTo>
                  <a:cubicBezTo>
                    <a:pt x="8452" y="15236"/>
                    <a:pt x="10643" y="14079"/>
                    <a:pt x="14713" y="12150"/>
                  </a:cubicBezTo>
                  <a:cubicBezTo>
                    <a:pt x="19096" y="10029"/>
                    <a:pt x="21600" y="8293"/>
                    <a:pt x="21600" y="5593"/>
                  </a:cubicBezTo>
                  <a:cubicBezTo>
                    <a:pt x="21600" y="3086"/>
                    <a:pt x="17530" y="0"/>
                    <a:pt x="10017" y="0"/>
                  </a:cubicBezTo>
                  <a:cubicBezTo>
                    <a:pt x="6261" y="0"/>
                    <a:pt x="2504" y="579"/>
                    <a:pt x="0" y="2121"/>
                  </a:cubicBezTo>
                  <a:lnTo>
                    <a:pt x="2504" y="4436"/>
                  </a:lnTo>
                  <a:cubicBezTo>
                    <a:pt x="4070" y="3664"/>
                    <a:pt x="6261" y="2700"/>
                    <a:pt x="9391" y="2700"/>
                  </a:cubicBezTo>
                  <a:cubicBezTo>
                    <a:pt x="12209" y="2700"/>
                    <a:pt x="14713" y="3664"/>
                    <a:pt x="14713" y="5593"/>
                  </a:cubicBezTo>
                  <a:cubicBezTo>
                    <a:pt x="14713" y="7907"/>
                    <a:pt x="10017" y="9450"/>
                    <a:pt x="7200" y="10800"/>
                  </a:cubicBezTo>
                  <a:cubicBezTo>
                    <a:pt x="4070" y="12343"/>
                    <a:pt x="1252" y="13693"/>
                    <a:pt x="1252" y="16393"/>
                  </a:cubicBezTo>
                  <a:cubicBezTo>
                    <a:pt x="1252" y="19286"/>
                    <a:pt x="5948" y="21600"/>
                    <a:pt x="11896" y="21600"/>
                  </a:cubicBezTo>
                  <a:cubicBezTo>
                    <a:pt x="15965" y="21600"/>
                    <a:pt x="19096" y="20636"/>
                    <a:pt x="20661" y="19671"/>
                  </a:cubicBezTo>
                  <a:lnTo>
                    <a:pt x="18157" y="17550"/>
                  </a:lnTo>
                  <a:close/>
                </a:path>
              </a:pathLst>
            </a:custGeom>
            <a:solidFill>
              <a:srgbClr val="CCFFFF"/>
            </a:solidFill>
            <a:ln w="12700" cap="flat">
              <a:noFill/>
              <a:miter lim="400000"/>
            </a:ln>
            <a:effectLst/>
          </p:spPr>
          <p:txBody>
            <a:bodyPr wrap="square" lIns="45719" tIns="45719" rIns="45719" bIns="45719" numCol="1" anchor="t">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77" name="Shape 577"/>
            <p:cNvSpPr/>
            <p:nvPr/>
          </p:nvSpPr>
          <p:spPr>
            <a:xfrm flipH="1" rot="10800000">
              <a:off x="469937" y="286120"/>
              <a:ext cx="65051" cy="6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93"/>
                  </a:moveTo>
                  <a:cubicBezTo>
                    <a:pt x="0" y="16971"/>
                    <a:pt x="4643" y="21600"/>
                    <a:pt x="10901" y="21600"/>
                  </a:cubicBezTo>
                  <a:cubicBezTo>
                    <a:pt x="17159" y="21600"/>
                    <a:pt x="21600" y="16971"/>
                    <a:pt x="21600" y="10993"/>
                  </a:cubicBezTo>
                  <a:cubicBezTo>
                    <a:pt x="21600" y="4821"/>
                    <a:pt x="17563" y="0"/>
                    <a:pt x="10901" y="0"/>
                  </a:cubicBezTo>
                  <a:cubicBezTo>
                    <a:pt x="4037" y="0"/>
                    <a:pt x="0" y="4821"/>
                    <a:pt x="0" y="10993"/>
                  </a:cubicBezTo>
                  <a:close/>
                  <a:moveTo>
                    <a:pt x="16957" y="10993"/>
                  </a:moveTo>
                  <a:cubicBezTo>
                    <a:pt x="16957" y="14850"/>
                    <a:pt x="15140" y="18514"/>
                    <a:pt x="10901" y="18514"/>
                  </a:cubicBezTo>
                  <a:cubicBezTo>
                    <a:pt x="6460" y="18514"/>
                    <a:pt x="4643" y="14850"/>
                    <a:pt x="4643" y="10993"/>
                  </a:cubicBezTo>
                  <a:cubicBezTo>
                    <a:pt x="4643" y="7136"/>
                    <a:pt x="6258" y="2893"/>
                    <a:pt x="10901" y="2893"/>
                  </a:cubicBezTo>
                  <a:cubicBezTo>
                    <a:pt x="15342" y="2893"/>
                    <a:pt x="16957" y="7136"/>
                    <a:pt x="16957" y="10993"/>
                  </a:cubicBezTo>
                  <a:close/>
                </a:path>
              </a:pathLst>
            </a:custGeom>
            <a:solidFill>
              <a:srgbClr val="CCFFFF"/>
            </a:solidFill>
            <a:ln w="12700" cap="flat">
              <a:noFill/>
              <a:miter lim="400000"/>
            </a:ln>
            <a:effectLst/>
          </p:spPr>
          <p:txBody>
            <a:bodyPr wrap="square" lIns="45719" tIns="45719" rIns="45719" bIns="45719" numCol="1" anchor="t">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78" name="Shape 578"/>
            <p:cNvSpPr/>
            <p:nvPr/>
          </p:nvSpPr>
          <p:spPr>
            <a:xfrm flipH="1" rot="10800000">
              <a:off x="-1" y="0"/>
              <a:ext cx="406713" cy="3509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29" y="0"/>
                  </a:moveTo>
                  <a:lnTo>
                    <a:pt x="7329" y="9774"/>
                  </a:lnTo>
                  <a:lnTo>
                    <a:pt x="0" y="14624"/>
                  </a:lnTo>
                  <a:lnTo>
                    <a:pt x="3487" y="21600"/>
                  </a:lnTo>
                  <a:lnTo>
                    <a:pt x="10816" y="16750"/>
                  </a:lnTo>
                  <a:lnTo>
                    <a:pt x="18113" y="21600"/>
                  </a:lnTo>
                  <a:lnTo>
                    <a:pt x="21600" y="14624"/>
                  </a:lnTo>
                  <a:lnTo>
                    <a:pt x="14303" y="9774"/>
                  </a:lnTo>
                  <a:lnTo>
                    <a:pt x="14303" y="0"/>
                  </a:lnTo>
                  <a:lnTo>
                    <a:pt x="7329" y="0"/>
                  </a:lnTo>
                  <a:close/>
                  <a:moveTo>
                    <a:pt x="8039" y="13952"/>
                  </a:moveTo>
                  <a:lnTo>
                    <a:pt x="8039" y="11863"/>
                  </a:lnTo>
                  <a:lnTo>
                    <a:pt x="9525" y="10856"/>
                  </a:lnTo>
                  <a:cubicBezTo>
                    <a:pt x="8685" y="11751"/>
                    <a:pt x="8491" y="12759"/>
                    <a:pt x="8524" y="13579"/>
                  </a:cubicBezTo>
                  <a:cubicBezTo>
                    <a:pt x="8782" y="13766"/>
                    <a:pt x="17274" y="19436"/>
                    <a:pt x="17661" y="19697"/>
                  </a:cubicBezTo>
                  <a:cubicBezTo>
                    <a:pt x="17887" y="19250"/>
                    <a:pt x="19953" y="15146"/>
                    <a:pt x="19953" y="15146"/>
                  </a:cubicBezTo>
                  <a:lnTo>
                    <a:pt x="14303" y="11378"/>
                  </a:lnTo>
                  <a:lnTo>
                    <a:pt x="14303" y="10707"/>
                  </a:lnTo>
                  <a:lnTo>
                    <a:pt x="20631" y="14922"/>
                  </a:lnTo>
                  <a:lnTo>
                    <a:pt x="17855" y="20481"/>
                  </a:lnTo>
                  <a:lnTo>
                    <a:pt x="8039" y="13952"/>
                  </a:lnTo>
                  <a:close/>
                  <a:moveTo>
                    <a:pt x="10106" y="11602"/>
                  </a:moveTo>
                  <a:cubicBezTo>
                    <a:pt x="10074" y="11378"/>
                    <a:pt x="9912" y="10595"/>
                    <a:pt x="10816" y="9923"/>
                  </a:cubicBezTo>
                  <a:cubicBezTo>
                    <a:pt x="11752" y="10707"/>
                    <a:pt x="11559" y="11341"/>
                    <a:pt x="11526" y="11602"/>
                  </a:cubicBezTo>
                  <a:cubicBezTo>
                    <a:pt x="11720" y="11714"/>
                    <a:pt x="12334" y="11938"/>
                    <a:pt x="12430" y="13169"/>
                  </a:cubicBezTo>
                  <a:cubicBezTo>
                    <a:pt x="11365" y="13691"/>
                    <a:pt x="10978" y="13132"/>
                    <a:pt x="10816" y="13020"/>
                  </a:cubicBezTo>
                  <a:cubicBezTo>
                    <a:pt x="10622" y="13169"/>
                    <a:pt x="10203" y="13691"/>
                    <a:pt x="9202" y="13132"/>
                  </a:cubicBezTo>
                  <a:cubicBezTo>
                    <a:pt x="9299" y="11863"/>
                    <a:pt x="9880" y="11714"/>
                    <a:pt x="10106" y="11602"/>
                  </a:cubicBezTo>
                  <a:close/>
                  <a:moveTo>
                    <a:pt x="10816" y="8394"/>
                  </a:moveTo>
                  <a:lnTo>
                    <a:pt x="12366" y="9438"/>
                  </a:lnTo>
                  <a:lnTo>
                    <a:pt x="12366" y="11341"/>
                  </a:lnTo>
                  <a:cubicBezTo>
                    <a:pt x="12075" y="10035"/>
                    <a:pt x="11397" y="9401"/>
                    <a:pt x="10816" y="9065"/>
                  </a:cubicBezTo>
                  <a:cubicBezTo>
                    <a:pt x="10558" y="9215"/>
                    <a:pt x="2066" y="14885"/>
                    <a:pt x="1647" y="15146"/>
                  </a:cubicBezTo>
                  <a:cubicBezTo>
                    <a:pt x="1873" y="15594"/>
                    <a:pt x="3713" y="19250"/>
                    <a:pt x="3939" y="19697"/>
                  </a:cubicBezTo>
                  <a:cubicBezTo>
                    <a:pt x="4262" y="19474"/>
                    <a:pt x="8136" y="16899"/>
                    <a:pt x="9589" y="15930"/>
                  </a:cubicBezTo>
                  <a:lnTo>
                    <a:pt x="10106" y="16265"/>
                  </a:lnTo>
                  <a:lnTo>
                    <a:pt x="3745" y="20481"/>
                  </a:lnTo>
                  <a:lnTo>
                    <a:pt x="969" y="14922"/>
                  </a:lnTo>
                  <a:lnTo>
                    <a:pt x="10816" y="8394"/>
                  </a:lnTo>
                  <a:close/>
                  <a:moveTo>
                    <a:pt x="8039" y="9289"/>
                  </a:moveTo>
                  <a:lnTo>
                    <a:pt x="8039" y="821"/>
                  </a:lnTo>
                  <a:lnTo>
                    <a:pt x="13593" y="821"/>
                  </a:lnTo>
                  <a:lnTo>
                    <a:pt x="13593" y="13952"/>
                  </a:lnTo>
                  <a:lnTo>
                    <a:pt x="12011" y="14960"/>
                  </a:lnTo>
                  <a:lnTo>
                    <a:pt x="10493" y="13952"/>
                  </a:lnTo>
                  <a:cubicBezTo>
                    <a:pt x="11720" y="14363"/>
                    <a:pt x="12430" y="14102"/>
                    <a:pt x="13076" y="13579"/>
                  </a:cubicBezTo>
                  <a:cubicBezTo>
                    <a:pt x="13076" y="13281"/>
                    <a:pt x="13076" y="1940"/>
                    <a:pt x="13076" y="1418"/>
                  </a:cubicBezTo>
                  <a:cubicBezTo>
                    <a:pt x="12657" y="1418"/>
                    <a:pt x="8524" y="1418"/>
                    <a:pt x="8524" y="1418"/>
                  </a:cubicBezTo>
                  <a:lnTo>
                    <a:pt x="8524" y="8953"/>
                  </a:lnTo>
                  <a:lnTo>
                    <a:pt x="8039" y="9289"/>
                  </a:lnTo>
                  <a:close/>
                  <a:moveTo>
                    <a:pt x="14303" y="14400"/>
                  </a:moveTo>
                  <a:lnTo>
                    <a:pt x="14303" y="12311"/>
                  </a:lnTo>
                  <a:lnTo>
                    <a:pt x="18985" y="15445"/>
                  </a:lnTo>
                  <a:lnTo>
                    <a:pt x="17403" y="18578"/>
                  </a:lnTo>
                  <a:lnTo>
                    <a:pt x="12721" y="15445"/>
                  </a:lnTo>
                  <a:lnTo>
                    <a:pt x="14303" y="14400"/>
                  </a:lnTo>
                  <a:close/>
                  <a:moveTo>
                    <a:pt x="7329" y="12311"/>
                  </a:moveTo>
                  <a:lnTo>
                    <a:pt x="7329" y="14400"/>
                  </a:lnTo>
                  <a:lnTo>
                    <a:pt x="8879" y="15445"/>
                  </a:lnTo>
                  <a:lnTo>
                    <a:pt x="4197" y="18578"/>
                  </a:lnTo>
                  <a:cubicBezTo>
                    <a:pt x="3713" y="17608"/>
                    <a:pt x="3100" y="16415"/>
                    <a:pt x="2648" y="15445"/>
                  </a:cubicBezTo>
                  <a:lnTo>
                    <a:pt x="7329" y="12311"/>
                  </a:lnTo>
                  <a:close/>
                  <a:moveTo>
                    <a:pt x="10816" y="7424"/>
                  </a:moveTo>
                  <a:lnTo>
                    <a:pt x="9234" y="8468"/>
                  </a:lnTo>
                  <a:lnTo>
                    <a:pt x="9234" y="2238"/>
                  </a:lnTo>
                  <a:cubicBezTo>
                    <a:pt x="10203" y="2238"/>
                    <a:pt x="11397" y="2238"/>
                    <a:pt x="12366" y="2238"/>
                  </a:cubicBezTo>
                  <a:lnTo>
                    <a:pt x="12366" y="8468"/>
                  </a:lnTo>
                  <a:lnTo>
                    <a:pt x="10816" y="7424"/>
                  </a:lnTo>
                  <a:close/>
                </a:path>
              </a:pathLst>
            </a:custGeom>
            <a:solidFill>
              <a:srgbClr val="CCFFFF"/>
            </a:solidFill>
            <a:ln w="12700" cap="flat">
              <a:noFill/>
              <a:miter lim="400000"/>
            </a:ln>
            <a:effectLst/>
          </p:spPr>
          <p:txBody>
            <a:bodyPr wrap="square" lIns="45719" tIns="45719" rIns="45719" bIns="45719" numCol="1" anchor="t">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grpSp>
        <p:nvGrpSpPr>
          <p:cNvPr id="583" name="Group 583"/>
          <p:cNvGrpSpPr/>
          <p:nvPr/>
        </p:nvGrpSpPr>
        <p:grpSpPr>
          <a:xfrm>
            <a:off x="0" y="6229667"/>
            <a:ext cx="4587875" cy="523241"/>
            <a:chOff x="0" y="0"/>
            <a:chExt cx="4587875" cy="523240"/>
          </a:xfrm>
        </p:grpSpPr>
        <p:sp>
          <p:nvSpPr>
            <p:cNvPr id="580" name="Shape 580"/>
            <p:cNvSpPr/>
            <p:nvPr/>
          </p:nvSpPr>
          <p:spPr>
            <a:xfrm>
              <a:off x="0" y="0"/>
              <a:ext cx="4587875"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2800">
                  <a:solidFill>
                    <a:schemeClr val="accent3">
                      <a:lumOff val="44000"/>
                    </a:schemeClr>
                  </a:solidFill>
                  <a:latin typeface="AvantGarde Bk BT"/>
                  <a:ea typeface="AvantGarde Bk BT"/>
                  <a:cs typeface="AvantGarde Bk BT"/>
                  <a:sym typeface="AvantGarde Bk BT"/>
                </a:defRPr>
              </a:lvl1pPr>
            </a:lstStyle>
            <a:p>
              <a:pPr/>
              <a:r>
                <a:t>timely     topical    tangible</a:t>
              </a:r>
            </a:p>
          </p:txBody>
        </p:sp>
        <p:sp>
          <p:nvSpPr>
            <p:cNvPr id="581" name="Shape 581"/>
            <p:cNvSpPr/>
            <p:nvPr/>
          </p:nvSpPr>
          <p:spPr>
            <a:xfrm>
              <a:off x="2698750" y="156845"/>
              <a:ext cx="168275" cy="234951"/>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82" name="Shape 582"/>
            <p:cNvSpPr/>
            <p:nvPr/>
          </p:nvSpPr>
          <p:spPr>
            <a:xfrm>
              <a:off x="1123950" y="156845"/>
              <a:ext cx="168275" cy="234951"/>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pic>
        <p:nvPicPr>
          <p:cNvPr id="584" name="image22.png"/>
          <p:cNvPicPr>
            <a:picLocks noChangeAspect="1"/>
          </p:cNvPicPr>
          <p:nvPr/>
        </p:nvPicPr>
        <p:blipFill>
          <a:blip r:embed="rId3">
            <a:extLst/>
          </a:blip>
          <a:stretch>
            <a:fillRect/>
          </a:stretch>
        </p:blipFill>
        <p:spPr>
          <a:xfrm>
            <a:off x="-228601" y="0"/>
            <a:ext cx="9417051" cy="7062789"/>
          </a:xfrm>
          <a:prstGeom prst="rect">
            <a:avLst/>
          </a:prstGeom>
          <a:ln w="12700">
            <a:miter lim="400000"/>
          </a:ln>
        </p:spPr>
      </p:pic>
      <p:grpSp>
        <p:nvGrpSpPr>
          <p:cNvPr id="587" name="Group 587"/>
          <p:cNvGrpSpPr/>
          <p:nvPr/>
        </p:nvGrpSpPr>
        <p:grpSpPr>
          <a:xfrm>
            <a:off x="1276350" y="6538912"/>
            <a:ext cx="1743075" cy="234951"/>
            <a:chOff x="0" y="0"/>
            <a:chExt cx="1743075" cy="234950"/>
          </a:xfrm>
        </p:grpSpPr>
        <p:sp>
          <p:nvSpPr>
            <p:cNvPr id="585" name="Shape 58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86" name="Shape 58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89" name="Shape 589"/>
          <p:cNvSpPr/>
          <p:nvPr>
            <p:ph type="title" idx="4294967295"/>
          </p:nvPr>
        </p:nvSpPr>
        <p:spPr>
          <a:xfrm>
            <a:off x="6858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Harm Scale</a:t>
            </a:r>
          </a:p>
        </p:txBody>
      </p:sp>
      <p:grpSp>
        <p:nvGrpSpPr>
          <p:cNvPr id="592" name="Group 592"/>
          <p:cNvGrpSpPr/>
          <p:nvPr/>
        </p:nvGrpSpPr>
        <p:grpSpPr>
          <a:xfrm>
            <a:off x="1123950" y="6386512"/>
            <a:ext cx="1743075" cy="234951"/>
            <a:chOff x="0" y="0"/>
            <a:chExt cx="1743075" cy="234950"/>
          </a:xfrm>
        </p:grpSpPr>
        <p:sp>
          <p:nvSpPr>
            <p:cNvPr id="590" name="Shape 59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591" name="Shape 59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593" name="Shape 593"/>
          <p:cNvSpPr/>
          <p:nvPr/>
        </p:nvSpPr>
        <p:spPr>
          <a:xfrm>
            <a:off x="685801" y="2209800"/>
            <a:ext cx="7924801" cy="1450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A Counterpart to Sleipnir: will measure </a:t>
            </a:r>
            <a:r>
              <a:rPr>
                <a:solidFill>
                  <a:srgbClr val="FF0000"/>
                </a:solidFill>
              </a:rPr>
              <a:t>‘harm’ as opposed to ‘sophistication’ </a:t>
            </a:r>
            <a:r>
              <a:t>of crime groups.</a:t>
            </a:r>
          </a:p>
          <a:p>
            <a:pPr>
              <a:buSzPct val="100000"/>
              <a:buFont typeface="Arial"/>
              <a:buChar char="•"/>
            </a:pPr>
          </a:p>
          <a:p>
            <a:pPr>
              <a:buSzPct val="100000"/>
              <a:buFont typeface="Arial"/>
              <a:buChar char="•"/>
            </a:pPr>
            <a:r>
              <a:t> Will be based on Statistics Canada’s </a:t>
            </a:r>
            <a:r>
              <a:rPr>
                <a:solidFill>
                  <a:srgbClr val="FF0000"/>
                </a:solidFill>
              </a:rPr>
              <a:t>Crime Severity Index</a:t>
            </a:r>
            <a:r>
              <a:t>.</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5" name="Shape 595"/>
          <p:cNvSpPr/>
          <p:nvPr>
            <p:ph type="title"/>
          </p:nvPr>
        </p:nvSpPr>
        <p:spPr>
          <a:prstGeom prst="rect">
            <a:avLst/>
          </a:prstGeom>
        </p:spPr>
        <p:txBody>
          <a:bodyPr/>
          <a:lstStyle/>
          <a:p>
            <a:pPr/>
            <a:r>
              <a:t>Social Network Analysis</a:t>
            </a:r>
          </a:p>
        </p:txBody>
      </p:sp>
      <p:sp>
        <p:nvSpPr>
          <p:cNvPr id="596" name="Shape 596"/>
          <p:cNvSpPr/>
          <p:nvPr>
            <p:ph type="body" idx="1"/>
          </p:nvPr>
        </p:nvSpPr>
        <p:spPr>
          <a:prstGeom prst="rect">
            <a:avLst/>
          </a:prstGeom>
        </p:spPr>
        <p:txBody>
          <a:bodyPr/>
          <a:lstStyle/>
          <a:p>
            <a:pPr/>
            <a:r>
              <a:t>Social network analysis [SNA] is the mapping and measuring of relationships and flows between people, groups, organizations, computers, URLs, and other connected information/knowledge entities. The nodes in the network are the people and groups while the links show relationships or flows between the nodes.</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8" name="Shape 598"/>
          <p:cNvSpPr/>
          <p:nvPr>
            <p:ph type="title" idx="4294967295"/>
          </p:nvPr>
        </p:nvSpPr>
        <p:spPr>
          <a:xfrm>
            <a:off x="685800" y="0"/>
            <a:ext cx="7772400" cy="11430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Social Network Analysis</a:t>
            </a:r>
          </a:p>
        </p:txBody>
      </p:sp>
      <p:grpSp>
        <p:nvGrpSpPr>
          <p:cNvPr id="601" name="Group 601"/>
          <p:cNvGrpSpPr/>
          <p:nvPr/>
        </p:nvGrpSpPr>
        <p:grpSpPr>
          <a:xfrm>
            <a:off x="1123950" y="6386512"/>
            <a:ext cx="1743075" cy="234951"/>
            <a:chOff x="0" y="0"/>
            <a:chExt cx="1743075" cy="234950"/>
          </a:xfrm>
        </p:grpSpPr>
        <p:sp>
          <p:nvSpPr>
            <p:cNvPr id="599" name="Shape 599"/>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600" name="Shape 600"/>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602" name="Shape 602"/>
          <p:cNvSpPr/>
          <p:nvPr/>
        </p:nvSpPr>
        <p:spPr>
          <a:xfrm>
            <a:off x="0" y="1295400"/>
            <a:ext cx="4038600" cy="5111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600"/>
              </a:spcBef>
              <a:buSzPct val="100000"/>
              <a:buChar char="•"/>
              <a:defRPr sz="2800">
                <a:solidFill>
                  <a:srgbClr val="FF0000"/>
                </a:solidFill>
              </a:defRPr>
            </a:pPr>
            <a:r>
              <a:t>Centrality</a:t>
            </a:r>
            <a:r>
              <a:rPr>
                <a:solidFill>
                  <a:srgbClr val="000000"/>
                </a:solidFill>
              </a:rPr>
              <a:t> is a core concept in SNA: within a network, the most central actor(s) are often the most interesting because they are in a better position to disseminate information and goods.</a:t>
            </a:r>
            <a:endParaRPr>
              <a:solidFill>
                <a:srgbClr val="000000"/>
              </a:solidFill>
            </a:endParaRPr>
          </a:p>
          <a:p>
            <a:pPr marL="342900" indent="-342900">
              <a:spcBef>
                <a:spcPts val="600"/>
              </a:spcBef>
              <a:buSzPct val="100000"/>
              <a:buChar char="•"/>
              <a:defRPr sz="2800"/>
            </a:pPr>
            <a:r>
              <a:t>Centrality can sometime be determined by eye.</a:t>
            </a:r>
          </a:p>
        </p:txBody>
      </p:sp>
      <p:pic>
        <p:nvPicPr>
          <p:cNvPr id="603" name="image23.png"/>
          <p:cNvPicPr>
            <a:picLocks noChangeAspect="1"/>
          </p:cNvPicPr>
          <p:nvPr/>
        </p:nvPicPr>
        <p:blipFill>
          <a:blip r:embed="rId3">
            <a:extLst/>
          </a:blip>
          <a:stretch>
            <a:fillRect/>
          </a:stretch>
        </p:blipFill>
        <p:spPr>
          <a:xfrm>
            <a:off x="4343400" y="1371600"/>
            <a:ext cx="4322763" cy="4338638"/>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5" name="image24.gif" descr="http://www.orgnet.com/kite_flo.gif"/>
          <p:cNvPicPr>
            <a:picLocks noChangeAspect="1"/>
          </p:cNvPicPr>
          <p:nvPr/>
        </p:nvPicPr>
        <p:blipFill>
          <a:blip r:embed="rId2">
            <a:extLst/>
          </a:blip>
          <a:stretch>
            <a:fillRect/>
          </a:stretch>
        </p:blipFill>
        <p:spPr>
          <a:xfrm>
            <a:off x="762000" y="685800"/>
            <a:ext cx="7620000" cy="571500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Shape 126"/>
          <p:cNvSpPr/>
          <p:nvPr>
            <p:ph type="title" idx="4294967295"/>
          </p:nvPr>
        </p:nvSpPr>
        <p:spPr>
          <a:xfrm>
            <a:off x="152400" y="0"/>
            <a:ext cx="8991600" cy="11430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Why Adopt the Intelligence-Led Model?</a:t>
            </a:r>
          </a:p>
        </p:txBody>
      </p:sp>
      <p:grpSp>
        <p:nvGrpSpPr>
          <p:cNvPr id="129" name="Group 129"/>
          <p:cNvGrpSpPr/>
          <p:nvPr/>
        </p:nvGrpSpPr>
        <p:grpSpPr>
          <a:xfrm>
            <a:off x="1123950" y="6386512"/>
            <a:ext cx="1743075" cy="234951"/>
            <a:chOff x="0" y="0"/>
            <a:chExt cx="1743075" cy="234950"/>
          </a:xfrm>
        </p:grpSpPr>
        <p:sp>
          <p:nvSpPr>
            <p:cNvPr id="127" name="Shape 127"/>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28" name="Shape 128"/>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30" name="Shape 130"/>
          <p:cNvSpPr/>
          <p:nvPr/>
        </p:nvSpPr>
        <p:spPr>
          <a:xfrm>
            <a:off x="914400" y="1447800"/>
            <a:ext cx="7620000" cy="28089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sz="2800">
                <a:solidFill>
                  <a:srgbClr val="FF3300"/>
                </a:solidFill>
              </a:defRPr>
            </a:pPr>
            <a:r>
              <a:t>It’s more effective – it can help lower crime rates </a:t>
            </a:r>
          </a:p>
          <a:p>
            <a:pPr>
              <a:spcBef>
                <a:spcPts val="1400"/>
              </a:spcBef>
              <a:defRPr sz="2800"/>
            </a:pPr>
          </a:p>
          <a:p>
            <a:pPr>
              <a:spcBef>
                <a:spcPts val="1400"/>
              </a:spcBef>
              <a:defRPr sz="2800"/>
            </a:pPr>
          </a:p>
          <a:p>
            <a:pPr>
              <a:spcBef>
                <a:spcPts val="1600"/>
              </a:spcBef>
              <a:defRPr sz="2800"/>
            </a:pPr>
            <a:r>
              <a:t> </a:t>
            </a:r>
          </a:p>
          <a:p>
            <a:pPr>
              <a:spcBef>
                <a:spcPts val="1400"/>
              </a:spcBef>
              <a:defRPr>
                <a:solidFill>
                  <a:srgbClr val="FF3300"/>
                </a:solidFill>
              </a:defRPr>
            </a:pPr>
            <a:r>
              <a:t>  		        </a:t>
            </a:r>
          </a:p>
        </p:txBody>
      </p:sp>
      <p:pic>
        <p:nvPicPr>
          <p:cNvPr id="131" name="image3.jpg" descr="http://finaff.ucsc.edu/CashTrain/images/scale2.jpg"/>
          <p:cNvPicPr>
            <a:picLocks noChangeAspect="1"/>
          </p:cNvPicPr>
          <p:nvPr/>
        </p:nvPicPr>
        <p:blipFill>
          <a:blip r:embed="rId3">
            <a:extLst/>
          </a:blip>
          <a:stretch>
            <a:fillRect/>
          </a:stretch>
        </p:blipFill>
        <p:spPr>
          <a:xfrm>
            <a:off x="533400" y="2133600"/>
            <a:ext cx="4000500" cy="3475038"/>
          </a:xfrm>
          <a:prstGeom prst="rect">
            <a:avLst/>
          </a:prstGeom>
          <a:ln w="12700">
            <a:miter lim="400000"/>
          </a:ln>
        </p:spPr>
      </p:pic>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7" name="Shape 607"/>
          <p:cNvSpPr/>
          <p:nvPr>
            <p:ph type="title"/>
          </p:nvPr>
        </p:nvSpPr>
        <p:spPr>
          <a:prstGeom prst="rect">
            <a:avLst/>
          </a:prstGeom>
        </p:spPr>
        <p:txBody>
          <a:bodyPr/>
          <a:lstStyle/>
          <a:p>
            <a:pPr/>
            <a:r>
              <a:t>SNA – Degree Centrality</a:t>
            </a:r>
          </a:p>
        </p:txBody>
      </p:sp>
      <p:sp>
        <p:nvSpPr>
          <p:cNvPr id="608" name="Shape 608"/>
          <p:cNvSpPr/>
          <p:nvPr>
            <p:ph type="body" idx="1"/>
          </p:nvPr>
        </p:nvSpPr>
        <p:spPr>
          <a:prstGeom prst="rect">
            <a:avLst/>
          </a:prstGeom>
        </p:spPr>
        <p:txBody>
          <a:bodyPr/>
          <a:lstStyle/>
          <a:p>
            <a:pPr>
              <a:spcBef>
                <a:spcPts val="400"/>
              </a:spcBef>
              <a:defRPr b="1" sz="1800"/>
            </a:pPr>
            <a:r>
              <a:t>Degree Centrality</a:t>
            </a:r>
          </a:p>
          <a:p>
            <a:pPr>
              <a:spcBef>
                <a:spcPts val="400"/>
              </a:spcBef>
              <a:defRPr sz="1800"/>
            </a:pPr>
            <a:r>
              <a:t>Social network researchers measure network activity for a node by using the concept of degrees -- </a:t>
            </a:r>
            <a:r>
              <a:rPr b="1"/>
              <a:t>the number of direct connections a node has. </a:t>
            </a:r>
            <a:endParaRPr b="1"/>
          </a:p>
          <a:p>
            <a:pPr>
              <a:spcBef>
                <a:spcPts val="400"/>
              </a:spcBef>
              <a:defRPr sz="1800"/>
            </a:pPr>
            <a:r>
              <a:t>In the kite network above, Diane has the most direct connections in the network, making hers the most active node in the network. </a:t>
            </a:r>
          </a:p>
          <a:p>
            <a:pPr>
              <a:spcBef>
                <a:spcPts val="400"/>
              </a:spcBef>
              <a:defRPr sz="1800"/>
            </a:pPr>
            <a:r>
              <a:t>She is </a:t>
            </a:r>
            <a:r>
              <a:rPr b="1"/>
              <a:t>a 'connector' or 'hub</a:t>
            </a:r>
            <a:r>
              <a:t>' in this network. </a:t>
            </a:r>
          </a:p>
          <a:p>
            <a:pPr>
              <a:spcBef>
                <a:spcPts val="400"/>
              </a:spcBef>
              <a:defRPr sz="1800"/>
            </a:pPr>
            <a:r>
              <a:t>Common wisdom in personal networks is "the more connections, the better." This is not always so. </a:t>
            </a:r>
            <a:r>
              <a:rPr b="1"/>
              <a:t>What really matters is where those connections lead to -- and how they connect the otherwise unconnected! </a:t>
            </a:r>
            <a:r>
              <a:t>Here Diane has connections only to others in her immediate cluster -- her clique. She connects only those who are already connected to each other. </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0" name="Shape 610"/>
          <p:cNvSpPr/>
          <p:nvPr>
            <p:ph type="title"/>
          </p:nvPr>
        </p:nvSpPr>
        <p:spPr>
          <a:prstGeom prst="rect">
            <a:avLst/>
          </a:prstGeom>
        </p:spPr>
        <p:txBody>
          <a:bodyPr/>
          <a:lstStyle/>
          <a:p>
            <a:pPr defTabSz="749808">
              <a:defRPr b="1" sz="3607"/>
            </a:pPr>
            <a:r>
              <a:t>SNA - Betweenness Centrality</a:t>
            </a:r>
            <a:br/>
          </a:p>
        </p:txBody>
      </p:sp>
      <p:sp>
        <p:nvSpPr>
          <p:cNvPr id="611" name="Shape 611"/>
          <p:cNvSpPr/>
          <p:nvPr>
            <p:ph type="body" idx="1"/>
          </p:nvPr>
        </p:nvSpPr>
        <p:spPr>
          <a:prstGeom prst="rect">
            <a:avLst/>
          </a:prstGeom>
        </p:spPr>
        <p:txBody>
          <a:bodyPr/>
          <a:lstStyle/>
          <a:p>
            <a:pPr>
              <a:spcBef>
                <a:spcPts val="400"/>
              </a:spcBef>
              <a:defRPr sz="2000"/>
            </a:pPr>
            <a:r>
              <a:t>While Diane has many direct ties, Heather has few direct connections -- fewer than the average in the network. </a:t>
            </a:r>
          </a:p>
          <a:p>
            <a:pPr>
              <a:spcBef>
                <a:spcPts val="400"/>
              </a:spcBef>
              <a:defRPr sz="2000"/>
            </a:pPr>
            <a:r>
              <a:t>Yet, in may ways, </a:t>
            </a:r>
            <a:r>
              <a:rPr b="1"/>
              <a:t>she has one of the best locations in the network -- she is </a:t>
            </a:r>
            <a:r>
              <a:rPr b="1" i="1"/>
              <a:t>between</a:t>
            </a:r>
            <a:r>
              <a:rPr b="1"/>
              <a:t> two important constituencies</a:t>
            </a:r>
            <a:r>
              <a:t>. </a:t>
            </a:r>
          </a:p>
          <a:p>
            <a:pPr>
              <a:spcBef>
                <a:spcPts val="400"/>
              </a:spcBef>
              <a:defRPr sz="2000"/>
            </a:pPr>
            <a:r>
              <a:t>She plays a </a:t>
            </a:r>
            <a:r>
              <a:rPr b="1"/>
              <a:t>'broker' role </a:t>
            </a:r>
            <a:r>
              <a:t>in the network. The good news is that she plays a powerful role in the network, the bad news is that she is a single point of failure. Without her, Ike and Jane would be cut off from information and knowledge in Diane's cluster. </a:t>
            </a:r>
          </a:p>
          <a:p>
            <a:pPr>
              <a:spcBef>
                <a:spcPts val="400"/>
              </a:spcBef>
              <a:defRPr b="1" sz="2000"/>
            </a:pPr>
            <a:r>
              <a:t>A node with high betweenness has great influence over what flows -- and does not -- in the network</a:t>
            </a:r>
            <a:r>
              <a:rPr b="0"/>
              <a:t>. Heather may </a:t>
            </a:r>
            <a:r>
              <a:rPr b="0" i="1"/>
              <a:t>control</a:t>
            </a:r>
            <a:r>
              <a:rPr b="0"/>
              <a:t> the outcomes in a network. That is why "</a:t>
            </a:r>
            <a:r>
              <a:t>As in Real Estate, the </a:t>
            </a:r>
            <a:r>
              <a:rPr i="1"/>
              <a:t>golden rule</a:t>
            </a:r>
            <a:r>
              <a:t> of networks is: Location, Location, Location</a:t>
            </a:r>
            <a:r>
              <a:rPr b="0"/>
              <a:t>." </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3" name="Shape 613"/>
          <p:cNvSpPr/>
          <p:nvPr>
            <p:ph type="title"/>
          </p:nvPr>
        </p:nvSpPr>
        <p:spPr>
          <a:prstGeom prst="rect">
            <a:avLst/>
          </a:prstGeom>
        </p:spPr>
        <p:txBody>
          <a:bodyPr/>
          <a:lstStyle/>
          <a:p>
            <a:pPr/>
            <a:r>
              <a:t>SNA - Closeness</a:t>
            </a:r>
          </a:p>
        </p:txBody>
      </p:sp>
      <p:sp>
        <p:nvSpPr>
          <p:cNvPr id="614" name="Shape 614"/>
          <p:cNvSpPr/>
          <p:nvPr>
            <p:ph type="body" idx="1"/>
          </p:nvPr>
        </p:nvSpPr>
        <p:spPr>
          <a:prstGeom prst="rect">
            <a:avLst/>
          </a:prstGeom>
        </p:spPr>
        <p:txBody>
          <a:bodyPr/>
          <a:lstStyle/>
          <a:p>
            <a:pPr>
              <a:spcBef>
                <a:spcPts val="400"/>
              </a:spcBef>
              <a:defRPr b="1" sz="1800"/>
            </a:pPr>
            <a:r>
              <a:t>Closeness Centrality</a:t>
            </a:r>
          </a:p>
          <a:p>
            <a:pPr>
              <a:spcBef>
                <a:spcPts val="400"/>
              </a:spcBef>
              <a:defRPr sz="1800"/>
            </a:pPr>
            <a:r>
              <a:t>Fernando and Garth have fewer connections than Diane, </a:t>
            </a:r>
            <a:r>
              <a:rPr b="1"/>
              <a:t>yet the pattern of their direct and indirect ties allow them to access all the nodes in the network more quickly than anyone else. </a:t>
            </a:r>
            <a:endParaRPr b="1"/>
          </a:p>
          <a:p>
            <a:pPr>
              <a:spcBef>
                <a:spcPts val="400"/>
              </a:spcBef>
              <a:defRPr b="1" sz="1800"/>
            </a:pPr>
            <a:r>
              <a:t>They have the shortest paths to all others -- they are close to everyone else.</a:t>
            </a:r>
          </a:p>
          <a:p>
            <a:pPr>
              <a:spcBef>
                <a:spcPts val="400"/>
              </a:spcBef>
              <a:defRPr b="1" sz="1800"/>
            </a:pPr>
            <a:r>
              <a:t>They are in an excellent position to monitor the information flow in the network -- they have the best visibility into what is happening in the network. </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6" name="Shape 616"/>
          <p:cNvSpPr/>
          <p:nvPr>
            <p:ph type="title"/>
          </p:nvPr>
        </p:nvSpPr>
        <p:spPr>
          <a:xfrm>
            <a:off x="685800" y="609600"/>
            <a:ext cx="7772400" cy="685800"/>
          </a:xfrm>
          <a:prstGeom prst="rect">
            <a:avLst/>
          </a:prstGeom>
        </p:spPr>
        <p:txBody>
          <a:bodyPr/>
          <a:lstStyle>
            <a:lvl1pPr defTabSz="896111">
              <a:defRPr sz="4312"/>
            </a:lvl1pPr>
          </a:lstStyle>
          <a:p>
            <a:pPr/>
            <a:r>
              <a:t>SNA – Network Centralization</a:t>
            </a:r>
          </a:p>
        </p:txBody>
      </p:sp>
      <p:sp>
        <p:nvSpPr>
          <p:cNvPr id="617" name="Shape 617"/>
          <p:cNvSpPr/>
          <p:nvPr>
            <p:ph type="body" idx="1"/>
          </p:nvPr>
        </p:nvSpPr>
        <p:spPr>
          <a:xfrm>
            <a:off x="685800" y="1295400"/>
            <a:ext cx="7772400" cy="4800600"/>
          </a:xfrm>
          <a:prstGeom prst="rect">
            <a:avLst/>
          </a:prstGeom>
        </p:spPr>
        <p:txBody>
          <a:bodyPr/>
          <a:lstStyle/>
          <a:p>
            <a:pPr>
              <a:spcBef>
                <a:spcPts val="400"/>
              </a:spcBef>
              <a:defRPr b="1" sz="1800"/>
            </a:pPr>
            <a:r>
              <a:t>Individual network centralities provide insight into the individual's location in the network. </a:t>
            </a:r>
          </a:p>
          <a:p>
            <a:pPr>
              <a:spcBef>
                <a:spcPts val="400"/>
              </a:spcBef>
              <a:defRPr b="1" sz="1800"/>
            </a:pPr>
            <a:r>
              <a:t>The relationship between the centralities of all nodes can reveal much about the overall network structure. </a:t>
            </a:r>
          </a:p>
          <a:p>
            <a:pPr>
              <a:spcBef>
                <a:spcPts val="400"/>
              </a:spcBef>
              <a:defRPr b="1" sz="1800"/>
            </a:pPr>
            <a:r>
              <a:t>A very centralized network is dominated by one or a few very central nodes. </a:t>
            </a:r>
          </a:p>
          <a:p>
            <a:pPr>
              <a:spcBef>
                <a:spcPts val="400"/>
              </a:spcBef>
              <a:defRPr b="1" sz="1800"/>
            </a:pPr>
            <a:r>
              <a:t>If these nodes are removed or damaged, the network quickly fragments into unconnected sub-networks. </a:t>
            </a:r>
          </a:p>
          <a:p>
            <a:pPr>
              <a:spcBef>
                <a:spcPts val="400"/>
              </a:spcBef>
              <a:defRPr sz="1800"/>
            </a:pPr>
            <a:r>
              <a:t>A highly central node can become a single point of failure. A network centralized around a well connected hub can fail abruptly if that hub is disabled or removed. </a:t>
            </a:r>
            <a:r>
              <a:rPr b="1"/>
              <a:t>Hubs are nodes with high degree and betweeness centrality. </a:t>
            </a:r>
            <a:endParaRPr b="1"/>
          </a:p>
          <a:p>
            <a:pPr>
              <a:spcBef>
                <a:spcPts val="400"/>
              </a:spcBef>
              <a:defRPr sz="1800"/>
            </a:pPr>
            <a:r>
              <a:t>A less centralized network has no single points of failure. It is resilient in the face of many intentional attacks or random failures -- many nodes or links can fail while allowing the remaining nodes to still reach each other over other network paths. Networks of low centralization fail gracefully.</a:t>
            </a: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9" name="Shape 619"/>
          <p:cNvSpPr/>
          <p:nvPr>
            <p:ph type="title"/>
          </p:nvPr>
        </p:nvSpPr>
        <p:spPr>
          <a:prstGeom prst="rect">
            <a:avLst/>
          </a:prstGeom>
        </p:spPr>
        <p:txBody>
          <a:bodyPr/>
          <a:lstStyle/>
          <a:p>
            <a:pPr/>
            <a:r>
              <a:t>SNA – Boundary Spanners</a:t>
            </a:r>
          </a:p>
        </p:txBody>
      </p:sp>
      <p:sp>
        <p:nvSpPr>
          <p:cNvPr id="620" name="Shape 620"/>
          <p:cNvSpPr/>
          <p:nvPr>
            <p:ph type="body" idx="1"/>
          </p:nvPr>
        </p:nvSpPr>
        <p:spPr>
          <a:prstGeom prst="rect">
            <a:avLst/>
          </a:prstGeom>
        </p:spPr>
        <p:txBody>
          <a:bodyPr/>
          <a:lstStyle/>
          <a:p>
            <a:pPr>
              <a:spcBef>
                <a:spcPts val="400"/>
              </a:spcBef>
              <a:defRPr sz="1800"/>
            </a:pPr>
            <a:r>
              <a:t>Nodes that connect their group to others usually end up with high network metrics. </a:t>
            </a:r>
          </a:p>
          <a:p>
            <a:pPr>
              <a:spcBef>
                <a:spcPts val="400"/>
              </a:spcBef>
              <a:defRPr b="1" sz="1800"/>
            </a:pPr>
            <a:r>
              <a:t>Boundary spanners such as Fernando, Garth, and Heather are more central in the overall network than their immediate neighbors whose connections are only local, within their immediate cluster</a:t>
            </a:r>
            <a:r>
              <a:rPr b="0"/>
              <a:t>. </a:t>
            </a:r>
          </a:p>
          <a:p>
            <a:pPr>
              <a:spcBef>
                <a:spcPts val="400"/>
              </a:spcBef>
              <a:defRPr sz="1800"/>
            </a:pPr>
            <a:r>
              <a:t>You can be a boundary spanner via your bridging connections to other clusters or via your concurrent membership in overlapping groups.</a:t>
            </a:r>
          </a:p>
          <a:p>
            <a:pPr>
              <a:spcBef>
                <a:spcPts val="400"/>
              </a:spcBef>
              <a:defRPr sz="1800"/>
            </a:pPr>
            <a:r>
              <a:t>Boundary spanners are well-positioned to be innovators, since they have access to ideas and information flowing in other clusters. </a:t>
            </a:r>
          </a:p>
          <a:p>
            <a:pPr>
              <a:spcBef>
                <a:spcPts val="400"/>
              </a:spcBef>
              <a:defRPr sz="1800"/>
            </a:pPr>
            <a:r>
              <a:t>They are in a position to combine different ideas and knowledge, found in various places, into new products and services.</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2" name="Shape 622"/>
          <p:cNvSpPr/>
          <p:nvPr>
            <p:ph type="title"/>
          </p:nvPr>
        </p:nvSpPr>
        <p:spPr>
          <a:prstGeom prst="rect">
            <a:avLst/>
          </a:prstGeom>
        </p:spPr>
        <p:txBody>
          <a:bodyPr/>
          <a:lstStyle/>
          <a:p>
            <a:pPr/>
            <a:r>
              <a:t>SNA – Peripheral Players</a:t>
            </a:r>
          </a:p>
        </p:txBody>
      </p:sp>
      <p:sp>
        <p:nvSpPr>
          <p:cNvPr id="623" name="Shape 623"/>
          <p:cNvSpPr/>
          <p:nvPr>
            <p:ph type="body" idx="1"/>
          </p:nvPr>
        </p:nvSpPr>
        <p:spPr>
          <a:xfrm>
            <a:off x="685800" y="1676400"/>
            <a:ext cx="7772400" cy="4419600"/>
          </a:xfrm>
          <a:prstGeom prst="rect">
            <a:avLst/>
          </a:prstGeom>
        </p:spPr>
        <p:txBody>
          <a:bodyPr/>
          <a:lstStyle/>
          <a:p>
            <a:pPr>
              <a:spcBef>
                <a:spcPts val="500"/>
              </a:spcBef>
              <a:defRPr sz="2400"/>
            </a:pPr>
            <a:r>
              <a:t>Most people would view the nodes on the periphery of a network as </a:t>
            </a:r>
            <a:r>
              <a:rPr i="1"/>
              <a:t>not</a:t>
            </a:r>
            <a:r>
              <a:t> being very important. </a:t>
            </a:r>
          </a:p>
          <a:p>
            <a:pPr>
              <a:spcBef>
                <a:spcPts val="500"/>
              </a:spcBef>
              <a:defRPr sz="2400"/>
            </a:pPr>
            <a:r>
              <a:t>In fact, Ike and Jane receive very low centrality scores for </a:t>
            </a:r>
            <a:r>
              <a:rPr i="1"/>
              <a:t>this</a:t>
            </a:r>
            <a:r>
              <a:t> network. </a:t>
            </a:r>
          </a:p>
          <a:p>
            <a:pPr>
              <a:spcBef>
                <a:spcPts val="500"/>
              </a:spcBef>
              <a:defRPr b="1" sz="2400"/>
            </a:pPr>
            <a:r>
              <a:t>Since individuals' networks overlap, peripheral nodes are connected to networks that are not currently mapped</a:t>
            </a:r>
            <a:r>
              <a:rPr b="0"/>
              <a:t>. </a:t>
            </a:r>
          </a:p>
          <a:p>
            <a:pPr>
              <a:spcBef>
                <a:spcPts val="500"/>
              </a:spcBef>
              <a:defRPr sz="2400"/>
            </a:pPr>
            <a:r>
              <a:t>Ike and Jane may be contractors or vendors that have their own network outside of the company -- making them very important resources for fresh information not available inside the company! </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5" name="Shape 625"/>
          <p:cNvSpPr/>
          <p:nvPr>
            <p:ph type="title" idx="4294967295"/>
          </p:nvPr>
        </p:nvSpPr>
        <p:spPr>
          <a:xfrm>
            <a:off x="685800" y="0"/>
            <a:ext cx="7772400" cy="11430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Social Network Analysis</a:t>
            </a:r>
          </a:p>
        </p:txBody>
      </p:sp>
      <p:grpSp>
        <p:nvGrpSpPr>
          <p:cNvPr id="628" name="Group 628"/>
          <p:cNvGrpSpPr/>
          <p:nvPr/>
        </p:nvGrpSpPr>
        <p:grpSpPr>
          <a:xfrm>
            <a:off x="1123950" y="6386512"/>
            <a:ext cx="1743075" cy="234951"/>
            <a:chOff x="0" y="0"/>
            <a:chExt cx="1743075" cy="234950"/>
          </a:xfrm>
        </p:grpSpPr>
        <p:sp>
          <p:nvSpPr>
            <p:cNvPr id="626" name="Shape 626"/>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627" name="Shape 627"/>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pic>
        <p:nvPicPr>
          <p:cNvPr id="629" name="image25.png" descr="Picture1"/>
          <p:cNvPicPr>
            <a:picLocks noChangeAspect="1"/>
          </p:cNvPicPr>
          <p:nvPr/>
        </p:nvPicPr>
        <p:blipFill>
          <a:blip r:embed="rId3">
            <a:extLst/>
          </a:blip>
          <a:stretch>
            <a:fillRect/>
          </a:stretch>
        </p:blipFill>
        <p:spPr>
          <a:xfrm>
            <a:off x="1828800" y="1658938"/>
            <a:ext cx="5791200" cy="4387851"/>
          </a:xfrm>
          <a:prstGeom prst="rect">
            <a:avLst/>
          </a:prstGeom>
          <a:ln w="12700">
            <a:miter lim="400000"/>
          </a:ln>
        </p:spPr>
      </p:pic>
      <p:sp>
        <p:nvSpPr>
          <p:cNvPr id="630" name="Shape 630"/>
          <p:cNvSpPr/>
          <p:nvPr/>
        </p:nvSpPr>
        <p:spPr>
          <a:xfrm>
            <a:off x="152400" y="1800225"/>
            <a:ext cx="2209800" cy="675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600">
                <a:solidFill>
                  <a:schemeClr val="accent2"/>
                </a:solidFill>
                <a:latin typeface="Eras Demi ITC"/>
                <a:ea typeface="Eras Demi ITC"/>
                <a:cs typeface="Eras Demi ITC"/>
                <a:sym typeface="Eras Demi ITC"/>
              </a:defRPr>
            </a:pPr>
            <a:r>
              <a:t>PROVINCIAL</a:t>
            </a:r>
          </a:p>
          <a:p>
            <a:pPr algn="ctr">
              <a:defRPr b="1" sz="1600">
                <a:solidFill>
                  <a:schemeClr val="accent2"/>
                </a:solidFill>
                <a:latin typeface="Eras Demi ITC"/>
                <a:ea typeface="Eras Demi ITC"/>
                <a:cs typeface="Eras Demi ITC"/>
                <a:sym typeface="Eras Demi ITC"/>
              </a:defRPr>
            </a:pPr>
            <a:r>
              <a:t>NETWORK</a:t>
            </a:r>
          </a:p>
          <a:p>
            <a:pPr algn="ctr">
              <a:defRPr b="1" sz="700">
                <a:solidFill>
                  <a:schemeClr val="accent2"/>
                </a:solidFill>
                <a:latin typeface="Eras Demi ITC"/>
                <a:ea typeface="Eras Demi ITC"/>
                <a:cs typeface="Eras Demi ITC"/>
                <a:sym typeface="Eras Demi ITC"/>
              </a:defRPr>
            </a:pPr>
            <a:r>
              <a:t>(2007)</a:t>
            </a:r>
          </a:p>
        </p:txBody>
      </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32" name="Shape 632"/>
          <p:cNvSpPr/>
          <p:nvPr>
            <p:ph type="title"/>
          </p:nvPr>
        </p:nvSpPr>
        <p:spPr>
          <a:xfrm>
            <a:off x="838200" y="0"/>
            <a:ext cx="7772400" cy="1143000"/>
          </a:xfrm>
          <a:prstGeom prst="rect">
            <a:avLst/>
          </a:prstGeom>
        </p:spPr>
        <p:txBody>
          <a:bodyPr/>
          <a:lstStyle>
            <a:lvl1pPr>
              <a:defRPr sz="3200">
                <a:solidFill>
                  <a:srgbClr val="FFFF00"/>
                </a:solidFill>
                <a:latin typeface="AvantGarde Bk BT"/>
                <a:ea typeface="AvantGarde Bk BT"/>
                <a:cs typeface="AvantGarde Bk BT"/>
                <a:sym typeface="AvantGarde Bk BT"/>
              </a:defRPr>
            </a:lvl1pPr>
          </a:lstStyle>
          <a:p>
            <a:pPr/>
            <a:r>
              <a:t>How Threat is Gauged: Social Network Analysis</a:t>
            </a:r>
          </a:p>
        </p:txBody>
      </p:sp>
      <p:pic>
        <p:nvPicPr>
          <p:cNvPr id="633" name="image26.png" descr="C_Connections_3a"/>
          <p:cNvPicPr>
            <a:picLocks noChangeAspect="1"/>
          </p:cNvPicPr>
          <p:nvPr/>
        </p:nvPicPr>
        <p:blipFill>
          <a:blip r:embed="rId3">
            <a:extLst/>
          </a:blip>
          <a:stretch>
            <a:fillRect/>
          </a:stretch>
        </p:blipFill>
        <p:spPr>
          <a:xfrm flipH="1" flipV="1" rot="10887700">
            <a:off x="990600" y="1295400"/>
            <a:ext cx="7767639" cy="4768850"/>
          </a:xfrm>
          <a:prstGeom prst="rect">
            <a:avLst/>
          </a:prstGeom>
          <a:ln w="12700">
            <a:miter lim="400000"/>
          </a:ln>
        </p:spPr>
      </p:pic>
      <p:grpSp>
        <p:nvGrpSpPr>
          <p:cNvPr id="654" name="Group 654"/>
          <p:cNvGrpSpPr/>
          <p:nvPr/>
        </p:nvGrpSpPr>
        <p:grpSpPr>
          <a:xfrm>
            <a:off x="4645025" y="1433512"/>
            <a:ext cx="1570932" cy="1182583"/>
            <a:chOff x="4235" y="0"/>
            <a:chExt cx="1570930" cy="1182581"/>
          </a:xfrm>
        </p:grpSpPr>
        <p:sp>
          <p:nvSpPr>
            <p:cNvPr id="634" name="Shape 634"/>
            <p:cNvSpPr/>
            <p:nvPr/>
          </p:nvSpPr>
          <p:spPr>
            <a:xfrm>
              <a:off x="104299" y="126202"/>
              <a:ext cx="1081303"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Criminal Extremist Group</a:t>
              </a:r>
            </a:p>
          </p:txBody>
        </p:sp>
        <p:sp>
          <p:nvSpPr>
            <p:cNvPr id="635" name="Shape 635"/>
            <p:cNvSpPr/>
            <p:nvPr/>
          </p:nvSpPr>
          <p:spPr>
            <a:xfrm>
              <a:off x="23602" y="537794"/>
              <a:ext cx="111363" cy="98955"/>
            </a:xfrm>
            <a:prstGeom prst="diamond">
              <a:avLst/>
            </a:prstGeom>
            <a:solidFill>
              <a:srgbClr val="FF9933"/>
            </a:solidFill>
            <a:ln w="12700" cap="flat">
              <a:noFill/>
              <a:miter lim="400000"/>
            </a:ln>
            <a:effectLst/>
          </p:spPr>
          <p:txBody>
            <a:bodyPr wrap="square" lIns="45719" tIns="45719" rIns="45719" bIns="45719" numCol="1" anchor="ctr">
              <a:noAutofit/>
            </a:bodyPr>
            <a:lstStyle/>
            <a:p>
              <a:pPr/>
            </a:p>
          </p:txBody>
        </p:sp>
        <p:sp>
          <p:nvSpPr>
            <p:cNvPr id="636" name="Shape 636"/>
            <p:cNvSpPr/>
            <p:nvPr/>
          </p:nvSpPr>
          <p:spPr>
            <a:xfrm>
              <a:off x="39742" y="787330"/>
              <a:ext cx="90381" cy="80312"/>
            </a:xfrm>
            <a:prstGeom prst="plus">
              <a:avLst>
                <a:gd name="adj" fmla="val 41069"/>
              </a:avLst>
            </a:prstGeom>
            <a:solidFill>
              <a:srgbClr val="0099FF"/>
            </a:solidFill>
            <a:ln w="12700" cap="flat">
              <a:noFill/>
              <a:miter lim="400000"/>
            </a:ln>
            <a:effectLst/>
          </p:spPr>
          <p:txBody>
            <a:bodyPr wrap="square" lIns="45719" tIns="45719" rIns="45719" bIns="45719" numCol="1" anchor="ctr">
              <a:noAutofit/>
            </a:bodyPr>
            <a:lstStyle/>
            <a:p>
              <a:pPr/>
            </a:p>
          </p:txBody>
        </p:sp>
        <p:sp>
          <p:nvSpPr>
            <p:cNvPr id="637" name="Shape 637"/>
            <p:cNvSpPr/>
            <p:nvPr/>
          </p:nvSpPr>
          <p:spPr>
            <a:xfrm>
              <a:off x="28444" y="903494"/>
              <a:ext cx="111363" cy="98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9933"/>
            </a:solidFill>
            <a:ln w="12700" cap="flat">
              <a:noFill/>
              <a:miter lim="400000"/>
            </a:ln>
            <a:effectLst/>
          </p:spPr>
          <p:txBody>
            <a:bodyPr wrap="square" lIns="45719" tIns="45719" rIns="45719" bIns="45719" numCol="1" anchor="ctr">
              <a:noAutofit/>
            </a:bodyPr>
            <a:lstStyle/>
            <a:p>
              <a:pPr/>
            </a:p>
          </p:txBody>
        </p:sp>
        <p:sp>
          <p:nvSpPr>
            <p:cNvPr id="638" name="Shape 638"/>
            <p:cNvSpPr/>
            <p:nvPr/>
          </p:nvSpPr>
          <p:spPr>
            <a:xfrm>
              <a:off x="109141" y="374304"/>
              <a:ext cx="1271561"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First Nations Organized Crime</a:t>
              </a:r>
            </a:p>
          </p:txBody>
        </p:sp>
        <p:sp>
          <p:nvSpPr>
            <p:cNvPr id="639" name="Shape 639"/>
            <p:cNvSpPr/>
            <p:nvPr/>
          </p:nvSpPr>
          <p:spPr>
            <a:xfrm>
              <a:off x="113983" y="499073"/>
              <a:ext cx="1358421"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Middle Eastern Organized Crime</a:t>
              </a:r>
            </a:p>
          </p:txBody>
        </p:sp>
        <p:sp>
          <p:nvSpPr>
            <p:cNvPr id="640" name="Shape 640"/>
            <p:cNvSpPr/>
            <p:nvPr/>
          </p:nvSpPr>
          <p:spPr>
            <a:xfrm>
              <a:off x="118825" y="740005"/>
              <a:ext cx="1058253"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Outlaw Motorcycle Gang</a:t>
              </a:r>
            </a:p>
          </p:txBody>
        </p:sp>
        <p:sp>
          <p:nvSpPr>
            <p:cNvPr id="641" name="Shape 641"/>
            <p:cNvSpPr/>
            <p:nvPr/>
          </p:nvSpPr>
          <p:spPr>
            <a:xfrm>
              <a:off x="123666" y="864773"/>
              <a:ext cx="570823"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Street Gang</a:t>
              </a:r>
            </a:p>
          </p:txBody>
        </p:sp>
        <p:sp>
          <p:nvSpPr>
            <p:cNvPr id="642" name="Shape 642"/>
            <p:cNvSpPr/>
            <p:nvPr/>
          </p:nvSpPr>
          <p:spPr>
            <a:xfrm>
              <a:off x="23602" y="1023960"/>
              <a:ext cx="116204" cy="103257"/>
            </a:xfrm>
            <a:prstGeom prst="rect">
              <a:avLst/>
            </a:prstGeom>
            <a:solidFill>
              <a:srgbClr val="FF0000"/>
            </a:solidFill>
            <a:ln w="12700" cap="flat">
              <a:noFill/>
              <a:miter lim="400000"/>
            </a:ln>
            <a:effectLst/>
          </p:spPr>
          <p:txBody>
            <a:bodyPr wrap="square" lIns="45719" tIns="45719" rIns="45719" bIns="45719" numCol="1" anchor="ctr">
              <a:noAutofit/>
            </a:bodyPr>
            <a:lstStyle/>
            <a:p>
              <a:pPr/>
            </a:p>
          </p:txBody>
        </p:sp>
        <p:sp>
          <p:nvSpPr>
            <p:cNvPr id="643" name="Shape 643"/>
            <p:cNvSpPr/>
            <p:nvPr/>
          </p:nvSpPr>
          <p:spPr>
            <a:xfrm>
              <a:off x="128508" y="989541"/>
              <a:ext cx="1187436"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Traditional Organized Crime</a:t>
              </a:r>
            </a:p>
          </p:txBody>
        </p:sp>
        <p:grpSp>
          <p:nvGrpSpPr>
            <p:cNvPr id="646" name="Group 646"/>
            <p:cNvGrpSpPr/>
            <p:nvPr/>
          </p:nvGrpSpPr>
          <p:grpSpPr>
            <a:xfrm>
              <a:off x="18761" y="0"/>
              <a:ext cx="1062634" cy="193040"/>
              <a:chOff x="0" y="0"/>
              <a:chExt cx="1062633" cy="193039"/>
            </a:xfrm>
          </p:grpSpPr>
          <p:sp>
            <p:nvSpPr>
              <p:cNvPr id="644" name="Shape 644"/>
              <p:cNvSpPr/>
              <p:nvPr/>
            </p:nvSpPr>
            <p:spPr>
              <a:xfrm>
                <a:off x="71013" y="0"/>
                <a:ext cx="991621" cy="193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Asian Organized Crime</a:t>
                </a:r>
              </a:p>
            </p:txBody>
          </p:sp>
          <p:sp>
            <p:nvSpPr>
              <p:cNvPr id="645" name="Shape 645"/>
              <p:cNvSpPr/>
              <p:nvPr/>
            </p:nvSpPr>
            <p:spPr>
              <a:xfrm>
                <a:off x="0" y="25814"/>
                <a:ext cx="121045" cy="107559"/>
              </a:xfrm>
              <a:prstGeom prst="ellipse">
                <a:avLst/>
              </a:prstGeom>
              <a:solidFill>
                <a:srgbClr val="FFCC00"/>
              </a:solidFill>
              <a:ln w="12700" cap="flat">
                <a:noFill/>
                <a:miter lim="400000"/>
              </a:ln>
              <a:effectLst/>
            </p:spPr>
            <p:txBody>
              <a:bodyPr wrap="square" lIns="45719" tIns="45719" rIns="45719" bIns="45719" numCol="1" anchor="ctr">
                <a:noAutofit/>
              </a:bodyPr>
              <a:lstStyle/>
              <a:p>
                <a:pPr/>
              </a:p>
            </p:txBody>
          </p:sp>
        </p:grpSp>
        <p:grpSp>
          <p:nvGrpSpPr>
            <p:cNvPr id="649" name="Group 649"/>
            <p:cNvGrpSpPr/>
            <p:nvPr/>
          </p:nvGrpSpPr>
          <p:grpSpPr>
            <a:xfrm>
              <a:off x="33286" y="249536"/>
              <a:ext cx="1541881" cy="193041"/>
              <a:chOff x="2616" y="0"/>
              <a:chExt cx="1541880" cy="193039"/>
            </a:xfrm>
          </p:grpSpPr>
          <p:sp>
            <p:nvSpPr>
              <p:cNvPr id="647" name="Shape 647"/>
              <p:cNvSpPr/>
              <p:nvPr/>
            </p:nvSpPr>
            <p:spPr>
              <a:xfrm>
                <a:off x="68787" y="0"/>
                <a:ext cx="1475710" cy="193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Eastern European Organized Crime</a:t>
                </a:r>
              </a:p>
            </p:txBody>
          </p:sp>
          <p:sp>
            <p:nvSpPr>
              <p:cNvPr id="648" name="Shape 648"/>
              <p:cNvSpPr/>
              <p:nvPr/>
            </p:nvSpPr>
            <p:spPr>
              <a:xfrm>
                <a:off x="2616" y="45891"/>
                <a:ext cx="101679" cy="86048"/>
              </a:xfrm>
              <a:prstGeom prst="pentagon">
                <a:avLst/>
              </a:prstGeom>
              <a:solidFill>
                <a:srgbClr val="969696"/>
              </a:solidFill>
              <a:ln w="12700" cap="flat">
                <a:noFill/>
                <a:miter lim="400000"/>
              </a:ln>
              <a:effectLst/>
            </p:spPr>
            <p:txBody>
              <a:bodyPr wrap="square" lIns="45719" tIns="45719" rIns="45719" bIns="45719" numCol="1" anchor="ctr">
                <a:noAutofit/>
              </a:bodyPr>
              <a:lstStyle/>
              <a:p>
                <a:pPr/>
              </a:p>
            </p:txBody>
          </p:sp>
        </p:grpSp>
        <p:sp>
          <p:nvSpPr>
            <p:cNvPr id="650" name="Shape 650"/>
            <p:cNvSpPr/>
            <p:nvPr/>
          </p:nvSpPr>
          <p:spPr>
            <a:xfrm flipH="1" rot="10800000">
              <a:off x="28444" y="167791"/>
              <a:ext cx="111363" cy="86048"/>
            </a:xfrm>
            <a:prstGeom prst="triangle">
              <a:avLst/>
            </a:prstGeom>
            <a:solidFill>
              <a:srgbClr val="660066"/>
            </a:solidFill>
            <a:ln w="12700" cap="flat">
              <a:noFill/>
              <a:miter lim="400000"/>
            </a:ln>
            <a:effectLst/>
          </p:spPr>
          <p:txBody>
            <a:bodyPr wrap="square" lIns="45719" tIns="45719" rIns="45719" bIns="45719" numCol="1" anchor="ctr">
              <a:noAutofit/>
            </a:bodyPr>
            <a:lstStyle/>
            <a:p>
              <a:pPr/>
            </a:p>
          </p:txBody>
        </p:sp>
        <p:sp>
          <p:nvSpPr>
            <p:cNvPr id="651" name="Shape 651"/>
            <p:cNvSpPr/>
            <p:nvPr/>
          </p:nvSpPr>
          <p:spPr>
            <a:xfrm>
              <a:off x="23602" y="674035"/>
              <a:ext cx="111363" cy="86048"/>
            </a:xfrm>
            <a:prstGeom prst="triangle">
              <a:avLst/>
            </a:prstGeom>
            <a:solidFill>
              <a:srgbClr val="669900"/>
            </a:solidFill>
            <a:ln w="12700" cap="flat">
              <a:noFill/>
              <a:miter lim="400000"/>
            </a:ln>
            <a:effectLst/>
          </p:spPr>
          <p:txBody>
            <a:bodyPr wrap="square" lIns="45719" tIns="45719" rIns="45719" bIns="45719" numCol="1" anchor="ctr">
              <a:noAutofit/>
            </a:bodyPr>
            <a:lstStyle/>
            <a:p>
              <a:pPr/>
            </a:p>
          </p:txBody>
        </p:sp>
        <p:sp>
          <p:nvSpPr>
            <p:cNvPr id="652" name="Shape 652"/>
            <p:cNvSpPr/>
            <p:nvPr/>
          </p:nvSpPr>
          <p:spPr>
            <a:xfrm>
              <a:off x="4235" y="395816"/>
              <a:ext cx="164623" cy="120467"/>
            </a:xfrm>
            <a:prstGeom prst="star5">
              <a:avLst>
                <a:gd name="adj" fmla="val 19098"/>
                <a:gd name="hf" fmla="val 105146"/>
                <a:gd name="vf" fmla="val 110557"/>
              </a:avLst>
            </a:prstGeom>
            <a:solidFill>
              <a:srgbClr val="CC3399"/>
            </a:solidFill>
            <a:ln w="12700" cap="flat">
              <a:noFill/>
              <a:miter lim="400000"/>
            </a:ln>
            <a:effectLst/>
          </p:spPr>
          <p:txBody>
            <a:bodyPr wrap="square" lIns="45719" tIns="45719" rIns="45719" bIns="45719" numCol="1" anchor="ctr">
              <a:noAutofit/>
            </a:bodyPr>
            <a:lstStyle/>
            <a:p>
              <a:pPr/>
            </a:p>
          </p:txBody>
        </p:sp>
        <p:sp>
          <p:nvSpPr>
            <p:cNvPr id="653" name="Shape 653"/>
            <p:cNvSpPr/>
            <p:nvPr/>
          </p:nvSpPr>
          <p:spPr>
            <a:xfrm>
              <a:off x="113983" y="626709"/>
              <a:ext cx="1370705" cy="193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700">
                  <a:effectLst>
                    <a:outerShdw sx="100000" sy="100000" kx="0" ky="0" algn="b" rotWithShape="0" blurRad="38100" dist="38100" dir="2700000">
                      <a:srgbClr val="C0C0C0"/>
                    </a:outerShdw>
                  </a:effectLst>
                  <a:latin typeface="Tahoma"/>
                  <a:ea typeface="Tahoma"/>
                  <a:cs typeface="Tahoma"/>
                  <a:sym typeface="Tahoma"/>
                </a:defRPr>
              </a:lvl1pPr>
            </a:lstStyle>
            <a:p>
              <a:pPr/>
              <a:r>
                <a:t>Non-Traditional Organized Crime</a:t>
              </a:r>
            </a:p>
          </p:txBody>
        </p:sp>
      </p:grpSp>
      <p:pic>
        <p:nvPicPr>
          <p:cNvPr id="655" name="image27.png"/>
          <p:cNvPicPr>
            <a:picLocks noChangeAspect="1"/>
          </p:cNvPicPr>
          <p:nvPr/>
        </p:nvPicPr>
        <p:blipFill>
          <a:blip r:embed="rId4">
            <a:extLst/>
          </a:blip>
          <a:stretch>
            <a:fillRect/>
          </a:stretch>
        </p:blipFill>
        <p:spPr>
          <a:xfrm>
            <a:off x="533400" y="5354637"/>
            <a:ext cx="2362200" cy="1503363"/>
          </a:xfrm>
          <a:prstGeom prst="rect">
            <a:avLst/>
          </a:prstGeom>
          <a:ln>
            <a:solidFill>
              <a:srgbClr val="000000"/>
            </a:solidFill>
            <a:miter/>
          </a:ln>
        </p:spPr>
      </p:pic>
      <p:sp>
        <p:nvSpPr>
          <p:cNvPr id="656" name="Shape 656"/>
          <p:cNvSpPr/>
          <p:nvPr/>
        </p:nvSpPr>
        <p:spPr>
          <a:xfrm>
            <a:off x="71437" y="4645025"/>
            <a:ext cx="280990" cy="295276"/>
          </a:xfrm>
          <a:prstGeom prst="ellipse">
            <a:avLst/>
          </a:prstGeom>
          <a:ln w="44450">
            <a:solidFill>
              <a:srgbClr val="3366FF"/>
            </a:solidFill>
          </a:ln>
        </p:spPr>
        <p:txBody>
          <a:bodyPr lIns="45719" rIns="45719" anchor="ctr"/>
          <a:lstStyle/>
          <a:p>
            <a:pPr/>
          </a:p>
        </p:txBody>
      </p:sp>
      <p:sp>
        <p:nvSpPr>
          <p:cNvPr id="657" name="Shape 657"/>
          <p:cNvSpPr/>
          <p:nvPr/>
        </p:nvSpPr>
        <p:spPr>
          <a:xfrm>
            <a:off x="57149" y="4276725"/>
            <a:ext cx="280990" cy="295276"/>
          </a:xfrm>
          <a:prstGeom prst="ellipse">
            <a:avLst/>
          </a:prstGeom>
          <a:ln w="44450">
            <a:solidFill>
              <a:srgbClr val="CC0000"/>
            </a:solidFill>
          </a:ln>
        </p:spPr>
        <p:txBody>
          <a:bodyPr lIns="45719" rIns="45719" anchor="ctr"/>
          <a:lstStyle/>
          <a:p>
            <a:pPr/>
          </a:p>
        </p:txBody>
      </p:sp>
      <p:sp>
        <p:nvSpPr>
          <p:cNvPr id="658" name="Shape 658"/>
          <p:cNvSpPr/>
          <p:nvPr/>
        </p:nvSpPr>
        <p:spPr>
          <a:xfrm>
            <a:off x="2590800" y="4343400"/>
            <a:ext cx="280989" cy="295276"/>
          </a:xfrm>
          <a:prstGeom prst="ellipse">
            <a:avLst/>
          </a:prstGeom>
          <a:ln w="44450">
            <a:solidFill>
              <a:srgbClr val="CC0000"/>
            </a:solidFill>
          </a:ln>
        </p:spPr>
        <p:txBody>
          <a:bodyPr lIns="45719" rIns="45719" anchor="ctr"/>
          <a:lstStyle/>
          <a:p>
            <a:pPr/>
          </a:p>
        </p:txBody>
      </p:sp>
      <p:sp>
        <p:nvSpPr>
          <p:cNvPr id="659" name="Shape 659"/>
          <p:cNvSpPr/>
          <p:nvPr/>
        </p:nvSpPr>
        <p:spPr>
          <a:xfrm>
            <a:off x="6781800" y="5257800"/>
            <a:ext cx="280989" cy="295276"/>
          </a:xfrm>
          <a:prstGeom prst="ellipse">
            <a:avLst/>
          </a:prstGeom>
          <a:ln w="44450">
            <a:solidFill>
              <a:srgbClr val="CC0000"/>
            </a:solidFill>
          </a:ln>
        </p:spPr>
        <p:txBody>
          <a:bodyPr lIns="45719" rIns="45719" anchor="ctr"/>
          <a:lstStyle/>
          <a:p>
            <a:pPr/>
          </a:p>
        </p:txBody>
      </p:sp>
      <p:sp>
        <p:nvSpPr>
          <p:cNvPr id="660" name="Shape 660"/>
          <p:cNvSpPr/>
          <p:nvPr/>
        </p:nvSpPr>
        <p:spPr>
          <a:xfrm>
            <a:off x="2819400" y="1524000"/>
            <a:ext cx="280989" cy="295276"/>
          </a:xfrm>
          <a:prstGeom prst="ellipse">
            <a:avLst/>
          </a:prstGeom>
          <a:ln w="44450">
            <a:solidFill>
              <a:srgbClr val="CC0000"/>
            </a:solidFill>
          </a:ln>
        </p:spPr>
        <p:txBody>
          <a:bodyPr lIns="45719" rIns="45719" anchor="ctr"/>
          <a:lstStyle/>
          <a:p>
            <a:pPr/>
          </a:p>
        </p:txBody>
      </p:sp>
      <p:sp>
        <p:nvSpPr>
          <p:cNvPr id="661" name="Shape 661"/>
          <p:cNvSpPr/>
          <p:nvPr/>
        </p:nvSpPr>
        <p:spPr>
          <a:xfrm>
            <a:off x="1371600" y="2971800"/>
            <a:ext cx="280989" cy="295276"/>
          </a:xfrm>
          <a:prstGeom prst="ellipse">
            <a:avLst/>
          </a:prstGeom>
          <a:ln w="44450">
            <a:solidFill>
              <a:srgbClr val="CC0000"/>
            </a:solidFill>
          </a:ln>
        </p:spPr>
        <p:txBody>
          <a:bodyPr lIns="45719" rIns="45719" anchor="ctr"/>
          <a:lstStyle/>
          <a:p>
            <a:pPr/>
          </a:p>
        </p:txBody>
      </p:sp>
      <p:sp>
        <p:nvSpPr>
          <p:cNvPr id="662" name="Shape 662"/>
          <p:cNvSpPr/>
          <p:nvPr/>
        </p:nvSpPr>
        <p:spPr>
          <a:xfrm>
            <a:off x="6248400" y="3352800"/>
            <a:ext cx="280989" cy="295276"/>
          </a:xfrm>
          <a:prstGeom prst="ellipse">
            <a:avLst/>
          </a:prstGeom>
          <a:ln w="44450">
            <a:solidFill>
              <a:srgbClr val="CC0000"/>
            </a:solidFill>
          </a:ln>
        </p:spPr>
        <p:txBody>
          <a:bodyPr lIns="45719" rIns="45719" anchor="ctr"/>
          <a:lstStyle/>
          <a:p>
            <a:pPr/>
          </a:p>
        </p:txBody>
      </p:sp>
      <p:sp>
        <p:nvSpPr>
          <p:cNvPr id="663" name="Shape 663"/>
          <p:cNvSpPr/>
          <p:nvPr/>
        </p:nvSpPr>
        <p:spPr>
          <a:xfrm>
            <a:off x="7924800" y="2209800"/>
            <a:ext cx="280989" cy="295276"/>
          </a:xfrm>
          <a:prstGeom prst="ellipse">
            <a:avLst/>
          </a:prstGeom>
          <a:ln w="44450">
            <a:solidFill>
              <a:srgbClr val="3366FF"/>
            </a:solidFill>
          </a:ln>
        </p:spPr>
        <p:txBody>
          <a:bodyPr lIns="45719" rIns="45719" anchor="ctr"/>
          <a:lstStyle/>
          <a:p>
            <a:pPr/>
          </a:p>
        </p:txBody>
      </p:sp>
      <p:sp>
        <p:nvSpPr>
          <p:cNvPr id="664" name="Shape 664"/>
          <p:cNvSpPr/>
          <p:nvPr/>
        </p:nvSpPr>
        <p:spPr>
          <a:xfrm>
            <a:off x="7391400" y="2971800"/>
            <a:ext cx="280989" cy="295276"/>
          </a:xfrm>
          <a:prstGeom prst="ellipse">
            <a:avLst/>
          </a:prstGeom>
          <a:ln w="44450">
            <a:solidFill>
              <a:srgbClr val="3366FF"/>
            </a:solidFill>
          </a:ln>
        </p:spPr>
        <p:txBody>
          <a:bodyPr lIns="45719" rIns="45719" anchor="ctr"/>
          <a:lstStyle/>
          <a:p>
            <a:pPr/>
          </a:p>
        </p:txBody>
      </p:sp>
      <p:sp>
        <p:nvSpPr>
          <p:cNvPr id="665" name="Shape 665"/>
          <p:cNvSpPr/>
          <p:nvPr/>
        </p:nvSpPr>
        <p:spPr>
          <a:xfrm>
            <a:off x="2328863" y="2286000"/>
            <a:ext cx="338139" cy="425450"/>
          </a:xfrm>
          <a:prstGeom prst="ellipse">
            <a:avLst/>
          </a:prstGeom>
          <a:ln w="44450">
            <a:solidFill>
              <a:srgbClr val="3366FF"/>
            </a:solidFill>
          </a:ln>
        </p:spPr>
        <p:txBody>
          <a:bodyPr lIns="45719" rIns="45719" anchor="ctr"/>
          <a:lstStyle/>
          <a:p>
            <a:pPr/>
          </a:p>
        </p:txBody>
      </p:sp>
      <p:sp>
        <p:nvSpPr>
          <p:cNvPr id="666" name="Shape 666"/>
          <p:cNvSpPr/>
          <p:nvPr/>
        </p:nvSpPr>
        <p:spPr>
          <a:xfrm>
            <a:off x="6858000" y="1524000"/>
            <a:ext cx="280989" cy="295276"/>
          </a:xfrm>
          <a:prstGeom prst="ellipse">
            <a:avLst/>
          </a:prstGeom>
          <a:ln w="44450">
            <a:solidFill>
              <a:srgbClr val="3366FF"/>
            </a:solidFill>
          </a:ln>
        </p:spPr>
        <p:txBody>
          <a:bodyPr lIns="45719" rIns="45719" anchor="ctr"/>
          <a:lstStyle/>
          <a:p>
            <a:pP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668" name="image28.png" descr="Drug Trafficking Routes (Afghanistan)"/>
          <p:cNvPicPr>
            <a:picLocks noChangeAspect="1"/>
          </p:cNvPicPr>
          <p:nvPr/>
        </p:nvPicPr>
        <p:blipFill>
          <a:blip r:embed="rId3">
            <a:extLst/>
          </a:blip>
          <a:srcRect l="0" t="10541" r="0" b="0"/>
          <a:stretch>
            <a:fillRect/>
          </a:stretch>
        </p:blipFill>
        <p:spPr>
          <a:xfrm>
            <a:off x="4572000" y="1143000"/>
            <a:ext cx="4038600" cy="3386138"/>
          </a:xfrm>
          <a:prstGeom prst="rect">
            <a:avLst/>
          </a:prstGeom>
          <a:ln w="12700">
            <a:miter lim="400000"/>
          </a:ln>
          <a:effectLst>
            <a:outerShdw sx="100000" sy="100000" kx="0" ky="0" algn="b" rotWithShape="0" blurRad="0" dist="71842" dir="2700000">
              <a:srgbClr val="000066"/>
            </a:outerShdw>
          </a:effectLst>
        </p:spPr>
      </p:pic>
      <p:sp>
        <p:nvSpPr>
          <p:cNvPr id="669" name="Shape 669"/>
          <p:cNvSpPr/>
          <p:nvPr>
            <p:ph type="title"/>
          </p:nvPr>
        </p:nvSpPr>
        <p:spPr>
          <a:xfrm>
            <a:off x="6858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Strategic Analysis</a:t>
            </a:r>
          </a:p>
        </p:txBody>
      </p:sp>
      <p:grpSp>
        <p:nvGrpSpPr>
          <p:cNvPr id="691" name="Group 691"/>
          <p:cNvGrpSpPr/>
          <p:nvPr/>
        </p:nvGrpSpPr>
        <p:grpSpPr>
          <a:xfrm>
            <a:off x="5715000" y="4648200"/>
            <a:ext cx="1366838" cy="1401763"/>
            <a:chOff x="0" y="0"/>
            <a:chExt cx="1366837" cy="1401762"/>
          </a:xfrm>
        </p:grpSpPr>
        <p:grpSp>
          <p:nvGrpSpPr>
            <p:cNvPr id="689" name="Group 689"/>
            <p:cNvGrpSpPr/>
            <p:nvPr/>
          </p:nvGrpSpPr>
          <p:grpSpPr>
            <a:xfrm>
              <a:off x="0" y="0"/>
              <a:ext cx="1366838" cy="1401763"/>
              <a:chOff x="0" y="0"/>
              <a:chExt cx="1366837" cy="1401762"/>
            </a:xfrm>
          </p:grpSpPr>
          <p:sp>
            <p:nvSpPr>
              <p:cNvPr id="670" name="Shape 670"/>
              <p:cNvSpPr/>
              <p:nvPr/>
            </p:nvSpPr>
            <p:spPr>
              <a:xfrm>
                <a:off x="0" y="0"/>
                <a:ext cx="1366838" cy="1401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21600"/>
                    </a:lnTo>
                    <a:close/>
                  </a:path>
                </a:pathLst>
              </a:custGeom>
              <a:gradFill flip="none" rotWithShape="1">
                <a:gsLst>
                  <a:gs pos="0">
                    <a:srgbClr val="6699FF"/>
                  </a:gs>
                  <a:gs pos="100000">
                    <a:srgbClr val="00003C"/>
                  </a:gs>
                </a:gsLst>
                <a:lin ang="5400000" scaled="0"/>
              </a:gradFill>
              <a:ln w="12700" cap="flat">
                <a:noFill/>
                <a:miter lim="400000"/>
              </a:ln>
              <a:effectLst>
                <a:outerShdw sx="100000" sy="100000" kx="0" ky="0" algn="b" rotWithShape="0" blurRad="0" dist="17961" dir="2700000">
                  <a:srgbClr val="3D5C99"/>
                </a:outerShdw>
              </a:effectLst>
            </p:spPr>
            <p:txBody>
              <a:bodyPr wrap="square" lIns="45719" tIns="45719" rIns="45719" bIns="45719" numCol="1" anchor="ctr">
                <a:noAutofit/>
              </a:bodyPr>
              <a:lstStyle/>
              <a:p>
                <a:pPr/>
              </a:p>
            </p:txBody>
          </p:sp>
          <p:sp>
            <p:nvSpPr>
              <p:cNvPr id="671" name="Shape 671"/>
              <p:cNvSpPr/>
              <p:nvPr/>
            </p:nvSpPr>
            <p:spPr>
              <a:xfrm flipV="1">
                <a:off x="454025" y="438150"/>
                <a:ext cx="477838" cy="1270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grpSp>
            <p:nvGrpSpPr>
              <p:cNvPr id="678" name="Group 678"/>
              <p:cNvGrpSpPr/>
              <p:nvPr/>
            </p:nvGrpSpPr>
            <p:grpSpPr>
              <a:xfrm>
                <a:off x="268287" y="760412"/>
                <a:ext cx="838201" cy="141288"/>
                <a:chOff x="0" y="0"/>
                <a:chExt cx="838200" cy="141287"/>
              </a:xfrm>
            </p:grpSpPr>
            <p:sp>
              <p:nvSpPr>
                <p:cNvPr id="672" name="Shape 672"/>
                <p:cNvSpPr/>
                <p:nvPr/>
              </p:nvSpPr>
              <p:spPr>
                <a:xfrm>
                  <a:off x="-1" y="75353"/>
                  <a:ext cx="838201"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673" name="Shape 673"/>
                <p:cNvSpPr/>
                <p:nvPr/>
              </p:nvSpPr>
              <p:spPr>
                <a:xfrm>
                  <a:off x="36942"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74" name="Shape 674"/>
                <p:cNvSpPr/>
                <p:nvPr/>
              </p:nvSpPr>
              <p:spPr>
                <a:xfrm>
                  <a:off x="215166"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75" name="Shape 675"/>
                <p:cNvSpPr/>
                <p:nvPr/>
              </p:nvSpPr>
              <p:spPr>
                <a:xfrm>
                  <a:off x="393390"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76" name="Shape 676"/>
                <p:cNvSpPr/>
                <p:nvPr/>
              </p:nvSpPr>
              <p:spPr>
                <a:xfrm>
                  <a:off x="571613"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77" name="Shape 677"/>
                <p:cNvSpPr/>
                <p:nvPr/>
              </p:nvSpPr>
              <p:spPr>
                <a:xfrm>
                  <a:off x="749837" y="-1"/>
                  <a:ext cx="59408" cy="141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121"/>
                      </a:moveTo>
                      <a:lnTo>
                        <a:pt x="10800" y="0"/>
                      </a:lnTo>
                      <a:lnTo>
                        <a:pt x="21600" y="4121"/>
                      </a:lnTo>
                      <a:lnTo>
                        <a:pt x="16200" y="4121"/>
                      </a:lnTo>
                      <a:lnTo>
                        <a:pt x="16200" y="17479"/>
                      </a:lnTo>
                      <a:lnTo>
                        <a:pt x="21600" y="17479"/>
                      </a:lnTo>
                      <a:lnTo>
                        <a:pt x="10800" y="21600"/>
                      </a:lnTo>
                      <a:lnTo>
                        <a:pt x="0" y="17479"/>
                      </a:lnTo>
                      <a:lnTo>
                        <a:pt x="5400" y="17479"/>
                      </a:lnTo>
                      <a:lnTo>
                        <a:pt x="5400" y="4121"/>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sp>
            <p:nvSpPr>
              <p:cNvPr id="679" name="Shape 679"/>
              <p:cNvSpPr/>
              <p:nvPr/>
            </p:nvSpPr>
            <p:spPr>
              <a:xfrm>
                <a:off x="533400"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80" name="Shape 680"/>
              <p:cNvSpPr/>
              <p:nvPr/>
            </p:nvSpPr>
            <p:spPr>
              <a:xfrm>
                <a:off x="650875" y="393700"/>
                <a:ext cx="65088"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lgn="ctr">
                  <a:defRPr sz="1800">
                    <a:solidFill>
                      <a:srgbClr val="000066"/>
                    </a:solidFill>
                    <a:latin typeface="AvantGarde Bk BT"/>
                    <a:ea typeface="AvantGarde Bk BT"/>
                    <a:cs typeface="AvantGarde Bk BT"/>
                    <a:sym typeface="AvantGarde Bk BT"/>
                  </a:defRPr>
                </a:pPr>
              </a:p>
            </p:txBody>
          </p:sp>
          <p:sp>
            <p:nvSpPr>
              <p:cNvPr id="681" name="Shape 681"/>
              <p:cNvSpPr/>
              <p:nvPr/>
            </p:nvSpPr>
            <p:spPr>
              <a:xfrm>
                <a:off x="776287" y="393700"/>
                <a:ext cx="68263" cy="85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20"/>
                    </a:moveTo>
                    <a:lnTo>
                      <a:pt x="10800" y="0"/>
                    </a:lnTo>
                    <a:lnTo>
                      <a:pt x="21600" y="4320"/>
                    </a:lnTo>
                    <a:lnTo>
                      <a:pt x="16200" y="4320"/>
                    </a:lnTo>
                    <a:lnTo>
                      <a:pt x="16200" y="17280"/>
                    </a:lnTo>
                    <a:lnTo>
                      <a:pt x="21600" y="17280"/>
                    </a:lnTo>
                    <a:lnTo>
                      <a:pt x="10800" y="21600"/>
                    </a:lnTo>
                    <a:lnTo>
                      <a:pt x="0" y="17280"/>
                    </a:lnTo>
                    <a:lnTo>
                      <a:pt x="5400" y="17280"/>
                    </a:lnTo>
                    <a:lnTo>
                      <a:pt x="5400" y="4320"/>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nvGrpSpPr>
              <p:cNvPr id="688" name="Group 688"/>
              <p:cNvGrpSpPr/>
              <p:nvPr/>
            </p:nvGrpSpPr>
            <p:grpSpPr>
              <a:xfrm>
                <a:off x="104775" y="1103312"/>
                <a:ext cx="1157288" cy="107951"/>
                <a:chOff x="0" y="0"/>
                <a:chExt cx="1157287" cy="107950"/>
              </a:xfrm>
            </p:grpSpPr>
            <p:sp>
              <p:nvSpPr>
                <p:cNvPr id="682" name="Shape 682"/>
                <p:cNvSpPr/>
                <p:nvPr/>
              </p:nvSpPr>
              <p:spPr>
                <a:xfrm>
                  <a:off x="-1" y="57573"/>
                  <a:ext cx="1157289" cy="1"/>
                </a:xfrm>
                <a:prstGeom prst="line">
                  <a:avLst/>
                </a:prstGeom>
                <a:noFill/>
                <a:ln w="57150" cap="flat">
                  <a:solidFill>
                    <a:schemeClr val="accent3">
                      <a:lumOff val="44000"/>
                    </a:schemeClr>
                  </a:solidFill>
                  <a:prstDash val="solid"/>
                  <a:round/>
                </a:ln>
                <a:effectLst/>
              </p:spPr>
              <p:txBody>
                <a:bodyPr wrap="square" lIns="45719" tIns="45719" rIns="45719" bIns="45719" numCol="1" anchor="t">
                  <a:noAutofit/>
                </a:bodyPr>
                <a:lstStyle/>
                <a:p>
                  <a:pPr/>
                </a:p>
              </p:txBody>
            </p:sp>
            <p:sp>
              <p:nvSpPr>
                <p:cNvPr id="683" name="Shape 683"/>
                <p:cNvSpPr/>
                <p:nvPr/>
              </p:nvSpPr>
              <p:spPr>
                <a:xfrm>
                  <a:off x="5100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84" name="Shape 684"/>
                <p:cNvSpPr/>
                <p:nvPr/>
              </p:nvSpPr>
              <p:spPr>
                <a:xfrm>
                  <a:off x="29707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85" name="Shape 685"/>
                <p:cNvSpPr/>
                <p:nvPr/>
              </p:nvSpPr>
              <p:spPr>
                <a:xfrm>
                  <a:off x="54314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86" name="Shape 686"/>
                <p:cNvSpPr/>
                <p:nvPr/>
              </p:nvSpPr>
              <p:spPr>
                <a:xfrm>
                  <a:off x="78921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sp>
              <p:nvSpPr>
                <p:cNvPr id="687" name="Shape 687"/>
                <p:cNvSpPr/>
                <p:nvPr/>
              </p:nvSpPr>
              <p:spPr>
                <a:xfrm>
                  <a:off x="1035286" y="0"/>
                  <a:ext cx="82024" cy="107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447"/>
                      </a:moveTo>
                      <a:lnTo>
                        <a:pt x="10800" y="0"/>
                      </a:lnTo>
                      <a:lnTo>
                        <a:pt x="21600" y="7447"/>
                      </a:lnTo>
                      <a:lnTo>
                        <a:pt x="16200" y="7447"/>
                      </a:lnTo>
                      <a:lnTo>
                        <a:pt x="16200" y="14153"/>
                      </a:lnTo>
                      <a:lnTo>
                        <a:pt x="21600" y="14153"/>
                      </a:lnTo>
                      <a:lnTo>
                        <a:pt x="10800" y="21600"/>
                      </a:lnTo>
                      <a:lnTo>
                        <a:pt x="0" y="14153"/>
                      </a:lnTo>
                      <a:lnTo>
                        <a:pt x="5400" y="14153"/>
                      </a:lnTo>
                      <a:lnTo>
                        <a:pt x="5400" y="7447"/>
                      </a:lnTo>
                      <a:close/>
                    </a:path>
                  </a:pathLst>
                </a:custGeom>
                <a:solidFill>
                  <a:srgbClr val="000066"/>
                </a:solidFill>
                <a:ln w="9525" cap="flat">
                  <a:solidFill>
                    <a:schemeClr val="accent3">
                      <a:lumOff val="44000"/>
                    </a:schemeClr>
                  </a:solidFill>
                  <a:prstDash val="solid"/>
                  <a:miter lim="800000"/>
                </a:ln>
                <a:effectLst/>
              </p:spPr>
              <p:txBody>
                <a:bodyPr wrap="square" lIns="45719" tIns="45719" rIns="45719" bIns="45719" numCol="1" anchor="ctr">
                  <a:noAutofit/>
                </a:bodyPr>
                <a:lstStyle/>
                <a:p>
                  <a:pPr/>
                </a:p>
              </p:txBody>
            </p:sp>
          </p:grpSp>
        </p:grpSp>
        <p:sp>
          <p:nvSpPr>
            <p:cNvPr id="690" name="Shape 690"/>
            <p:cNvSpPr/>
            <p:nvPr/>
          </p:nvSpPr>
          <p:spPr>
            <a:xfrm>
              <a:off x="438150" y="19050"/>
              <a:ext cx="474663" cy="403226"/>
            </a:xfrm>
            <a:prstGeom prst="triangle">
              <a:avLst/>
            </a:prstGeom>
            <a:solidFill>
              <a:srgbClr val="FFFF66"/>
            </a:solidFill>
            <a:ln w="12700" cap="flat">
              <a:noFill/>
              <a:miter lim="400000"/>
            </a:ln>
            <a:effectLst/>
          </p:spPr>
          <p:txBody>
            <a:bodyPr wrap="square" lIns="45719" tIns="45719" rIns="45719" bIns="45719" numCol="1" anchor="ctr">
              <a:noAutofit/>
            </a:bodyPr>
            <a:lstStyle/>
            <a:p>
              <a:pPr/>
            </a:p>
          </p:txBody>
        </p:sp>
      </p:grpSp>
      <p:sp>
        <p:nvSpPr>
          <p:cNvPr id="692" name="Shape 692"/>
          <p:cNvSpPr/>
          <p:nvPr/>
        </p:nvSpPr>
        <p:spPr>
          <a:xfrm>
            <a:off x="228600" y="1600200"/>
            <a:ext cx="4114800" cy="1564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Tahoma"/>
                <a:ea typeface="Tahoma"/>
                <a:cs typeface="Tahoma"/>
                <a:sym typeface="Tahoma"/>
              </a:defRPr>
            </a:lvl1pPr>
          </a:lstStyle>
          <a:p>
            <a:pPr/>
            <a:r>
              <a:t>Focus on criminal landscape: crime trends, and emerging domestic and international issues. </a:t>
            </a:r>
          </a:p>
        </p:txBody>
      </p:sp>
      <p:sp>
        <p:nvSpPr>
          <p:cNvPr id="693" name="Shape 693"/>
          <p:cNvSpPr/>
          <p:nvPr/>
        </p:nvSpPr>
        <p:spPr>
          <a:xfrm>
            <a:off x="228600" y="3733800"/>
            <a:ext cx="3733800"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FF3300"/>
                </a:solidFill>
              </a:defRPr>
            </a:pPr>
            <a:r>
              <a:t>TOOLS OF THE TRADE</a:t>
            </a:r>
          </a:p>
          <a:p>
            <a:pPr>
              <a:defRPr>
                <a:solidFill>
                  <a:srgbClr val="FF3300"/>
                </a:solidFill>
              </a:defRPr>
            </a:pPr>
            <a:r>
              <a:t>Statistical software</a:t>
            </a:r>
          </a:p>
          <a:p>
            <a:pPr>
              <a:defRPr>
                <a:solidFill>
                  <a:srgbClr val="FF3300"/>
                </a:solidFill>
              </a:defRPr>
            </a:pPr>
            <a:r>
              <a:t>Newswire services</a:t>
            </a:r>
          </a:p>
        </p:txBody>
      </p:sp>
      <p:grpSp>
        <p:nvGrpSpPr>
          <p:cNvPr id="696" name="Group 696"/>
          <p:cNvGrpSpPr/>
          <p:nvPr/>
        </p:nvGrpSpPr>
        <p:grpSpPr>
          <a:xfrm>
            <a:off x="1123950" y="6386512"/>
            <a:ext cx="1743075" cy="234951"/>
            <a:chOff x="0" y="0"/>
            <a:chExt cx="1743075" cy="234950"/>
          </a:xfrm>
        </p:grpSpPr>
        <p:sp>
          <p:nvSpPr>
            <p:cNvPr id="694" name="Shape 694"/>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695" name="Shape 695"/>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8" name="Shape 698"/>
          <p:cNvSpPr/>
          <p:nvPr>
            <p:ph type="title"/>
          </p:nvPr>
        </p:nvSpPr>
        <p:spPr>
          <a:xfrm>
            <a:off x="6858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Strategic Analysis</a:t>
            </a:r>
          </a:p>
        </p:txBody>
      </p:sp>
      <p:sp>
        <p:nvSpPr>
          <p:cNvPr id="699" name="Shape 699"/>
          <p:cNvSpPr/>
          <p:nvPr/>
        </p:nvSpPr>
        <p:spPr>
          <a:xfrm>
            <a:off x="914400" y="1371599"/>
            <a:ext cx="7543800" cy="670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a:latin typeface="Tahoma"/>
                <a:ea typeface="Tahoma"/>
                <a:cs typeface="Tahoma"/>
                <a:sym typeface="Tahoma"/>
              </a:defRPr>
            </a:pPr>
            <a:r>
              <a:t> Strategic analysis is </a:t>
            </a:r>
            <a:r>
              <a:rPr>
                <a:solidFill>
                  <a:srgbClr val="FF3300"/>
                </a:solidFill>
              </a:rPr>
              <a:t>“development driven.”</a:t>
            </a:r>
            <a:endParaRPr>
              <a:solidFill>
                <a:srgbClr val="FF3300"/>
              </a:solidFill>
            </a:endParaRPr>
          </a:p>
          <a:p>
            <a:pPr>
              <a:defRPr>
                <a:solidFill>
                  <a:srgbClr val="FF3300"/>
                </a:solidFill>
                <a:latin typeface="Tahoma"/>
                <a:ea typeface="Tahoma"/>
                <a:cs typeface="Tahoma"/>
                <a:sym typeface="Tahoma"/>
              </a:defRPr>
            </a:pPr>
          </a:p>
          <a:p>
            <a:pPr>
              <a:buSzPct val="100000"/>
              <a:buChar char="•"/>
              <a:defRPr>
                <a:latin typeface="Tahoma"/>
                <a:ea typeface="Tahoma"/>
                <a:cs typeface="Tahoma"/>
                <a:sym typeface="Tahoma"/>
              </a:defRPr>
            </a:pPr>
            <a:r>
              <a:t> That is, it monitors domestic and international developments and trends and look for their implications for Ontario’s criminal landscape.</a:t>
            </a:r>
          </a:p>
          <a:p>
            <a:pPr>
              <a:buSzPct val="100000"/>
              <a:buChar char="•"/>
              <a:defRPr>
                <a:latin typeface="Tahoma"/>
                <a:ea typeface="Tahoma"/>
                <a:cs typeface="Tahoma"/>
                <a:sym typeface="Tahoma"/>
              </a:defRPr>
            </a:pPr>
          </a:p>
          <a:p>
            <a:pPr>
              <a:buSzPct val="100000"/>
              <a:buChar char="•"/>
              <a:defRPr>
                <a:latin typeface="Tahoma"/>
                <a:ea typeface="Tahoma"/>
                <a:cs typeface="Tahoma"/>
                <a:sym typeface="Tahoma"/>
              </a:defRPr>
            </a:pPr>
            <a:r>
              <a:t> </a:t>
            </a:r>
            <a:r>
              <a:rPr>
                <a:solidFill>
                  <a:srgbClr val="FF0000"/>
                </a:solidFill>
              </a:rPr>
              <a:t>Two basic scenarios</a:t>
            </a:r>
            <a:r>
              <a:t>: Developments and trends either create new opportunities for organized crime in Ontario, or limit existing opportunities.</a:t>
            </a:r>
          </a:p>
          <a:p>
            <a:pPr>
              <a:buSzPct val="100000"/>
              <a:buChar char="•"/>
              <a:defRPr>
                <a:latin typeface="Tahoma"/>
                <a:ea typeface="Tahoma"/>
                <a:cs typeface="Tahoma"/>
                <a:sym typeface="Tahoma"/>
              </a:defRPr>
            </a:pPr>
          </a:p>
          <a:p>
            <a:pPr>
              <a:buSzPct val="100000"/>
              <a:buChar char="•"/>
              <a:defRPr>
                <a:latin typeface="Tahoma"/>
                <a:ea typeface="Tahoma"/>
                <a:cs typeface="Tahoma"/>
                <a:sym typeface="Tahoma"/>
              </a:defRPr>
            </a:pPr>
            <a:r>
              <a:t> </a:t>
            </a:r>
            <a:r>
              <a:rPr>
                <a:solidFill>
                  <a:srgbClr val="FF0000"/>
                </a:solidFill>
              </a:rPr>
              <a:t>Intel officers </a:t>
            </a:r>
            <a:r>
              <a:t>should pay attention to these red flags, look for indicators in the field, and report back information to Intel Analysts.</a:t>
            </a:r>
          </a:p>
          <a:p>
            <a:pPr>
              <a:defRPr sz="2000">
                <a:latin typeface="Tahoma"/>
                <a:ea typeface="Tahoma"/>
                <a:cs typeface="Tahoma"/>
                <a:sym typeface="Tahoma"/>
              </a:defRPr>
            </a:pPr>
            <a:r>
              <a:t> </a:t>
            </a:r>
          </a:p>
          <a:p>
            <a:pPr>
              <a:buSzPct val="100000"/>
              <a:buChar char="•"/>
              <a:defRPr sz="2000">
                <a:latin typeface="Tahoma"/>
                <a:ea typeface="Tahoma"/>
                <a:cs typeface="Tahoma"/>
                <a:sym typeface="Tahoma"/>
              </a:defRPr>
            </a:pPr>
          </a:p>
          <a:p>
            <a:pPr>
              <a:defRPr sz="2000">
                <a:solidFill>
                  <a:srgbClr val="FF3300"/>
                </a:solidFill>
                <a:latin typeface="Tahoma"/>
                <a:ea typeface="Tahoma"/>
                <a:cs typeface="Tahoma"/>
                <a:sym typeface="Tahoma"/>
              </a:defRPr>
            </a:pPr>
          </a:p>
          <a:p>
            <a:pPr>
              <a:defRPr sz="2000">
                <a:solidFill>
                  <a:srgbClr val="FF3300"/>
                </a:solidFill>
                <a:latin typeface="Tahoma"/>
                <a:ea typeface="Tahoma"/>
                <a:cs typeface="Tahoma"/>
                <a:sym typeface="Tahoma"/>
              </a:defRPr>
            </a:pPr>
          </a:p>
          <a:p>
            <a:pPr>
              <a:defRPr sz="2000">
                <a:solidFill>
                  <a:srgbClr val="FF3300"/>
                </a:solidFill>
                <a:latin typeface="Tahoma"/>
                <a:ea typeface="Tahoma"/>
                <a:cs typeface="Tahoma"/>
                <a:sym typeface="Tahoma"/>
              </a:defRPr>
            </a:pPr>
          </a:p>
        </p:txBody>
      </p:sp>
      <p:grpSp>
        <p:nvGrpSpPr>
          <p:cNvPr id="702" name="Group 702"/>
          <p:cNvGrpSpPr/>
          <p:nvPr/>
        </p:nvGrpSpPr>
        <p:grpSpPr>
          <a:xfrm>
            <a:off x="1123950" y="6386512"/>
            <a:ext cx="1743075" cy="234951"/>
            <a:chOff x="0" y="0"/>
            <a:chExt cx="1743075" cy="234950"/>
          </a:xfrm>
        </p:grpSpPr>
        <p:sp>
          <p:nvSpPr>
            <p:cNvPr id="700" name="Shape 70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01" name="Shape 70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Shape 133"/>
          <p:cNvSpPr/>
          <p:nvPr>
            <p:ph type="title" idx="4294967295"/>
          </p:nvPr>
        </p:nvSpPr>
        <p:spPr>
          <a:xfrm>
            <a:off x="0" y="0"/>
            <a:ext cx="8915400" cy="1143000"/>
          </a:xfrm>
          <a:prstGeom prst="rect">
            <a:avLst/>
          </a:prstGeom>
        </p:spPr>
        <p:txBody>
          <a:bodyPr/>
          <a:lstStyle>
            <a:lvl1pPr>
              <a:defRPr sz="3200">
                <a:solidFill>
                  <a:srgbClr val="FFFF00"/>
                </a:solidFill>
                <a:latin typeface="AvantGarde Bk BT"/>
                <a:ea typeface="AvantGarde Bk BT"/>
                <a:cs typeface="AvantGarde Bk BT"/>
                <a:sym typeface="AvantGarde Bk BT"/>
              </a:defRPr>
            </a:lvl1pPr>
          </a:lstStyle>
          <a:p>
            <a:pPr/>
            <a:r>
              <a:t>Why Separate Intelligence from Enforcement?</a:t>
            </a:r>
          </a:p>
        </p:txBody>
      </p:sp>
      <p:grpSp>
        <p:nvGrpSpPr>
          <p:cNvPr id="136" name="Group 136"/>
          <p:cNvGrpSpPr/>
          <p:nvPr/>
        </p:nvGrpSpPr>
        <p:grpSpPr>
          <a:xfrm>
            <a:off x="1123950" y="6386512"/>
            <a:ext cx="1743075" cy="234951"/>
            <a:chOff x="0" y="0"/>
            <a:chExt cx="1743075" cy="234950"/>
          </a:xfrm>
        </p:grpSpPr>
        <p:sp>
          <p:nvSpPr>
            <p:cNvPr id="134" name="Shape 134"/>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35" name="Shape 135"/>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37" name="Shape 137"/>
          <p:cNvSpPr/>
          <p:nvPr/>
        </p:nvSpPr>
        <p:spPr>
          <a:xfrm>
            <a:off x="533400" y="1447800"/>
            <a:ext cx="8001000" cy="28089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sz="2800">
                <a:solidFill>
                  <a:srgbClr val="FF3300"/>
                </a:solidFill>
              </a:defRPr>
            </a:pPr>
            <a:r>
              <a:t> </a:t>
            </a:r>
          </a:p>
          <a:p>
            <a:pPr>
              <a:spcBef>
                <a:spcPts val="1400"/>
              </a:spcBef>
              <a:defRPr sz="2800"/>
            </a:pPr>
          </a:p>
          <a:p>
            <a:pPr>
              <a:spcBef>
                <a:spcPts val="1400"/>
              </a:spcBef>
              <a:defRPr sz="2800"/>
            </a:pPr>
          </a:p>
          <a:p>
            <a:pPr>
              <a:spcBef>
                <a:spcPts val="1600"/>
              </a:spcBef>
              <a:defRPr sz="2800"/>
            </a:pPr>
            <a:r>
              <a:t> </a:t>
            </a:r>
          </a:p>
          <a:p>
            <a:pPr>
              <a:spcBef>
                <a:spcPts val="1400"/>
              </a:spcBef>
              <a:defRPr>
                <a:solidFill>
                  <a:srgbClr val="FF3300"/>
                </a:solidFill>
              </a:defRPr>
            </a:pPr>
            <a:r>
              <a:t>  		        </a:t>
            </a:r>
          </a:p>
        </p:txBody>
      </p:sp>
      <p:sp>
        <p:nvSpPr>
          <p:cNvPr id="138" name="Shape 138"/>
          <p:cNvSpPr/>
          <p:nvPr/>
        </p:nvSpPr>
        <p:spPr>
          <a:xfrm>
            <a:off x="228600" y="1524000"/>
            <a:ext cx="8458200" cy="4536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First and foremost because of </a:t>
            </a:r>
            <a:r>
              <a:rPr>
                <a:solidFill>
                  <a:srgbClr val="FF0000"/>
                </a:solidFill>
              </a:rPr>
              <a:t>disclosure</a:t>
            </a:r>
            <a:r>
              <a:t>: when intelligence is disclosed it can reveal secretive information relating to other matters.</a:t>
            </a:r>
          </a:p>
          <a:p>
            <a:pPr>
              <a:buSzPct val="100000"/>
              <a:buFont typeface="Arial"/>
              <a:buChar char="•"/>
            </a:pPr>
          </a:p>
          <a:p>
            <a:pPr>
              <a:buSzPct val="100000"/>
              <a:buFont typeface="Arial"/>
              <a:buChar char="•"/>
            </a:pPr>
            <a:r>
              <a:t> 1991 Supreme Court of Canada </a:t>
            </a:r>
            <a:r>
              <a:rPr>
                <a:solidFill>
                  <a:srgbClr val="FF0000"/>
                </a:solidFill>
              </a:rPr>
              <a:t>R v. Stinchcombe</a:t>
            </a:r>
            <a:r>
              <a:t> ruling stated that the Crown has a duty to disclose all evidence relevant to a case – and the concept of relevance has been interpreted to favour disclosure.</a:t>
            </a:r>
          </a:p>
          <a:p>
            <a:pPr/>
          </a:p>
          <a:p>
            <a:pPr>
              <a:buSzPct val="100000"/>
              <a:buFont typeface="Arial"/>
              <a:buChar char="•"/>
            </a:pPr>
            <a:r>
              <a:t> To avoid having secretive police information fall into the hands of the public, intelligence information is protected by several pieces of legislation.</a:t>
            </a:r>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4" name="Shape 704"/>
          <p:cNvSpPr/>
          <p:nvPr>
            <p:ph type="title"/>
          </p:nvPr>
        </p:nvSpPr>
        <p:spPr>
          <a:xfrm>
            <a:off x="685800" y="0"/>
            <a:ext cx="7772400" cy="990600"/>
          </a:xfrm>
          <a:prstGeom prst="rect">
            <a:avLst/>
          </a:prstGeom>
        </p:spPr>
        <p:txBody>
          <a:bodyPr/>
          <a:lstStyle>
            <a:lvl1pPr defTabSz="740663">
              <a:defRPr sz="2916">
                <a:solidFill>
                  <a:srgbClr val="FFFF00"/>
                </a:solidFill>
                <a:latin typeface="AvantGarde Bk BT"/>
                <a:ea typeface="AvantGarde Bk BT"/>
                <a:cs typeface="AvantGarde Bk BT"/>
                <a:sym typeface="AvantGarde Bk BT"/>
              </a:defRPr>
            </a:lvl1pPr>
          </a:lstStyle>
          <a:p>
            <a:pPr/>
            <a:r>
              <a:t>Strategic Analysis: Examples of Trends and Developments</a:t>
            </a:r>
          </a:p>
        </p:txBody>
      </p:sp>
      <p:sp>
        <p:nvSpPr>
          <p:cNvPr id="705" name="Shape 705"/>
          <p:cNvSpPr/>
          <p:nvPr/>
        </p:nvSpPr>
        <p:spPr>
          <a:xfrm>
            <a:off x="0" y="1295399"/>
            <a:ext cx="9144000" cy="724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defRPr>
                <a:solidFill>
                  <a:srgbClr val="FF0000"/>
                </a:solidFill>
                <a:latin typeface="Tahoma"/>
                <a:ea typeface="Tahoma"/>
                <a:cs typeface="Tahoma"/>
                <a:sym typeface="Tahoma"/>
              </a:defRPr>
            </a:pPr>
            <a:r>
              <a:t>Examples</a:t>
            </a:r>
            <a:r>
              <a:rPr>
                <a:solidFill>
                  <a:srgbClr val="000000"/>
                </a:solidFill>
              </a:rPr>
              <a:t>:</a:t>
            </a:r>
            <a:endParaRPr>
              <a:solidFill>
                <a:srgbClr val="000000"/>
              </a:solidFill>
            </a:endParaRPr>
          </a:p>
          <a:p>
            <a:pPr marL="457200" indent="-457200">
              <a:defRPr sz="2000">
                <a:latin typeface="Tahoma"/>
                <a:ea typeface="Tahoma"/>
                <a:cs typeface="Tahoma"/>
                <a:sym typeface="Tahoma"/>
              </a:defRPr>
            </a:pPr>
          </a:p>
          <a:p>
            <a:pPr marL="457200" indent="-457200">
              <a:buSzPct val="100000"/>
              <a:buChar char="•"/>
              <a:defRPr sz="2000">
                <a:latin typeface="Tahoma"/>
                <a:ea typeface="Tahoma"/>
                <a:cs typeface="Tahoma"/>
                <a:sym typeface="Tahoma"/>
              </a:defRPr>
            </a:pPr>
            <a:r>
              <a:t>Crime (e.g., mephedrone/bath salts in the UK)</a:t>
            </a:r>
          </a:p>
          <a:p>
            <a:pPr marL="457200" indent="-457200">
              <a:defRPr>
                <a:latin typeface="Tahoma"/>
                <a:ea typeface="Tahoma"/>
                <a:cs typeface="Tahoma"/>
                <a:sym typeface="Tahoma"/>
              </a:defRPr>
            </a:pPr>
          </a:p>
          <a:p>
            <a:pPr marL="457200" indent="-457200">
              <a:buSzPct val="100000"/>
              <a:buChar char="•"/>
              <a:defRPr sz="2000">
                <a:latin typeface="Tahoma"/>
                <a:ea typeface="Tahoma"/>
                <a:cs typeface="Tahoma"/>
                <a:sym typeface="Tahoma"/>
              </a:defRPr>
            </a:pPr>
            <a:r>
              <a:t>Political (e.g., OC crack-downs in China and Italy)</a:t>
            </a:r>
          </a:p>
          <a:p>
            <a:pPr marL="457200" indent="-457200">
              <a:buSzPct val="100000"/>
              <a:buChar char="•"/>
              <a:defRPr sz="2000">
                <a:latin typeface="Tahoma"/>
                <a:ea typeface="Tahoma"/>
                <a:cs typeface="Tahoma"/>
                <a:sym typeface="Tahoma"/>
              </a:defRPr>
            </a:pPr>
          </a:p>
          <a:p>
            <a:pPr marL="457200" indent="-457200">
              <a:buSzPct val="100000"/>
              <a:buChar char="•"/>
              <a:defRPr sz="2000">
                <a:latin typeface="Tahoma"/>
                <a:ea typeface="Tahoma"/>
                <a:cs typeface="Tahoma"/>
                <a:sym typeface="Tahoma"/>
              </a:defRPr>
            </a:pPr>
            <a:r>
              <a:t>Legal (e.g., prostitution ruling)</a:t>
            </a:r>
          </a:p>
          <a:p>
            <a:pPr marL="457200" indent="-457200">
              <a:buSzPct val="100000"/>
              <a:buChar char="•"/>
              <a:defRPr sz="2000">
                <a:latin typeface="Tahoma"/>
                <a:ea typeface="Tahoma"/>
                <a:cs typeface="Tahoma"/>
                <a:sym typeface="Tahoma"/>
              </a:defRPr>
            </a:pPr>
          </a:p>
          <a:p>
            <a:pPr marL="457200" indent="-457200">
              <a:buSzPct val="100000"/>
              <a:buChar char="•"/>
              <a:defRPr sz="2000">
                <a:latin typeface="Tahoma"/>
                <a:ea typeface="Tahoma"/>
                <a:cs typeface="Tahoma"/>
                <a:sym typeface="Tahoma"/>
              </a:defRPr>
            </a:pPr>
            <a:r>
              <a:t>Legislative (e.g., medicinal marihuana)</a:t>
            </a:r>
          </a:p>
          <a:p>
            <a:pPr marL="457200" indent="-457200">
              <a:buSzPct val="100000"/>
              <a:buChar char="•"/>
              <a:defRPr sz="2000">
                <a:latin typeface="Tahoma"/>
                <a:ea typeface="Tahoma"/>
                <a:cs typeface="Tahoma"/>
                <a:sym typeface="Tahoma"/>
              </a:defRPr>
            </a:pPr>
          </a:p>
          <a:p>
            <a:pPr marL="457200" indent="-457200">
              <a:buSzPct val="100000"/>
              <a:buChar char="•"/>
              <a:defRPr sz="2000">
                <a:latin typeface="Tahoma"/>
                <a:ea typeface="Tahoma"/>
                <a:cs typeface="Tahoma"/>
                <a:sym typeface="Tahoma"/>
              </a:defRPr>
            </a:pPr>
            <a:r>
              <a:t>Technological (e.g., new auto theft technologies)</a:t>
            </a:r>
          </a:p>
          <a:p>
            <a:pPr marL="457200" indent="-457200">
              <a:buSzPct val="100000"/>
              <a:buChar char="•"/>
              <a:defRPr sz="2000">
                <a:latin typeface="Tahoma"/>
                <a:ea typeface="Tahoma"/>
                <a:cs typeface="Tahoma"/>
                <a:sym typeface="Tahoma"/>
              </a:defRPr>
            </a:pPr>
          </a:p>
          <a:p>
            <a:pPr marL="457200" indent="-457200">
              <a:buSzPct val="100000"/>
              <a:buChar char="•"/>
              <a:defRPr sz="2000">
                <a:latin typeface="Tahoma"/>
                <a:ea typeface="Tahoma"/>
                <a:cs typeface="Tahoma"/>
                <a:sym typeface="Tahoma"/>
              </a:defRPr>
            </a:pPr>
            <a:r>
              <a:t>Economic (e.g., metal prices)</a:t>
            </a:r>
            <a:r>
              <a:rPr sz="2400"/>
              <a:t>  </a:t>
            </a:r>
          </a:p>
          <a:p>
            <a:pPr marL="457200" indent="-457200">
              <a:defRPr>
                <a:latin typeface="Tahoma"/>
                <a:ea typeface="Tahoma"/>
                <a:cs typeface="Tahoma"/>
                <a:sym typeface="Tahoma"/>
              </a:defRPr>
            </a:pPr>
          </a:p>
          <a:p>
            <a:pPr marL="457200" indent="-457200">
              <a:defRPr>
                <a:latin typeface="Tahoma"/>
                <a:ea typeface="Tahoma"/>
                <a:cs typeface="Tahoma"/>
                <a:sym typeface="Tahoma"/>
              </a:defRPr>
            </a:pPr>
          </a:p>
          <a:p>
            <a:pPr marL="457200" indent="-457200">
              <a:defRPr>
                <a:latin typeface="Tahoma"/>
                <a:ea typeface="Tahoma"/>
                <a:cs typeface="Tahoma"/>
                <a:sym typeface="Tahoma"/>
              </a:defRPr>
            </a:pPr>
          </a:p>
          <a:p>
            <a:pPr marL="457200" indent="-457200">
              <a:defRPr>
                <a:latin typeface="Tahoma"/>
                <a:ea typeface="Tahoma"/>
                <a:cs typeface="Tahoma"/>
                <a:sym typeface="Tahoma"/>
              </a:defRPr>
            </a:pPr>
          </a:p>
          <a:p>
            <a:pPr marL="457200" indent="-457200">
              <a:defRPr sz="2000">
                <a:latin typeface="Tahoma"/>
                <a:ea typeface="Tahoma"/>
                <a:cs typeface="Tahoma"/>
                <a:sym typeface="Tahoma"/>
              </a:defRPr>
            </a:pPr>
          </a:p>
          <a:p>
            <a:pPr marL="457200" indent="-457200">
              <a:defRPr sz="2000">
                <a:solidFill>
                  <a:srgbClr val="FF3300"/>
                </a:solidFill>
                <a:latin typeface="Tahoma"/>
                <a:ea typeface="Tahoma"/>
                <a:cs typeface="Tahoma"/>
                <a:sym typeface="Tahoma"/>
              </a:defRPr>
            </a:pPr>
          </a:p>
          <a:p>
            <a:pPr marL="457200" indent="-457200">
              <a:defRPr sz="2000">
                <a:solidFill>
                  <a:srgbClr val="FF3300"/>
                </a:solidFill>
                <a:latin typeface="Tahoma"/>
                <a:ea typeface="Tahoma"/>
                <a:cs typeface="Tahoma"/>
                <a:sym typeface="Tahoma"/>
              </a:defRPr>
            </a:pPr>
          </a:p>
          <a:p>
            <a:pPr marL="457200" indent="-457200">
              <a:defRPr sz="2000">
                <a:solidFill>
                  <a:srgbClr val="FF3300"/>
                </a:solidFill>
                <a:latin typeface="Tahoma"/>
                <a:ea typeface="Tahoma"/>
                <a:cs typeface="Tahoma"/>
                <a:sym typeface="Tahoma"/>
              </a:defRPr>
            </a:pPr>
          </a:p>
        </p:txBody>
      </p:sp>
      <p:grpSp>
        <p:nvGrpSpPr>
          <p:cNvPr id="708" name="Group 708"/>
          <p:cNvGrpSpPr/>
          <p:nvPr/>
        </p:nvGrpSpPr>
        <p:grpSpPr>
          <a:xfrm>
            <a:off x="1123950" y="6386512"/>
            <a:ext cx="1743075" cy="234951"/>
            <a:chOff x="0" y="0"/>
            <a:chExt cx="1743075" cy="234950"/>
          </a:xfrm>
        </p:grpSpPr>
        <p:sp>
          <p:nvSpPr>
            <p:cNvPr id="706" name="Shape 706"/>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07" name="Shape 707"/>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0" name="Shape 710"/>
          <p:cNvSpPr/>
          <p:nvPr>
            <p:ph type="title" idx="4294967295"/>
          </p:nvPr>
        </p:nvSpPr>
        <p:spPr>
          <a:xfrm>
            <a:off x="685800" y="0"/>
            <a:ext cx="77724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Testing Theories</a:t>
            </a:r>
          </a:p>
        </p:txBody>
      </p:sp>
      <p:grpSp>
        <p:nvGrpSpPr>
          <p:cNvPr id="713" name="Group 713"/>
          <p:cNvGrpSpPr/>
          <p:nvPr/>
        </p:nvGrpSpPr>
        <p:grpSpPr>
          <a:xfrm>
            <a:off x="1123950" y="6386512"/>
            <a:ext cx="1743075" cy="234951"/>
            <a:chOff x="0" y="0"/>
            <a:chExt cx="1743075" cy="234950"/>
          </a:xfrm>
        </p:grpSpPr>
        <p:sp>
          <p:nvSpPr>
            <p:cNvPr id="711" name="Shape 711"/>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12" name="Shape 712"/>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14" name="Shape 714"/>
          <p:cNvSpPr/>
          <p:nvPr/>
        </p:nvSpPr>
        <p:spPr>
          <a:xfrm>
            <a:off x="4495800" y="1676400"/>
            <a:ext cx="4249738"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a:solidFill>
                  <a:srgbClr val="FF0000"/>
                </a:solidFill>
                <a:latin typeface="AvantGarde Bk BT"/>
                <a:ea typeface="AvantGarde Bk BT"/>
                <a:cs typeface="AvantGarde Bk BT"/>
                <a:sym typeface="AvantGarde Bk BT"/>
              </a:defRPr>
            </a:lvl1pPr>
          </a:lstStyle>
          <a:p>
            <a:pPr/>
            <a:r>
              <a:t>OBSERVABLE IMPLICATIONS</a:t>
            </a:r>
          </a:p>
        </p:txBody>
      </p:sp>
      <p:sp>
        <p:nvSpPr>
          <p:cNvPr id="715" name="Shape 715"/>
          <p:cNvSpPr/>
          <p:nvPr/>
        </p:nvSpPr>
        <p:spPr>
          <a:xfrm>
            <a:off x="380999" y="1600200"/>
            <a:ext cx="277019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a:solidFill>
                  <a:srgbClr val="FF0000"/>
                </a:solidFill>
                <a:latin typeface="AvantGarde Bk BT"/>
                <a:ea typeface="AvantGarde Bk BT"/>
                <a:cs typeface="AvantGarde Bk BT"/>
                <a:sym typeface="AvantGarde Bk BT"/>
              </a:defRPr>
            </a:lvl1pPr>
          </a:lstStyle>
          <a:p>
            <a:pPr/>
            <a:r>
              <a:t>FALSIFICATION</a:t>
            </a:r>
          </a:p>
        </p:txBody>
      </p:sp>
      <p:sp>
        <p:nvSpPr>
          <p:cNvPr id="716" name="Shape 716"/>
          <p:cNvSpPr/>
          <p:nvPr/>
        </p:nvSpPr>
        <p:spPr>
          <a:xfrm>
            <a:off x="4191000" y="2362200"/>
            <a:ext cx="4953000" cy="154559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00"/>
              </a:spcBef>
              <a:buSzPct val="100000"/>
              <a:buChar char="•"/>
            </a:pPr>
            <a:r>
              <a:t>The “Argument from Coincidence.”</a:t>
            </a:r>
          </a:p>
          <a:p>
            <a:pPr>
              <a:spcBef>
                <a:spcPts val="500"/>
              </a:spcBef>
              <a:buSzPct val="100000"/>
              <a:buChar char="•"/>
              <a:defRPr sz="2000"/>
            </a:pPr>
          </a:p>
          <a:p>
            <a:pPr>
              <a:spcBef>
                <a:spcPts val="500"/>
              </a:spcBef>
              <a:buSzPct val="100000"/>
              <a:buChar char="•"/>
            </a:pPr>
            <a:r>
              <a:t> If your theory is correct, what should you expect to observe? </a:t>
            </a:r>
          </a:p>
        </p:txBody>
      </p:sp>
      <p:sp>
        <p:nvSpPr>
          <p:cNvPr id="717" name="Shape 717"/>
          <p:cNvSpPr/>
          <p:nvPr/>
        </p:nvSpPr>
        <p:spPr>
          <a:xfrm>
            <a:off x="228600" y="2209800"/>
            <a:ext cx="3733800" cy="17929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Try to prove your theory wrong.</a:t>
            </a:r>
          </a:p>
          <a:p>
            <a:pPr>
              <a:buSzPct val="100000"/>
              <a:buFont typeface="Arial"/>
              <a:buChar char="•"/>
            </a:pPr>
          </a:p>
          <a:p>
            <a:pPr>
              <a:buSzPct val="100000"/>
              <a:buFont typeface="Arial"/>
              <a:buChar char="•"/>
            </a:pPr>
            <a:r>
              <a:t>Try alternative theories.</a:t>
            </a:r>
          </a:p>
        </p:txBody>
      </p:sp>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9" name="Shape 719"/>
          <p:cNvSpPr/>
          <p:nvPr>
            <p:ph type="title" idx="4294967295"/>
          </p:nvPr>
        </p:nvSpPr>
        <p:spPr>
          <a:xfrm>
            <a:off x="0" y="228600"/>
            <a:ext cx="8001000" cy="609600"/>
          </a:xfrm>
          <a:prstGeom prst="rect">
            <a:avLst/>
          </a:prstGeom>
        </p:spPr>
        <p:txBody>
          <a:bodyPr/>
          <a:lstStyle>
            <a:lvl1pPr defTabSz="713231">
              <a:defRPr sz="3432">
                <a:solidFill>
                  <a:srgbClr val="FFFF00"/>
                </a:solidFill>
                <a:latin typeface="AvantGarde Bk BT"/>
                <a:ea typeface="AvantGarde Bk BT"/>
                <a:cs typeface="AvantGarde Bk BT"/>
                <a:sym typeface="AvantGarde Bk BT"/>
              </a:defRPr>
            </a:lvl1pPr>
          </a:lstStyle>
          <a:p>
            <a:pPr/>
            <a:r>
              <a:t>Stage 4: Dissemination</a:t>
            </a:r>
          </a:p>
        </p:txBody>
      </p:sp>
      <p:grpSp>
        <p:nvGrpSpPr>
          <p:cNvPr id="722" name="Group 722"/>
          <p:cNvGrpSpPr/>
          <p:nvPr/>
        </p:nvGrpSpPr>
        <p:grpSpPr>
          <a:xfrm>
            <a:off x="1123950" y="6386512"/>
            <a:ext cx="1743075" cy="234951"/>
            <a:chOff x="0" y="0"/>
            <a:chExt cx="1743075" cy="234950"/>
          </a:xfrm>
        </p:grpSpPr>
        <p:sp>
          <p:nvSpPr>
            <p:cNvPr id="720" name="Shape 72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21" name="Shape 72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23" name="Shape 723"/>
          <p:cNvSpPr/>
          <p:nvPr/>
        </p:nvSpPr>
        <p:spPr>
          <a:xfrm>
            <a:off x="304800" y="1595020"/>
            <a:ext cx="8305800" cy="49476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Font typeface="Arial"/>
              <a:buChar char="•"/>
            </a:pPr>
            <a:r>
              <a:t> This is where the value added report is written and sent to appropriate stakeholders. </a:t>
            </a:r>
          </a:p>
          <a:p>
            <a:pPr>
              <a:spcBef>
                <a:spcPts val="1400"/>
              </a:spcBef>
              <a:buSzPct val="100000"/>
              <a:buFont typeface="Arial"/>
              <a:buChar char="•"/>
            </a:pPr>
          </a:p>
          <a:p>
            <a:pPr>
              <a:spcBef>
                <a:spcPts val="1400"/>
              </a:spcBef>
              <a:buSzPct val="100000"/>
              <a:buFont typeface="Arial"/>
              <a:buChar char="•"/>
            </a:pPr>
            <a:r>
              <a:t>There is </a:t>
            </a:r>
            <a:r>
              <a:rPr>
                <a:solidFill>
                  <a:srgbClr val="FF0000"/>
                </a:solidFill>
              </a:rPr>
              <a:t>no standardized format </a:t>
            </a:r>
            <a:r>
              <a:t>for writing intelligence reports in Ontario or Canada.  Formats vary between (and within) police agencies.</a:t>
            </a:r>
          </a:p>
          <a:p>
            <a:pPr>
              <a:spcBef>
                <a:spcPts val="1400"/>
              </a:spcBef>
              <a:buSzPct val="100000"/>
              <a:buFont typeface="Arial"/>
              <a:buChar char="•"/>
            </a:pPr>
          </a:p>
          <a:p>
            <a:pPr>
              <a:spcBef>
                <a:spcPts val="1400"/>
              </a:spcBef>
              <a:buSzPct val="100000"/>
              <a:buFont typeface="Arial"/>
              <a:buChar char="•"/>
            </a:pPr>
            <a:r>
              <a:t>There are, however, some </a:t>
            </a:r>
            <a:r>
              <a:rPr>
                <a:solidFill>
                  <a:srgbClr val="FF0000"/>
                </a:solidFill>
              </a:rPr>
              <a:t>common elements </a:t>
            </a:r>
            <a:r>
              <a:t>that most good intelligence reports contain.</a:t>
            </a:r>
          </a:p>
          <a:p>
            <a:pPr>
              <a:spcBef>
                <a:spcPts val="1400"/>
              </a:spcBef>
              <a:buSzPct val="100000"/>
              <a:buFont typeface="Arial"/>
              <a:buChar char="•"/>
            </a:pPr>
          </a:p>
        </p:txBody>
      </p:sp>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5" name="Shape 725"/>
          <p:cNvSpPr/>
          <p:nvPr>
            <p:ph type="title"/>
          </p:nvPr>
        </p:nvSpPr>
        <p:spPr>
          <a:prstGeom prst="rect">
            <a:avLst/>
          </a:prstGeom>
        </p:spPr>
        <p:txBody>
          <a:bodyPr/>
          <a:lstStyle/>
          <a:p>
            <a:pPr/>
            <a:r>
              <a:t>Classified Information</a:t>
            </a:r>
          </a:p>
        </p:txBody>
      </p:sp>
      <p:sp>
        <p:nvSpPr>
          <p:cNvPr id="726" name="Shape 726"/>
          <p:cNvSpPr/>
          <p:nvPr>
            <p:ph type="body" idx="1"/>
          </p:nvPr>
        </p:nvSpPr>
        <p:spPr>
          <a:prstGeom prst="rect">
            <a:avLst/>
          </a:prstGeom>
        </p:spPr>
        <p:txBody>
          <a:bodyPr/>
          <a:lstStyle/>
          <a:p>
            <a:pPr>
              <a:spcBef>
                <a:spcPts val="400"/>
              </a:spcBef>
              <a:defRPr b="1" sz="2000"/>
            </a:pPr>
            <a:r>
              <a:t>Classified information</a:t>
            </a:r>
          </a:p>
          <a:p>
            <a:pPr>
              <a:spcBef>
                <a:spcPts val="400"/>
              </a:spcBef>
              <a:defRPr sz="2000"/>
            </a:pPr>
            <a:r>
              <a:t>Classified information relates to the </a:t>
            </a:r>
            <a:r>
              <a:rPr b="1" i="1"/>
              <a:t>national interest</a:t>
            </a:r>
            <a:r>
              <a:t>. It concerns the defence and maintenance of the social, political, and economic stability of Canada. There are three levels of classified information:</a:t>
            </a:r>
          </a:p>
          <a:p>
            <a:pPr>
              <a:spcBef>
                <a:spcPts val="400"/>
              </a:spcBef>
              <a:defRPr b="1" sz="2000"/>
            </a:pPr>
            <a:r>
              <a:t>Top secret:</a:t>
            </a:r>
            <a:r>
              <a:rPr b="0"/>
              <a:t> A very limited amount of compromised information could cause </a:t>
            </a:r>
            <a:r>
              <a:rPr i="1"/>
              <a:t>exceptionally grave injury</a:t>
            </a:r>
            <a:r>
              <a:rPr b="0"/>
              <a:t> to the national interest.</a:t>
            </a:r>
            <a:endParaRPr b="0"/>
          </a:p>
          <a:p>
            <a:pPr>
              <a:spcBef>
                <a:spcPts val="400"/>
              </a:spcBef>
              <a:defRPr b="1" sz="2000"/>
            </a:pPr>
            <a:r>
              <a:t>Secret:</a:t>
            </a:r>
            <a:r>
              <a:rPr b="0"/>
              <a:t> Compromise could cause </a:t>
            </a:r>
            <a:r>
              <a:rPr i="1"/>
              <a:t>serious injury</a:t>
            </a:r>
            <a:r>
              <a:rPr b="0"/>
              <a:t> to the national interest.</a:t>
            </a:r>
            <a:endParaRPr b="0"/>
          </a:p>
          <a:p>
            <a:pPr>
              <a:spcBef>
                <a:spcPts val="400"/>
              </a:spcBef>
              <a:defRPr b="1" sz="2000"/>
            </a:pPr>
            <a:r>
              <a:t>Confidential:</a:t>
            </a:r>
            <a:r>
              <a:rPr b="0"/>
              <a:t> Compromise could cause </a:t>
            </a:r>
            <a:r>
              <a:rPr i="1"/>
              <a:t>limited injury</a:t>
            </a:r>
            <a:r>
              <a:rPr b="0"/>
              <a:t> to the national interest.</a:t>
            </a:r>
            <a:endParaRPr b="0"/>
          </a:p>
          <a:p>
            <a:pPr>
              <a:spcBef>
                <a:spcPts val="400"/>
              </a:spcBef>
              <a:defRPr b="1" sz="2000"/>
            </a:pPr>
            <a:r>
              <a:t>Indoctrination</a:t>
            </a:r>
            <a:r>
              <a:rPr b="0"/>
              <a:t>: CSE</a:t>
            </a:r>
          </a:p>
        </p:txBody>
      </p:sp>
    </p:spTree>
  </p:cSld>
  <p:clrMapOvr>
    <a:masterClrMapping/>
  </p:clrMapOvr>
  <p:transition xmlns:p14="http://schemas.microsoft.com/office/powerpoint/2010/main" spd="med" advClick="1" p14:dur="1000"/>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8" name="Shape 728"/>
          <p:cNvSpPr/>
          <p:nvPr>
            <p:ph type="title"/>
          </p:nvPr>
        </p:nvSpPr>
        <p:spPr>
          <a:prstGeom prst="rect">
            <a:avLst/>
          </a:prstGeom>
        </p:spPr>
        <p:txBody>
          <a:bodyPr/>
          <a:lstStyle/>
          <a:p>
            <a:pPr/>
            <a:r>
              <a:t>Protected Information</a:t>
            </a:r>
          </a:p>
        </p:txBody>
      </p:sp>
      <p:sp>
        <p:nvSpPr>
          <p:cNvPr id="729" name="Shape 729"/>
          <p:cNvSpPr/>
          <p:nvPr>
            <p:ph type="body" idx="1"/>
          </p:nvPr>
        </p:nvSpPr>
        <p:spPr>
          <a:prstGeom prst="rect">
            <a:avLst/>
          </a:prstGeom>
        </p:spPr>
        <p:txBody>
          <a:bodyPr/>
          <a:lstStyle/>
          <a:p>
            <a:pPr>
              <a:spcBef>
                <a:spcPts val="400"/>
              </a:spcBef>
              <a:defRPr b="1" sz="2000"/>
            </a:pPr>
            <a:r>
              <a:t>Protected information</a:t>
            </a:r>
          </a:p>
          <a:p>
            <a:pPr>
              <a:spcBef>
                <a:spcPts val="400"/>
              </a:spcBef>
              <a:defRPr sz="2000"/>
            </a:pPr>
            <a:r>
              <a:t>Protected information refers to specific provisions of the </a:t>
            </a:r>
            <a:r>
              <a:rPr i="1"/>
              <a:t>Access to Information Act</a:t>
            </a:r>
            <a:r>
              <a:t> and the </a:t>
            </a:r>
            <a:r>
              <a:rPr i="1"/>
              <a:t>Privacy Act</a:t>
            </a:r>
            <a:r>
              <a:t> and applies to sensitive personal, private, and business information.</a:t>
            </a:r>
          </a:p>
          <a:p>
            <a:pPr>
              <a:spcBef>
                <a:spcPts val="400"/>
              </a:spcBef>
              <a:defRPr b="1" sz="2000"/>
            </a:pPr>
            <a:r>
              <a:t>Protected C:</a:t>
            </a:r>
            <a:r>
              <a:rPr b="0"/>
              <a:t> Compromise of a very limited amount of information could result in </a:t>
            </a:r>
            <a:r>
              <a:rPr i="1"/>
              <a:t>exceptionally grave injury</a:t>
            </a:r>
            <a:r>
              <a:rPr b="0"/>
              <a:t>, such as loss of life.</a:t>
            </a:r>
            <a:endParaRPr b="0"/>
          </a:p>
          <a:p>
            <a:pPr>
              <a:spcBef>
                <a:spcPts val="400"/>
              </a:spcBef>
              <a:defRPr b="1" sz="2000"/>
            </a:pPr>
            <a:r>
              <a:t>Protected B:</a:t>
            </a:r>
            <a:r>
              <a:rPr b="0"/>
              <a:t> Compromise could result in </a:t>
            </a:r>
            <a:r>
              <a:rPr i="1"/>
              <a:t>grave</a:t>
            </a:r>
            <a:r>
              <a:rPr b="0"/>
              <a:t> injury, such as loss of reputation or competitive advantage.</a:t>
            </a:r>
            <a:endParaRPr b="0"/>
          </a:p>
          <a:p>
            <a:pPr>
              <a:spcBef>
                <a:spcPts val="400"/>
              </a:spcBef>
              <a:defRPr b="1" sz="2000"/>
            </a:pPr>
            <a:r>
              <a:t>Protected A:</a:t>
            </a:r>
            <a:r>
              <a:rPr b="0"/>
              <a:t> Compromise could result in </a:t>
            </a:r>
            <a:r>
              <a:rPr i="1"/>
              <a:t>limited injury</a:t>
            </a:r>
            <a:r>
              <a:rPr b="0"/>
              <a:t>.</a:t>
            </a:r>
          </a:p>
        </p:txBody>
      </p:sp>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1" name="Shape 731"/>
          <p:cNvSpPr/>
          <p:nvPr>
            <p:ph type="title" idx="4294967295"/>
          </p:nvPr>
        </p:nvSpPr>
        <p:spPr>
          <a:xfrm>
            <a:off x="0" y="0"/>
            <a:ext cx="8991600" cy="1143000"/>
          </a:xfrm>
          <a:prstGeom prst="rect">
            <a:avLst/>
          </a:prstGeom>
        </p:spPr>
        <p:txBody>
          <a:bodyPr/>
          <a:lstStyle>
            <a:lvl1pPr>
              <a:defRPr sz="3200">
                <a:solidFill>
                  <a:srgbClr val="FFFF00"/>
                </a:solidFill>
                <a:latin typeface="AvantGarde Bk BT"/>
                <a:ea typeface="AvantGarde Bk BT"/>
                <a:cs typeface="AvantGarde Bk BT"/>
                <a:sym typeface="AvantGarde Bk BT"/>
              </a:defRPr>
            </a:lvl1pPr>
          </a:lstStyle>
          <a:p>
            <a:pPr/>
            <a:r>
              <a:t>Security Classifications: Unclassified Reports</a:t>
            </a:r>
          </a:p>
        </p:txBody>
      </p:sp>
      <p:grpSp>
        <p:nvGrpSpPr>
          <p:cNvPr id="734" name="Group 734"/>
          <p:cNvGrpSpPr/>
          <p:nvPr/>
        </p:nvGrpSpPr>
        <p:grpSpPr>
          <a:xfrm>
            <a:off x="1123950" y="6386512"/>
            <a:ext cx="1743075" cy="234951"/>
            <a:chOff x="0" y="0"/>
            <a:chExt cx="1743075" cy="234950"/>
          </a:xfrm>
        </p:grpSpPr>
        <p:sp>
          <p:nvSpPr>
            <p:cNvPr id="732" name="Shape 732"/>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33" name="Shape 733"/>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35" name="Shape 735"/>
          <p:cNvSpPr/>
          <p:nvPr/>
        </p:nvSpPr>
        <p:spPr>
          <a:xfrm>
            <a:off x="533400" y="1600200"/>
            <a:ext cx="43434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spcBef>
                <a:spcPts val="500"/>
              </a:spcBef>
              <a:defRPr b="1">
                <a:solidFill>
                  <a:srgbClr val="FF0000"/>
                </a:solidFill>
                <a:latin typeface="Tahoma"/>
                <a:ea typeface="Tahoma"/>
                <a:cs typeface="Tahoma"/>
                <a:sym typeface="Tahoma"/>
              </a:defRPr>
            </a:pPr>
            <a:r>
              <a:t>Protected A</a:t>
            </a:r>
            <a:r>
              <a:t> </a:t>
            </a:r>
          </a:p>
        </p:txBody>
      </p:sp>
      <p:sp>
        <p:nvSpPr>
          <p:cNvPr id="736" name="Shape 736"/>
          <p:cNvSpPr/>
          <p:nvPr/>
        </p:nvSpPr>
        <p:spPr>
          <a:xfrm>
            <a:off x="1143000" y="2057400"/>
            <a:ext cx="8001000" cy="90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latin typeface="Arial Unicode MS"/>
                <a:ea typeface="Arial Unicode MS"/>
                <a:cs typeface="Arial Unicode MS"/>
                <a:sym typeface="Arial Unicode MS"/>
              </a:defRPr>
            </a:pPr>
            <a:r>
              <a:t>Low Sensitive	- compromise could cause injury</a:t>
            </a:r>
          </a:p>
          <a:p>
            <a:pPr>
              <a:spcBef>
                <a:spcPts val="1200"/>
              </a:spcBef>
              <a:defRPr sz="2000">
                <a:latin typeface="Arial Unicode MS"/>
                <a:ea typeface="Arial Unicode MS"/>
                <a:cs typeface="Arial Unicode MS"/>
                <a:sym typeface="Arial Unicode MS"/>
              </a:defRPr>
            </a:pPr>
            <a:r>
              <a:t>		- reveal general area of police interest through media</a:t>
            </a:r>
          </a:p>
        </p:txBody>
      </p:sp>
      <p:sp>
        <p:nvSpPr>
          <p:cNvPr id="737" name="Shape 737"/>
          <p:cNvSpPr/>
          <p:nvPr/>
        </p:nvSpPr>
        <p:spPr>
          <a:xfrm>
            <a:off x="609600" y="4648200"/>
            <a:ext cx="43434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spcBef>
                <a:spcPts val="500"/>
              </a:spcBef>
              <a:defRPr b="1">
                <a:solidFill>
                  <a:srgbClr val="FF0000"/>
                </a:solidFill>
                <a:latin typeface="Tahoma"/>
                <a:ea typeface="Tahoma"/>
                <a:cs typeface="Tahoma"/>
                <a:sym typeface="Tahoma"/>
              </a:defRPr>
            </a:pPr>
            <a:r>
              <a:t>Protected C</a:t>
            </a:r>
            <a:r>
              <a:t> </a:t>
            </a:r>
          </a:p>
        </p:txBody>
      </p:sp>
      <p:sp>
        <p:nvSpPr>
          <p:cNvPr id="738" name="Shape 738"/>
          <p:cNvSpPr/>
          <p:nvPr/>
        </p:nvSpPr>
        <p:spPr>
          <a:xfrm>
            <a:off x="1066800" y="5013325"/>
            <a:ext cx="7162800" cy="123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latin typeface="Arial Unicode MS"/>
                <a:ea typeface="Arial Unicode MS"/>
                <a:cs typeface="Arial Unicode MS"/>
                <a:sym typeface="Arial Unicode MS"/>
              </a:defRPr>
            </a:pPr>
            <a:r>
              <a:t>Extremely Sensitive - compromise could cause extremely 			serious injury</a:t>
            </a:r>
          </a:p>
          <a:p>
            <a:pPr>
              <a:spcBef>
                <a:spcPts val="1200"/>
              </a:spcBef>
              <a:defRPr sz="2000">
                <a:latin typeface="Arial Unicode MS"/>
                <a:ea typeface="Arial Unicode MS"/>
                <a:cs typeface="Arial Unicode MS"/>
                <a:sym typeface="Arial Unicode MS"/>
              </a:defRPr>
            </a:pPr>
            <a:r>
              <a:t>		       </a:t>
            </a:r>
            <a:r>
              <a:t>- disclosing identity of a UC operator</a:t>
            </a:r>
          </a:p>
        </p:txBody>
      </p:sp>
      <p:sp>
        <p:nvSpPr>
          <p:cNvPr id="739" name="Shape 739"/>
          <p:cNvSpPr/>
          <p:nvPr/>
        </p:nvSpPr>
        <p:spPr>
          <a:xfrm>
            <a:off x="533400" y="3124200"/>
            <a:ext cx="44958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spcBef>
                <a:spcPts val="500"/>
              </a:spcBef>
              <a:defRPr b="1">
                <a:solidFill>
                  <a:srgbClr val="FF0000"/>
                </a:solidFill>
                <a:latin typeface="Tahoma"/>
                <a:ea typeface="Tahoma"/>
                <a:cs typeface="Tahoma"/>
                <a:sym typeface="Tahoma"/>
              </a:defRPr>
            </a:pPr>
            <a:r>
              <a:t>Protected B</a:t>
            </a:r>
            <a:r>
              <a:t> </a:t>
            </a:r>
          </a:p>
        </p:txBody>
      </p:sp>
      <p:sp>
        <p:nvSpPr>
          <p:cNvPr id="740" name="Shape 740"/>
          <p:cNvSpPr/>
          <p:nvPr/>
        </p:nvSpPr>
        <p:spPr>
          <a:xfrm>
            <a:off x="1143000" y="3505200"/>
            <a:ext cx="7772400" cy="1234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latin typeface="Arial Unicode MS"/>
                <a:ea typeface="Arial Unicode MS"/>
                <a:cs typeface="Arial Unicode MS"/>
                <a:sym typeface="Arial Unicode MS"/>
              </a:defRPr>
            </a:pPr>
            <a:r>
              <a:t>Particularly Sensitive  - compromise could cause serious injury</a:t>
            </a:r>
          </a:p>
          <a:p>
            <a:pPr>
              <a:spcBef>
                <a:spcPts val="1200"/>
              </a:spcBef>
              <a:defRPr sz="2000">
                <a:latin typeface="Arial Unicode MS"/>
                <a:ea typeface="Arial Unicode MS"/>
                <a:cs typeface="Arial Unicode MS"/>
                <a:sym typeface="Arial Unicode MS"/>
              </a:defRPr>
            </a:pPr>
            <a:r>
              <a:t>		         - tip off subject of interest and compromise       			a specific police investigation</a:t>
            </a:r>
          </a:p>
        </p:txBody>
      </p:sp>
    </p:spTree>
  </p:cSld>
  <p:clrMapOvr>
    <a:masterClrMapping/>
  </p:clrMapOvr>
  <p:transition xmlns:p14="http://schemas.microsoft.com/office/powerpoint/2010/main" spd="med" advClick="1" p14:dur="1000"/>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42" name="Shape 742"/>
          <p:cNvSpPr/>
          <p:nvPr>
            <p:ph type="title" idx="4294967295"/>
          </p:nvPr>
        </p:nvSpPr>
        <p:spPr>
          <a:xfrm>
            <a:off x="0" y="0"/>
            <a:ext cx="8991600" cy="1143000"/>
          </a:xfrm>
          <a:prstGeom prst="rect">
            <a:avLst/>
          </a:prstGeom>
        </p:spPr>
        <p:txBody>
          <a:bodyPr/>
          <a:lstStyle>
            <a:lvl1pPr>
              <a:defRPr sz="3200">
                <a:solidFill>
                  <a:srgbClr val="FFFF00"/>
                </a:solidFill>
                <a:latin typeface="AvantGarde Bk BT"/>
                <a:ea typeface="AvantGarde Bk BT"/>
                <a:cs typeface="AvantGarde Bk BT"/>
                <a:sym typeface="AvantGarde Bk BT"/>
              </a:defRPr>
            </a:lvl1pPr>
          </a:lstStyle>
          <a:p>
            <a:pPr/>
            <a:r>
              <a:t>Security Classifications: Classified Reports</a:t>
            </a:r>
          </a:p>
        </p:txBody>
      </p:sp>
      <p:grpSp>
        <p:nvGrpSpPr>
          <p:cNvPr id="745" name="Group 745"/>
          <p:cNvGrpSpPr/>
          <p:nvPr/>
        </p:nvGrpSpPr>
        <p:grpSpPr>
          <a:xfrm>
            <a:off x="1123950" y="6386512"/>
            <a:ext cx="1743075" cy="234951"/>
            <a:chOff x="0" y="0"/>
            <a:chExt cx="1743075" cy="234950"/>
          </a:xfrm>
        </p:grpSpPr>
        <p:sp>
          <p:nvSpPr>
            <p:cNvPr id="743" name="Shape 743"/>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44" name="Shape 744"/>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46" name="Shape 746"/>
          <p:cNvSpPr/>
          <p:nvPr/>
        </p:nvSpPr>
        <p:spPr>
          <a:xfrm>
            <a:off x="609600" y="1371600"/>
            <a:ext cx="43434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spcBef>
                <a:spcPts val="500"/>
              </a:spcBef>
              <a:defRPr b="1">
                <a:solidFill>
                  <a:srgbClr val="FF0000"/>
                </a:solidFill>
                <a:latin typeface="Tahoma"/>
                <a:ea typeface="Tahoma"/>
                <a:cs typeface="Tahoma"/>
                <a:sym typeface="Tahoma"/>
              </a:defRPr>
            </a:pPr>
            <a:r>
              <a:t>Confidential</a:t>
            </a:r>
            <a:r>
              <a:t> </a:t>
            </a:r>
          </a:p>
        </p:txBody>
      </p:sp>
      <p:sp>
        <p:nvSpPr>
          <p:cNvPr id="747" name="Shape 747"/>
          <p:cNvSpPr/>
          <p:nvPr/>
        </p:nvSpPr>
        <p:spPr>
          <a:xfrm>
            <a:off x="762000" y="4419600"/>
            <a:ext cx="43434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nSpc>
                <a:spcPct val="90000"/>
              </a:lnSpc>
              <a:spcBef>
                <a:spcPts val="500"/>
              </a:spcBef>
              <a:defRPr b="1">
                <a:solidFill>
                  <a:srgbClr val="FF0000"/>
                </a:solidFill>
                <a:latin typeface="Tahoma"/>
                <a:ea typeface="Tahoma"/>
                <a:cs typeface="Tahoma"/>
                <a:sym typeface="Tahoma"/>
              </a:defRPr>
            </a:lvl1pPr>
          </a:lstStyle>
          <a:p>
            <a:pPr/>
            <a:r>
              <a:t>Top Secret</a:t>
            </a:r>
          </a:p>
        </p:txBody>
      </p:sp>
      <p:sp>
        <p:nvSpPr>
          <p:cNvPr id="748" name="Shape 748"/>
          <p:cNvSpPr/>
          <p:nvPr/>
        </p:nvSpPr>
        <p:spPr>
          <a:xfrm>
            <a:off x="685800" y="3048000"/>
            <a:ext cx="12954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nSpc>
                <a:spcPct val="90000"/>
              </a:lnSpc>
              <a:spcBef>
                <a:spcPts val="500"/>
              </a:spcBef>
              <a:defRPr b="1">
                <a:solidFill>
                  <a:srgbClr val="FF0000"/>
                </a:solidFill>
                <a:latin typeface="Tahoma"/>
                <a:ea typeface="Tahoma"/>
                <a:cs typeface="Tahoma"/>
                <a:sym typeface="Tahoma"/>
              </a:defRPr>
            </a:lvl1pPr>
          </a:lstStyle>
          <a:p>
            <a:pPr/>
            <a:r>
              <a:t>Secret</a:t>
            </a:r>
          </a:p>
        </p:txBody>
      </p:sp>
      <p:sp>
        <p:nvSpPr>
          <p:cNvPr id="749" name="Shape 749"/>
          <p:cNvSpPr/>
          <p:nvPr/>
        </p:nvSpPr>
        <p:spPr>
          <a:xfrm>
            <a:off x="685800" y="1752600"/>
            <a:ext cx="7620000" cy="11991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buSzPct val="100000"/>
              <a:buChar char="-"/>
              <a:defRPr sz="2000">
                <a:latin typeface="Arial Unicode MS"/>
                <a:ea typeface="Arial Unicode MS"/>
                <a:cs typeface="Arial Unicode MS"/>
                <a:sym typeface="Arial Unicode MS"/>
              </a:defRPr>
            </a:pPr>
            <a:r>
              <a:t> Compromise might </a:t>
            </a:r>
            <a:r>
              <a:t>cause damage to the national security.</a:t>
            </a:r>
          </a:p>
          <a:p>
            <a:pPr>
              <a:spcBef>
                <a:spcPts val="500"/>
              </a:spcBef>
              <a:buSzPct val="100000"/>
              <a:buChar char="-"/>
              <a:defRPr sz="2000">
                <a:latin typeface="Arial Unicode MS"/>
                <a:ea typeface="Arial Unicode MS"/>
                <a:cs typeface="Arial Unicode MS"/>
                <a:sym typeface="Arial Unicode MS"/>
              </a:defRPr>
            </a:pPr>
            <a:r>
              <a:t> For example, a report reveals interest by security officials in a particular issue (e.g., Hawala as a source of terrorist financing).</a:t>
            </a:r>
            <a:r>
              <a:rPr sz="2400">
                <a:latin typeface="Tahoma"/>
                <a:ea typeface="Tahoma"/>
                <a:cs typeface="Tahoma"/>
                <a:sym typeface="Tahoma"/>
              </a:rPr>
              <a:t> </a:t>
            </a:r>
          </a:p>
        </p:txBody>
      </p:sp>
      <p:sp>
        <p:nvSpPr>
          <p:cNvPr id="750" name="Shape 750"/>
          <p:cNvSpPr/>
          <p:nvPr/>
        </p:nvSpPr>
        <p:spPr>
          <a:xfrm>
            <a:off x="685800" y="3352800"/>
            <a:ext cx="8305800" cy="1082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sz="2000">
                <a:latin typeface="Arial Unicode MS"/>
                <a:ea typeface="Arial Unicode MS"/>
                <a:cs typeface="Arial Unicode MS"/>
                <a:sym typeface="Arial Unicode MS"/>
              </a:defRPr>
            </a:pPr>
            <a:r>
              <a:t>Compromise might</a:t>
            </a:r>
            <a:r>
              <a:t> cause serious damage national security.</a:t>
            </a:r>
          </a:p>
          <a:p>
            <a:pPr>
              <a:defRPr sz="2000">
                <a:latin typeface="Arial Unicode MS"/>
                <a:ea typeface="Arial Unicode MS"/>
                <a:cs typeface="Arial Unicode MS"/>
                <a:sym typeface="Arial Unicode MS"/>
              </a:defRPr>
            </a:pPr>
            <a:r>
              <a:t>- For example, a report reveals interest by security officials in a country suspected to be employing economic espionage. </a:t>
            </a:r>
          </a:p>
        </p:txBody>
      </p:sp>
      <p:sp>
        <p:nvSpPr>
          <p:cNvPr id="751" name="Shape 751"/>
          <p:cNvSpPr/>
          <p:nvPr/>
        </p:nvSpPr>
        <p:spPr>
          <a:xfrm>
            <a:off x="685800" y="4800600"/>
            <a:ext cx="7772400" cy="1412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sz="2000">
                <a:latin typeface="Arial Unicode MS"/>
                <a:ea typeface="Arial Unicode MS"/>
                <a:cs typeface="Arial Unicode MS"/>
                <a:sym typeface="Arial Unicode MS"/>
              </a:defRPr>
            </a:pPr>
            <a:r>
              <a:t> Compromise might</a:t>
            </a:r>
            <a:r>
              <a:t> cause exceptionally grave damage national security.</a:t>
            </a:r>
          </a:p>
          <a:p>
            <a:pPr>
              <a:buSzPct val="100000"/>
              <a:buChar char="-"/>
              <a:defRPr sz="2000">
                <a:latin typeface="Arial Unicode MS"/>
                <a:ea typeface="Arial Unicode MS"/>
                <a:cs typeface="Arial Unicode MS"/>
                <a:sym typeface="Arial Unicode MS"/>
              </a:defRPr>
            </a:pPr>
            <a:r>
              <a:t> For example, a report reveals details on active investigation into a suspected terrorist group.</a:t>
            </a:r>
          </a:p>
        </p:txBody>
      </p:sp>
    </p:spTree>
  </p:cSld>
  <p:clrMapOvr>
    <a:masterClrMapping/>
  </p:clrMapOvr>
  <p:transition xmlns:p14="http://schemas.microsoft.com/office/powerpoint/2010/main" spd="med" advClick="1" p14:dur="1000"/>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3" name="Shape 753"/>
          <p:cNvSpPr/>
          <p:nvPr>
            <p:ph type="title"/>
          </p:nvPr>
        </p:nvSpPr>
        <p:spPr>
          <a:prstGeom prst="rect">
            <a:avLst/>
          </a:prstGeom>
        </p:spPr>
        <p:txBody>
          <a:bodyPr/>
          <a:lstStyle>
            <a:lvl1pPr>
              <a:defRPr b="1" sz="2000"/>
            </a:lvl1pPr>
          </a:lstStyle>
          <a:p>
            <a:pPr/>
            <a:r>
              <a:t>Recognize information resources that require formal protection</a:t>
            </a:r>
          </a:p>
        </p:txBody>
      </p:sp>
      <p:sp>
        <p:nvSpPr>
          <p:cNvPr id="754" name="Shape 754"/>
          <p:cNvSpPr/>
          <p:nvPr>
            <p:ph type="body" idx="1"/>
          </p:nvPr>
        </p:nvSpPr>
        <p:spPr>
          <a:prstGeom prst="rect">
            <a:avLst/>
          </a:prstGeom>
        </p:spPr>
        <p:txBody>
          <a:bodyPr/>
          <a:lstStyle/>
          <a:p>
            <a:pPr>
              <a:spcBef>
                <a:spcPts val="400"/>
              </a:spcBef>
              <a:defRPr b="1" sz="1800"/>
            </a:pPr>
            <a:r>
              <a:t>information resources received in confidence</a:t>
            </a:r>
            <a:r>
              <a:rPr b="0"/>
              <a:t> from other governments and organizations-these information resources should be marked as "received in confidence," indicating the source before being distributed to other institutions;</a:t>
            </a:r>
            <a:endParaRPr b="0"/>
          </a:p>
          <a:p>
            <a:pPr>
              <a:spcBef>
                <a:spcPts val="400"/>
              </a:spcBef>
              <a:defRPr b="1" sz="1800"/>
            </a:pPr>
            <a:r>
              <a:t>information resources obtained or prepared by a federal investigative body</a:t>
            </a:r>
            <a:r>
              <a:rPr b="0"/>
              <a:t>, which assigns the appropriate level of protection-institutions receiving these information resources should give equivalent protection, after consultation with the investigative body;</a:t>
            </a:r>
            <a:endParaRPr b="0"/>
          </a:p>
          <a:p>
            <a:pPr>
              <a:spcBef>
                <a:spcPts val="400"/>
              </a:spcBef>
              <a:defRPr b="1" sz="1800"/>
            </a:pPr>
            <a:r>
              <a:t>Cabinet confidences</a:t>
            </a:r>
            <a:r>
              <a:rPr b="0"/>
              <a:t>, including information resources prepared to inform or obtain decisions from the Queen's Privy Council of Canada or information resources that reflect Council communications, discussions, deliberations, or decisions-for more information,</a:t>
            </a:r>
          </a:p>
        </p:txBody>
      </p:sp>
    </p:spTree>
  </p:cSld>
  <p:clrMapOvr>
    <a:masterClrMapping/>
  </p:clrMapOvr>
  <p:transition xmlns:p14="http://schemas.microsoft.com/office/powerpoint/2010/main" spd="med" advClick="1" p14:dur="1000"/>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6" name="Shape 756"/>
          <p:cNvSpPr/>
          <p:nvPr>
            <p:ph type="title"/>
          </p:nvPr>
        </p:nvSpPr>
        <p:spPr>
          <a:prstGeom prst="rect">
            <a:avLst/>
          </a:prstGeom>
        </p:spPr>
        <p:txBody>
          <a:bodyPr/>
          <a:lstStyle>
            <a:lvl1pPr>
              <a:defRPr b="1" sz="2000"/>
            </a:lvl1pPr>
          </a:lstStyle>
          <a:p>
            <a:pPr/>
            <a:r>
              <a:t>Recognize information resources that require formal protection</a:t>
            </a:r>
          </a:p>
        </p:txBody>
      </p:sp>
      <p:sp>
        <p:nvSpPr>
          <p:cNvPr id="757" name="Shape 757"/>
          <p:cNvSpPr/>
          <p:nvPr>
            <p:ph type="body" idx="1"/>
          </p:nvPr>
        </p:nvSpPr>
        <p:spPr>
          <a:prstGeom prst="rect">
            <a:avLst/>
          </a:prstGeom>
        </p:spPr>
        <p:txBody>
          <a:bodyPr/>
          <a:lstStyle/>
          <a:p>
            <a:pPr>
              <a:spcBef>
                <a:spcPts val="400"/>
              </a:spcBef>
              <a:defRPr b="1" sz="2000"/>
            </a:pPr>
            <a:r>
              <a:t>personal information</a:t>
            </a:r>
            <a:r>
              <a:rPr b="0"/>
              <a:t>, which is information about an identifiable individual that is recorded in any form, including information about an individual's race, age, personal address, or medical history-the </a:t>
            </a:r>
            <a:r>
              <a:rPr b="0" i="1"/>
              <a:t>Privacy Act</a:t>
            </a:r>
            <a:r>
              <a:rPr b="0"/>
              <a:t> imposes legal controls on the collection, use, retention, disclosure, and disposal of personal information;</a:t>
            </a:r>
            <a:endParaRPr b="0"/>
          </a:p>
          <a:p>
            <a:pPr>
              <a:spcBef>
                <a:spcPts val="400"/>
              </a:spcBef>
              <a:defRPr b="1" sz="2000"/>
            </a:pPr>
            <a:r>
              <a:t>commercial or private business information</a:t>
            </a:r>
            <a:r>
              <a:rPr b="0"/>
              <a:t>, which includes trade secrets, confidential information supplied by a third party in confidence, information that could result in financial loss or prejudice someone's competitive position, and information that could interfere with contractual or other negotiations of a third party; and</a:t>
            </a:r>
            <a:endParaRPr b="0"/>
          </a:p>
          <a:p>
            <a:pPr>
              <a:spcBef>
                <a:spcPts val="400"/>
              </a:spcBef>
              <a:defRPr b="1" sz="2000"/>
            </a:pPr>
            <a:r>
              <a:t>advice</a:t>
            </a:r>
            <a:r>
              <a:rPr b="0"/>
              <a:t> relating to internal decision making that could interfere with institutional operations if disclosed.</a:t>
            </a:r>
          </a:p>
        </p:txBody>
      </p:sp>
    </p:spTree>
  </p:cSld>
  <p:clrMapOvr>
    <a:masterClrMapping/>
  </p:clrMapOvr>
  <p:transition xmlns:p14="http://schemas.microsoft.com/office/powerpoint/2010/main" spd="med" advClick="1" p14:dur="1000"/>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761" name="Group 761"/>
          <p:cNvGrpSpPr/>
          <p:nvPr/>
        </p:nvGrpSpPr>
        <p:grpSpPr>
          <a:xfrm>
            <a:off x="1123950" y="6386512"/>
            <a:ext cx="1743075" cy="234951"/>
            <a:chOff x="0" y="0"/>
            <a:chExt cx="1743075" cy="234950"/>
          </a:xfrm>
        </p:grpSpPr>
        <p:sp>
          <p:nvSpPr>
            <p:cNvPr id="759" name="Shape 759"/>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60" name="Shape 760"/>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62" name="Shape 762"/>
          <p:cNvSpPr/>
          <p:nvPr>
            <p:ph type="title" idx="4294967295"/>
          </p:nvPr>
        </p:nvSpPr>
        <p:spPr>
          <a:xfrm>
            <a:off x="381000" y="0"/>
            <a:ext cx="83058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Dissemination Restrictions</a:t>
            </a:r>
          </a:p>
        </p:txBody>
      </p:sp>
      <p:sp>
        <p:nvSpPr>
          <p:cNvPr id="763" name="Shape 763"/>
          <p:cNvSpPr/>
          <p:nvPr/>
        </p:nvSpPr>
        <p:spPr>
          <a:xfrm>
            <a:off x="152400" y="4648200"/>
            <a:ext cx="33528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spcBef>
                <a:spcPts val="500"/>
              </a:spcBef>
              <a:defRPr b="1">
                <a:solidFill>
                  <a:srgbClr val="FF3300"/>
                </a:solidFill>
                <a:latin typeface="Tahoma"/>
                <a:ea typeface="Tahoma"/>
                <a:cs typeface="Tahoma"/>
                <a:sym typeface="Tahoma"/>
              </a:defRPr>
            </a:pPr>
            <a:r>
              <a:t>Third Party Rule</a:t>
            </a:r>
            <a:r>
              <a:rPr>
                <a:solidFill>
                  <a:schemeClr val="accent3">
                    <a:lumOff val="44000"/>
                  </a:schemeClr>
                </a:solidFill>
              </a:rPr>
              <a:t> </a:t>
            </a:r>
          </a:p>
        </p:txBody>
      </p:sp>
      <p:sp>
        <p:nvSpPr>
          <p:cNvPr id="764" name="Shape 764"/>
          <p:cNvSpPr/>
          <p:nvPr/>
        </p:nvSpPr>
        <p:spPr>
          <a:xfrm>
            <a:off x="152400" y="5105400"/>
            <a:ext cx="7848600" cy="3976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latin typeface="Arial"/>
                <a:ea typeface="Arial"/>
                <a:cs typeface="Arial"/>
                <a:sym typeface="Arial"/>
              </a:defRPr>
            </a:pPr>
            <a:r>
              <a:t>The report cannot be disseminated without approval of the author.</a:t>
            </a:r>
            <a:r>
              <a:rPr>
                <a:latin typeface="Tahoma"/>
                <a:ea typeface="Tahoma"/>
                <a:cs typeface="Tahoma"/>
                <a:sym typeface="Tahoma"/>
              </a:rPr>
              <a:t> </a:t>
            </a:r>
          </a:p>
        </p:txBody>
      </p:sp>
      <p:sp>
        <p:nvSpPr>
          <p:cNvPr id="765" name="Shape 765"/>
          <p:cNvSpPr/>
          <p:nvPr/>
        </p:nvSpPr>
        <p:spPr>
          <a:xfrm>
            <a:off x="152400" y="3048000"/>
            <a:ext cx="19050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3300"/>
                </a:solidFill>
                <a:latin typeface="Tahoma"/>
                <a:ea typeface="Tahoma"/>
                <a:cs typeface="Tahoma"/>
                <a:sym typeface="Tahoma"/>
              </a:defRPr>
            </a:lvl1pPr>
          </a:lstStyle>
          <a:p>
            <a:pPr/>
            <a:r>
              <a:t>Restricted</a:t>
            </a:r>
          </a:p>
        </p:txBody>
      </p:sp>
      <p:sp>
        <p:nvSpPr>
          <p:cNvPr id="766" name="Shape 766"/>
          <p:cNvSpPr/>
          <p:nvPr/>
        </p:nvSpPr>
        <p:spPr>
          <a:xfrm>
            <a:off x="152400" y="1447800"/>
            <a:ext cx="2005420"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3300"/>
                </a:solidFill>
                <a:latin typeface="Tahoma"/>
                <a:ea typeface="Tahoma"/>
                <a:cs typeface="Tahoma"/>
                <a:sym typeface="Tahoma"/>
              </a:defRPr>
            </a:lvl1pPr>
          </a:lstStyle>
          <a:p>
            <a:pPr/>
            <a:r>
              <a:t>Unrestricted</a:t>
            </a:r>
          </a:p>
        </p:txBody>
      </p:sp>
      <p:sp>
        <p:nvSpPr>
          <p:cNvPr id="767" name="Shape 767"/>
          <p:cNvSpPr/>
          <p:nvPr/>
        </p:nvSpPr>
        <p:spPr>
          <a:xfrm>
            <a:off x="152400" y="1905000"/>
            <a:ext cx="74676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lvl1pPr>
          </a:lstStyle>
          <a:p>
            <a:pPr/>
            <a:r>
              <a:t>The report can be disseminated to law enforcement.</a:t>
            </a:r>
          </a:p>
        </p:txBody>
      </p:sp>
      <p:sp>
        <p:nvSpPr>
          <p:cNvPr id="768" name="Shape 768"/>
          <p:cNvSpPr/>
          <p:nvPr/>
        </p:nvSpPr>
        <p:spPr>
          <a:xfrm>
            <a:off x="152400" y="3505200"/>
            <a:ext cx="85344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The report can be disseminated to designated law enforcement only.</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r>
              <a:t>R v. Stinchcombe</a:t>
            </a:r>
          </a:p>
        </p:txBody>
      </p:sp>
      <p:sp>
        <p:nvSpPr>
          <p:cNvPr id="141" name="Shape 141"/>
          <p:cNvSpPr/>
          <p:nvPr>
            <p:ph type="body" idx="1"/>
          </p:nvPr>
        </p:nvSpPr>
        <p:spPr>
          <a:xfrm>
            <a:off x="685800" y="1600200"/>
            <a:ext cx="7772400" cy="4495800"/>
          </a:xfrm>
          <a:prstGeom prst="rect">
            <a:avLst/>
          </a:prstGeom>
        </p:spPr>
        <p:txBody>
          <a:bodyPr/>
          <a:lstStyle/>
          <a:p>
            <a:pPr marL="336042" indent="-336042" defTabSz="896111">
              <a:spcBef>
                <a:spcPts val="400"/>
              </a:spcBef>
              <a:defRPr b="1" i="1" sz="1960"/>
            </a:pPr>
            <a:r>
              <a:t>R. v. Stinchcombe</a:t>
            </a:r>
            <a:r>
              <a:rPr b="0" i="0"/>
              <a:t>, [1991] 3 S.C.R. 326 is a landmark Supreme Court of Canada decision on the disclosure of evidence in a trial and is considered by most to be one of the most significant criminal law cases of the decade. </a:t>
            </a:r>
            <a:r>
              <a:rPr i="0"/>
              <a:t>The Court found that the Crown had a duty to provide the defence with all evidence that could possibly be relevant to the case, regardless of whether the Crown plans to call that evidence at trial or not, or whether it helps or hurts the Crown's case. </a:t>
            </a:r>
            <a:r>
              <a:rPr b="0" i="0"/>
              <a:t>This case put to rest the long standing issue of whether the Crown could purposely deny the defence evidence that the Crown found would be harmful to their case.</a:t>
            </a:r>
            <a:endParaRPr b="0" i="0"/>
          </a:p>
          <a:p>
            <a:pPr marL="336042" indent="-336042" defTabSz="896111">
              <a:spcBef>
                <a:spcPts val="400"/>
              </a:spcBef>
              <a:defRPr i="1" sz="1960"/>
            </a:pPr>
            <a:r>
              <a:t>"The Crown has a legal duty to disclose all relevant information to the defence. The fruits of the investigation which are in its possession are not the property of the Crown for use in securing a conviction but the property of the public to be used to ensure that justice is done.“  CANLII.ca</a:t>
            </a:r>
          </a:p>
        </p:txBody>
      </p:sp>
    </p:spTree>
  </p:cSld>
  <p:clrMapOvr>
    <a:masterClrMapping/>
  </p:clrMapOvr>
  <p:transition xmlns:p14="http://schemas.microsoft.com/office/powerpoint/2010/main" spd="med" advClick="1" p14:dur="1000"/>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772" name="Group 772"/>
          <p:cNvGrpSpPr/>
          <p:nvPr/>
        </p:nvGrpSpPr>
        <p:grpSpPr>
          <a:xfrm>
            <a:off x="1123950" y="6386512"/>
            <a:ext cx="1743075" cy="234951"/>
            <a:chOff x="0" y="0"/>
            <a:chExt cx="1743075" cy="234950"/>
          </a:xfrm>
        </p:grpSpPr>
        <p:sp>
          <p:nvSpPr>
            <p:cNvPr id="770" name="Shape 770"/>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71" name="Shape 771"/>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73" name="Shape 773"/>
          <p:cNvSpPr/>
          <p:nvPr>
            <p:ph type="title" idx="4294967295"/>
          </p:nvPr>
        </p:nvSpPr>
        <p:spPr>
          <a:xfrm>
            <a:off x="0" y="0"/>
            <a:ext cx="9144000" cy="1143000"/>
          </a:xfrm>
          <a:prstGeom prst="rect">
            <a:avLst/>
          </a:prstGeom>
        </p:spPr>
        <p:txBody>
          <a:bodyPr/>
          <a:lstStyle>
            <a:lvl1pPr>
              <a:defRPr sz="3200">
                <a:solidFill>
                  <a:srgbClr val="FFFF00"/>
                </a:solidFill>
                <a:latin typeface="AvantGarde Bk BT"/>
                <a:ea typeface="AvantGarde Bk BT"/>
                <a:cs typeface="AvantGarde Bk BT"/>
                <a:sym typeface="AvantGarde Bk BT"/>
              </a:defRPr>
            </a:lvl1pPr>
          </a:lstStyle>
          <a:p>
            <a:pPr/>
            <a:r>
              <a:t>Why Change a Security/Dissemination Designation?</a:t>
            </a:r>
          </a:p>
        </p:txBody>
      </p:sp>
      <p:sp>
        <p:nvSpPr>
          <p:cNvPr id="774" name="Shape 774"/>
          <p:cNvSpPr/>
          <p:nvPr/>
        </p:nvSpPr>
        <p:spPr>
          <a:xfrm>
            <a:off x="381000" y="1371599"/>
            <a:ext cx="8382000" cy="468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Font typeface="Arial"/>
              <a:buChar char="•"/>
              <a:defRPr>
                <a:latin typeface="Tahoma"/>
                <a:ea typeface="Tahoma"/>
                <a:cs typeface="Tahoma"/>
                <a:sym typeface="Tahoma"/>
              </a:defRPr>
            </a:pPr>
            <a:r>
              <a:t> The Intelligence-Led approach requires that </a:t>
            </a:r>
            <a:r>
              <a:rPr>
                <a:solidFill>
                  <a:srgbClr val="FF0000"/>
                </a:solidFill>
              </a:rPr>
              <a:t>information flow</a:t>
            </a:r>
            <a:r>
              <a:t> as freely as possible.</a:t>
            </a:r>
          </a:p>
          <a:p>
            <a:pPr>
              <a:spcBef>
                <a:spcPts val="1400"/>
              </a:spcBef>
              <a:buSzPct val="100000"/>
              <a:buFont typeface="Arial"/>
              <a:buChar char="•"/>
              <a:defRPr>
                <a:latin typeface="Tahoma"/>
                <a:ea typeface="Tahoma"/>
                <a:cs typeface="Tahoma"/>
                <a:sym typeface="Tahoma"/>
              </a:defRPr>
            </a:pPr>
            <a:r>
              <a:t> Far too often, security/dissemination classifications are left unchanged, restricting information sharing; </a:t>
            </a:r>
            <a:r>
              <a:rPr>
                <a:solidFill>
                  <a:srgbClr val="FF0000"/>
                </a:solidFill>
              </a:rPr>
              <a:t>old reports should periodically be revisited</a:t>
            </a:r>
            <a:r>
              <a:t>.</a:t>
            </a:r>
          </a:p>
          <a:p>
            <a:pPr>
              <a:spcBef>
                <a:spcPts val="1400"/>
              </a:spcBef>
              <a:buSzPct val="100000"/>
              <a:buFont typeface="Arial"/>
              <a:buChar char="•"/>
              <a:defRPr>
                <a:latin typeface="Tahoma"/>
                <a:ea typeface="Tahoma"/>
                <a:cs typeface="Tahoma"/>
                <a:sym typeface="Tahoma"/>
              </a:defRPr>
            </a:pPr>
            <a:r>
              <a:t> Reasons to alter security/dissemination designations include:</a:t>
            </a:r>
          </a:p>
          <a:p>
            <a:pPr lvl="1" marL="457200" indent="0">
              <a:spcBef>
                <a:spcPts val="1400"/>
              </a:spcBef>
              <a:buSzPct val="100000"/>
              <a:buFont typeface="Wingdings"/>
              <a:buChar char="▪"/>
              <a:defRPr>
                <a:latin typeface="Tahoma"/>
                <a:ea typeface="Tahoma"/>
                <a:cs typeface="Tahoma"/>
                <a:sym typeface="Tahoma"/>
              </a:defRPr>
            </a:pPr>
            <a:r>
              <a:t> Passage of time</a:t>
            </a:r>
          </a:p>
          <a:p>
            <a:pPr lvl="1" marL="457200" indent="0">
              <a:spcBef>
                <a:spcPts val="1400"/>
              </a:spcBef>
              <a:buSzPct val="100000"/>
              <a:buFont typeface="Wingdings"/>
              <a:buChar char="▪"/>
              <a:defRPr>
                <a:latin typeface="Tahoma"/>
                <a:ea typeface="Tahoma"/>
                <a:cs typeface="Tahoma"/>
                <a:sym typeface="Tahoma"/>
              </a:defRPr>
            </a:pPr>
            <a:r>
              <a:t> New intelligence</a:t>
            </a:r>
          </a:p>
          <a:p>
            <a:pPr lvl="1" marL="457200" indent="0">
              <a:spcBef>
                <a:spcPts val="1400"/>
              </a:spcBef>
              <a:buSzPct val="100000"/>
              <a:buFont typeface="Wingdings"/>
              <a:buChar char="▪"/>
              <a:defRPr>
                <a:latin typeface="Tahoma"/>
                <a:ea typeface="Tahoma"/>
                <a:cs typeface="Tahoma"/>
                <a:sym typeface="Tahoma"/>
              </a:defRPr>
            </a:pPr>
            <a:r>
              <a:t> Investigations</a:t>
            </a:r>
          </a:p>
        </p:txBody>
      </p:sp>
    </p:spTree>
  </p:cSld>
  <p:clrMapOvr>
    <a:masterClrMapping/>
  </p:clrMapOvr>
  <p:transition xmlns:p14="http://schemas.microsoft.com/office/powerpoint/2010/main" spd="med" advClick="1" p14:dur="1000"/>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76" name="Shape 776"/>
          <p:cNvSpPr/>
          <p:nvPr>
            <p:ph type="title" idx="4294967295"/>
          </p:nvPr>
        </p:nvSpPr>
        <p:spPr>
          <a:xfrm>
            <a:off x="381000" y="0"/>
            <a:ext cx="83058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Sourcing Information</a:t>
            </a:r>
          </a:p>
        </p:txBody>
      </p:sp>
      <p:grpSp>
        <p:nvGrpSpPr>
          <p:cNvPr id="779" name="Group 779"/>
          <p:cNvGrpSpPr/>
          <p:nvPr/>
        </p:nvGrpSpPr>
        <p:grpSpPr>
          <a:xfrm>
            <a:off x="1123950" y="6386512"/>
            <a:ext cx="1743075" cy="234951"/>
            <a:chOff x="0" y="0"/>
            <a:chExt cx="1743075" cy="234950"/>
          </a:xfrm>
        </p:grpSpPr>
        <p:sp>
          <p:nvSpPr>
            <p:cNvPr id="777" name="Shape 777"/>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78" name="Shape 778"/>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80" name="Shape 780"/>
          <p:cNvSpPr/>
          <p:nvPr/>
        </p:nvSpPr>
        <p:spPr>
          <a:xfrm>
            <a:off x="990600" y="1447800"/>
            <a:ext cx="6324600" cy="26670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Font typeface="Wingdings"/>
              <a:buChar char="▪"/>
              <a:defRPr>
                <a:effectLst>
                  <a:outerShdw sx="100000" sy="100000" kx="0" ky="0" algn="b" rotWithShape="0" blurRad="38100" dist="38100" dir="2700000">
                    <a:srgbClr val="C0C0C0"/>
                  </a:outerShdw>
                </a:effectLst>
                <a:latin typeface="Tahoma"/>
                <a:ea typeface="Tahoma"/>
                <a:cs typeface="Tahoma"/>
                <a:sym typeface="Tahoma"/>
              </a:defRPr>
            </a:pPr>
            <a:r>
              <a:t> </a:t>
            </a:r>
            <a:r>
              <a:t>At the end of each statement, you must identify the source of the information.</a:t>
            </a:r>
          </a:p>
          <a:p>
            <a:pPr>
              <a:spcBef>
                <a:spcPts val="1400"/>
              </a:spcBef>
              <a:buSzPct val="100000"/>
              <a:buFont typeface="Wingdings"/>
              <a:buChar char="▪"/>
              <a:defRPr>
                <a:latin typeface="Tahoma"/>
                <a:ea typeface="Tahoma"/>
                <a:cs typeface="Tahoma"/>
                <a:sym typeface="Tahoma"/>
              </a:defRPr>
            </a:pPr>
            <a:r>
              <a:t> If multiple sources are available, indicate “DERIVED FROM MULTIPLE SOURCES” and use an endnote to identify all sources used.</a:t>
            </a:r>
          </a:p>
          <a:p>
            <a:pPr>
              <a:spcBef>
                <a:spcPts val="1400"/>
              </a:spcBef>
              <a:buSzPct val="100000"/>
              <a:buFont typeface="Wingdings"/>
              <a:buChar char="▪"/>
              <a:defRPr>
                <a:latin typeface="Tahoma"/>
                <a:ea typeface="Tahoma"/>
                <a:cs typeface="Tahoma"/>
                <a:sym typeface="Tahoma"/>
              </a:defRPr>
            </a:pPr>
            <a:r>
              <a:t> Provide the date of the information.</a:t>
            </a:r>
          </a:p>
        </p:txBody>
      </p:sp>
      <p:sp>
        <p:nvSpPr>
          <p:cNvPr id="781" name="Shape 781"/>
          <p:cNvSpPr/>
          <p:nvPr/>
        </p:nvSpPr>
        <p:spPr>
          <a:xfrm>
            <a:off x="1066800" y="4267200"/>
            <a:ext cx="64008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FF0000"/>
                </a:solidFill>
                <a:latin typeface="Tahoma"/>
                <a:ea typeface="Tahoma"/>
                <a:cs typeface="Tahoma"/>
                <a:sym typeface="Tahoma"/>
              </a:defRPr>
            </a:lvl1pPr>
          </a:lstStyle>
          <a:p>
            <a:pPr/>
            <a:r>
              <a:t>(TPS File 01-0001)(2001/01/01)</a:t>
            </a:r>
          </a:p>
        </p:txBody>
      </p:sp>
      <p:sp>
        <p:nvSpPr>
          <p:cNvPr id="782" name="Shape 782"/>
          <p:cNvSpPr/>
          <p:nvPr/>
        </p:nvSpPr>
        <p:spPr>
          <a:xfrm>
            <a:off x="1066800" y="4876800"/>
            <a:ext cx="80772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solidFill>
                  <a:srgbClr val="FF0000"/>
                </a:solidFill>
                <a:latin typeface="Tahoma"/>
                <a:ea typeface="Tahoma"/>
                <a:cs typeface="Tahoma"/>
                <a:sym typeface="Tahoma"/>
              </a:defRPr>
            </a:lvl1pPr>
          </a:lstStyle>
          <a:p>
            <a:pPr/>
            <a:r>
              <a:t>(DERIVED FROM MULTIPLE SOURCES)(2003/10/11)</a:t>
            </a:r>
          </a:p>
        </p:txBody>
      </p:sp>
    </p:spTree>
  </p:cSld>
  <p:clrMapOvr>
    <a:masterClrMapping/>
  </p:clrMapOvr>
  <p:transition xmlns:p14="http://schemas.microsoft.com/office/powerpoint/2010/main" spd="med" advClick="1" p14:dur="1000"/>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84" name="Shape 784"/>
          <p:cNvSpPr/>
          <p:nvPr>
            <p:ph type="title" idx="4294967295"/>
          </p:nvPr>
        </p:nvSpPr>
        <p:spPr>
          <a:xfrm>
            <a:off x="152400" y="0"/>
            <a:ext cx="8839200" cy="11430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Reliability Indicators: Common Form</a:t>
            </a:r>
          </a:p>
        </p:txBody>
      </p:sp>
      <p:grpSp>
        <p:nvGrpSpPr>
          <p:cNvPr id="787" name="Group 787"/>
          <p:cNvGrpSpPr/>
          <p:nvPr/>
        </p:nvGrpSpPr>
        <p:grpSpPr>
          <a:xfrm>
            <a:off x="1123950" y="6386512"/>
            <a:ext cx="1743075" cy="234951"/>
            <a:chOff x="0" y="0"/>
            <a:chExt cx="1743075" cy="234950"/>
          </a:xfrm>
        </p:grpSpPr>
        <p:sp>
          <p:nvSpPr>
            <p:cNvPr id="785" name="Shape 78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86" name="Shape 78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88" name="Shape 788"/>
          <p:cNvSpPr/>
          <p:nvPr/>
        </p:nvSpPr>
        <p:spPr>
          <a:xfrm>
            <a:off x="609600" y="1981200"/>
            <a:ext cx="8229600" cy="3380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1000">
                <a:solidFill>
                  <a:srgbClr val="FF3300"/>
                </a:solidFill>
                <a:latin typeface="Tahoma"/>
                <a:ea typeface="Tahoma"/>
                <a:cs typeface="Tahoma"/>
                <a:sym typeface="Tahoma"/>
              </a:defRPr>
            </a:pPr>
          </a:p>
          <a:p>
            <a:pPr lvl="2">
              <a:spcBef>
                <a:spcPts val="1200"/>
              </a:spcBef>
              <a:defRPr sz="2000">
                <a:latin typeface="Tahoma"/>
                <a:ea typeface="Tahoma"/>
                <a:cs typeface="Tahoma"/>
                <a:sym typeface="Tahoma"/>
              </a:defRPr>
            </a:pPr>
            <a:r>
              <a:t>C/R	-	CO</a:t>
            </a:r>
            <a:r>
              <a:t>NFIRMED</a:t>
            </a:r>
            <a:r>
              <a:t> RELIAB</a:t>
            </a:r>
            <a:r>
              <a:t>ILITY</a:t>
            </a:r>
          </a:p>
          <a:p>
            <a:pPr lvl="2">
              <a:spcBef>
                <a:spcPts val="1200"/>
              </a:spcBef>
              <a:defRPr sz="2000">
                <a:latin typeface="Tahoma"/>
                <a:ea typeface="Tahoma"/>
                <a:cs typeface="Tahoma"/>
                <a:sym typeface="Tahoma"/>
              </a:defRPr>
            </a:pPr>
            <a:r>
              <a:t>B/R	-	BELIEVED RELIAB</a:t>
            </a:r>
            <a:r>
              <a:t>ILITY</a:t>
            </a:r>
          </a:p>
          <a:p>
            <a:pPr lvl="2">
              <a:spcBef>
                <a:spcPts val="1200"/>
              </a:spcBef>
              <a:defRPr sz="2000">
                <a:latin typeface="Tahoma"/>
                <a:ea typeface="Tahoma"/>
                <a:cs typeface="Tahoma"/>
                <a:sym typeface="Tahoma"/>
              </a:defRPr>
            </a:pPr>
            <a:r>
              <a:t>U/R	-	UNKNOWN RELIABLIITY</a:t>
            </a:r>
          </a:p>
          <a:p>
            <a:pPr lvl="2">
              <a:spcBef>
                <a:spcPts val="1200"/>
              </a:spcBef>
              <a:defRPr sz="2000">
                <a:latin typeface="Tahoma"/>
                <a:ea typeface="Tahoma"/>
                <a:cs typeface="Tahoma"/>
                <a:sym typeface="Tahoma"/>
              </a:defRPr>
            </a:pPr>
            <a:r>
              <a:t>D/R	-	DOUBTFUL RELIABILITY</a:t>
            </a:r>
          </a:p>
          <a:p>
            <a:pPr lvl="2">
              <a:spcBef>
                <a:spcPts val="1400"/>
              </a:spcBef>
              <a:defRPr sz="2000">
                <a:latin typeface="Tahoma"/>
                <a:ea typeface="Tahoma"/>
                <a:cs typeface="Tahoma"/>
                <a:sym typeface="Tahoma"/>
              </a:defRPr>
            </a:pPr>
          </a:p>
          <a:p>
            <a:pPr lvl="2">
              <a:spcBef>
                <a:spcPts val="1200"/>
              </a:spcBef>
              <a:defRPr sz="2000">
                <a:latin typeface="Tahoma"/>
                <a:ea typeface="Tahoma"/>
                <a:cs typeface="Tahoma"/>
                <a:sym typeface="Tahoma"/>
              </a:defRPr>
            </a:pPr>
            <a:r>
              <a:t>/C	-	AVAILABLE FOR COURT</a:t>
            </a:r>
          </a:p>
          <a:p>
            <a:pPr lvl="2">
              <a:spcBef>
                <a:spcPts val="900"/>
              </a:spcBef>
              <a:defRPr sz="1600">
                <a:solidFill>
                  <a:srgbClr val="FF0000"/>
                </a:solidFill>
                <a:latin typeface="Tahoma"/>
                <a:ea typeface="Tahoma"/>
                <a:cs typeface="Tahoma"/>
                <a:sym typeface="Tahoma"/>
              </a:defRPr>
            </a:pPr>
            <a:r>
              <a:t>NB: This is typically added on to the C/R information and written as C/R/C</a:t>
            </a:r>
          </a:p>
        </p:txBody>
      </p:sp>
    </p:spTree>
  </p:cSld>
  <p:clrMapOvr>
    <a:masterClrMapping/>
  </p:clrMapOvr>
  <p:transition xmlns:p14="http://schemas.microsoft.com/office/powerpoint/2010/main" spd="med" advClick="1" p14:dur="1000"/>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0" name="Shape 790"/>
          <p:cNvSpPr/>
          <p:nvPr>
            <p:ph type="title" idx="4294967295"/>
          </p:nvPr>
        </p:nvSpPr>
        <p:spPr>
          <a:xfrm>
            <a:off x="0" y="0"/>
            <a:ext cx="9144000" cy="1143000"/>
          </a:xfrm>
          <a:prstGeom prst="rect">
            <a:avLst/>
          </a:prstGeom>
        </p:spPr>
        <p:txBody>
          <a:bodyPr/>
          <a:lstStyle>
            <a:lvl1pPr>
              <a:defRPr sz="3600">
                <a:solidFill>
                  <a:srgbClr val="FFFF00"/>
                </a:solidFill>
                <a:latin typeface="AvantGarde Bk BT"/>
                <a:ea typeface="AvantGarde Bk BT"/>
                <a:cs typeface="AvantGarde Bk BT"/>
                <a:sym typeface="AvantGarde Bk BT"/>
              </a:defRPr>
            </a:lvl1pPr>
          </a:lstStyle>
          <a:p>
            <a:pPr/>
            <a:r>
              <a:t>Reliability Indicators: Alternate Form</a:t>
            </a:r>
          </a:p>
        </p:txBody>
      </p:sp>
      <p:grpSp>
        <p:nvGrpSpPr>
          <p:cNvPr id="793" name="Group 793"/>
          <p:cNvGrpSpPr/>
          <p:nvPr/>
        </p:nvGrpSpPr>
        <p:grpSpPr>
          <a:xfrm>
            <a:off x="1123950" y="6386512"/>
            <a:ext cx="1743075" cy="234951"/>
            <a:chOff x="0" y="0"/>
            <a:chExt cx="1743075" cy="234950"/>
          </a:xfrm>
        </p:grpSpPr>
        <p:sp>
          <p:nvSpPr>
            <p:cNvPr id="791" name="Shape 791"/>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792" name="Shape 792"/>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794" name="Shape 794"/>
          <p:cNvSpPr/>
          <p:nvPr/>
        </p:nvSpPr>
        <p:spPr>
          <a:xfrm>
            <a:off x="228600" y="1295399"/>
            <a:ext cx="4267200" cy="250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b="1" sz="1800">
                <a:solidFill>
                  <a:srgbClr val="FF0000"/>
                </a:solidFill>
                <a:latin typeface="Tahoma"/>
                <a:ea typeface="Tahoma"/>
                <a:cs typeface="Tahoma"/>
                <a:sym typeface="Tahoma"/>
              </a:defRPr>
            </a:pPr>
            <a:r>
              <a:t>Source</a:t>
            </a:r>
          </a:p>
          <a:p>
            <a:pPr>
              <a:spcBef>
                <a:spcPts val="600"/>
              </a:spcBef>
              <a:defRPr b="1" sz="1800">
                <a:latin typeface="Tahoma"/>
                <a:ea typeface="Tahoma"/>
                <a:cs typeface="Tahoma"/>
                <a:sym typeface="Tahoma"/>
              </a:defRPr>
            </a:pPr>
            <a:r>
              <a:t>A = Completely Reliable</a:t>
            </a:r>
          </a:p>
          <a:p>
            <a:pPr>
              <a:spcBef>
                <a:spcPts val="600"/>
              </a:spcBef>
              <a:defRPr b="1" sz="1800">
                <a:latin typeface="Tahoma"/>
                <a:ea typeface="Tahoma"/>
                <a:cs typeface="Tahoma"/>
                <a:sym typeface="Tahoma"/>
              </a:defRPr>
            </a:pPr>
            <a:r>
              <a:t>B = Usually Reliable</a:t>
            </a:r>
          </a:p>
          <a:p>
            <a:pPr>
              <a:spcBef>
                <a:spcPts val="600"/>
              </a:spcBef>
              <a:defRPr b="1" sz="1800">
                <a:latin typeface="Tahoma"/>
                <a:ea typeface="Tahoma"/>
                <a:cs typeface="Tahoma"/>
                <a:sym typeface="Tahoma"/>
              </a:defRPr>
            </a:pPr>
            <a:r>
              <a:t>C = Fairly Reliable</a:t>
            </a:r>
          </a:p>
          <a:p>
            <a:pPr>
              <a:spcBef>
                <a:spcPts val="600"/>
              </a:spcBef>
              <a:defRPr b="1" sz="1800">
                <a:latin typeface="Tahoma"/>
                <a:ea typeface="Tahoma"/>
                <a:cs typeface="Tahoma"/>
                <a:sym typeface="Tahoma"/>
              </a:defRPr>
            </a:pPr>
            <a:r>
              <a:t>D = Not Usually Reliable</a:t>
            </a:r>
          </a:p>
          <a:p>
            <a:pPr>
              <a:spcBef>
                <a:spcPts val="600"/>
              </a:spcBef>
              <a:defRPr b="1" sz="1800">
                <a:latin typeface="Tahoma"/>
                <a:ea typeface="Tahoma"/>
                <a:cs typeface="Tahoma"/>
                <a:sym typeface="Tahoma"/>
              </a:defRPr>
            </a:pPr>
            <a:r>
              <a:t>E = Unreliable</a:t>
            </a:r>
          </a:p>
          <a:p>
            <a:pPr>
              <a:spcBef>
                <a:spcPts val="600"/>
              </a:spcBef>
              <a:defRPr b="1" sz="1800">
                <a:latin typeface="Tahoma"/>
                <a:ea typeface="Tahoma"/>
                <a:cs typeface="Tahoma"/>
                <a:sym typeface="Tahoma"/>
              </a:defRPr>
            </a:pPr>
            <a:r>
              <a:t>F = Reliability Cannot be Judged</a:t>
            </a:r>
          </a:p>
        </p:txBody>
      </p:sp>
      <p:sp>
        <p:nvSpPr>
          <p:cNvPr id="795" name="Shape 795"/>
          <p:cNvSpPr/>
          <p:nvPr/>
        </p:nvSpPr>
        <p:spPr>
          <a:xfrm>
            <a:off x="4800600" y="1219199"/>
            <a:ext cx="3124200" cy="278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b="1" sz="1800">
                <a:solidFill>
                  <a:srgbClr val="FF3300"/>
                </a:solidFill>
                <a:latin typeface="Tahoma"/>
                <a:ea typeface="Tahoma"/>
                <a:cs typeface="Tahoma"/>
                <a:sym typeface="Tahoma"/>
              </a:defRPr>
            </a:pPr>
            <a:r>
              <a:t>Information</a:t>
            </a:r>
          </a:p>
          <a:p>
            <a:pPr>
              <a:spcBef>
                <a:spcPts val="600"/>
              </a:spcBef>
              <a:defRPr b="1" sz="1800">
                <a:latin typeface="Tahoma"/>
                <a:ea typeface="Tahoma"/>
                <a:cs typeface="Tahoma"/>
                <a:sym typeface="Tahoma"/>
              </a:defRPr>
            </a:pPr>
            <a:r>
              <a:t>1 = Confirmed</a:t>
            </a:r>
          </a:p>
          <a:p>
            <a:pPr>
              <a:spcBef>
                <a:spcPts val="600"/>
              </a:spcBef>
              <a:defRPr b="1" sz="1800">
                <a:latin typeface="Tahoma"/>
                <a:ea typeface="Tahoma"/>
                <a:cs typeface="Tahoma"/>
                <a:sym typeface="Tahoma"/>
              </a:defRPr>
            </a:pPr>
            <a:r>
              <a:t>2 = Probably True</a:t>
            </a:r>
          </a:p>
          <a:p>
            <a:pPr>
              <a:spcBef>
                <a:spcPts val="600"/>
              </a:spcBef>
              <a:defRPr b="1" sz="1800">
                <a:latin typeface="Tahoma"/>
                <a:ea typeface="Tahoma"/>
                <a:cs typeface="Tahoma"/>
                <a:sym typeface="Tahoma"/>
              </a:defRPr>
            </a:pPr>
            <a:r>
              <a:t>3 = Possibly True</a:t>
            </a:r>
          </a:p>
          <a:p>
            <a:pPr>
              <a:spcBef>
                <a:spcPts val="600"/>
              </a:spcBef>
              <a:defRPr b="1" sz="1800">
                <a:latin typeface="Tahoma"/>
                <a:ea typeface="Tahoma"/>
                <a:cs typeface="Tahoma"/>
                <a:sym typeface="Tahoma"/>
              </a:defRPr>
            </a:pPr>
            <a:r>
              <a:t>4 = Doubtfully True</a:t>
            </a:r>
          </a:p>
          <a:p>
            <a:pPr>
              <a:spcBef>
                <a:spcPts val="600"/>
              </a:spcBef>
              <a:defRPr b="1" sz="1800">
                <a:latin typeface="Tahoma"/>
                <a:ea typeface="Tahoma"/>
                <a:cs typeface="Tahoma"/>
                <a:sym typeface="Tahoma"/>
              </a:defRPr>
            </a:pPr>
            <a:r>
              <a:t>5 = Improbable</a:t>
            </a:r>
          </a:p>
          <a:p>
            <a:pPr>
              <a:spcBef>
                <a:spcPts val="600"/>
              </a:spcBef>
              <a:defRPr b="1" sz="1800">
                <a:latin typeface="Tahoma"/>
                <a:ea typeface="Tahoma"/>
                <a:cs typeface="Tahoma"/>
                <a:sym typeface="Tahoma"/>
              </a:defRPr>
            </a:pPr>
            <a:r>
              <a:t>6 = Truth Cannot be Judged</a:t>
            </a:r>
          </a:p>
        </p:txBody>
      </p:sp>
      <p:sp>
        <p:nvSpPr>
          <p:cNvPr id="796" name="Shape 796"/>
          <p:cNvSpPr/>
          <p:nvPr/>
        </p:nvSpPr>
        <p:spPr>
          <a:xfrm>
            <a:off x="228600" y="4572000"/>
            <a:ext cx="8458200" cy="14152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800">
                <a:solidFill>
                  <a:srgbClr val="FF3300"/>
                </a:solidFill>
              </a:defRPr>
            </a:pPr>
            <a:r>
              <a:t>Example 1: </a:t>
            </a:r>
            <a:r>
              <a:rPr b="1">
                <a:solidFill>
                  <a:srgbClr val="000000"/>
                </a:solidFill>
              </a:rPr>
              <a:t>C1</a:t>
            </a:r>
            <a:r>
              <a:rPr>
                <a:solidFill>
                  <a:srgbClr val="000000"/>
                </a:solidFill>
              </a:rPr>
              <a:t> = A fairly reliable source who has provided information that has been confirmed through at least one other source.</a:t>
            </a:r>
            <a:endParaRPr>
              <a:solidFill>
                <a:srgbClr val="000000"/>
              </a:solidFill>
            </a:endParaRPr>
          </a:p>
          <a:p>
            <a:pPr>
              <a:defRPr sz="1800">
                <a:solidFill>
                  <a:srgbClr val="FF3300"/>
                </a:solidFill>
              </a:defRPr>
            </a:pPr>
          </a:p>
          <a:p>
            <a:pPr>
              <a:defRPr sz="1800">
                <a:solidFill>
                  <a:srgbClr val="FF0000"/>
                </a:solidFill>
              </a:defRPr>
            </a:pPr>
            <a:r>
              <a:t>Example 2: </a:t>
            </a:r>
            <a:r>
              <a:rPr b="1">
                <a:solidFill>
                  <a:srgbClr val="000000"/>
                </a:solidFill>
              </a:rPr>
              <a:t>A5</a:t>
            </a:r>
            <a:r>
              <a:rPr>
                <a:solidFill>
                  <a:srgbClr val="000000"/>
                </a:solidFill>
              </a:rPr>
              <a:t> = A completely reliable source has provided information that on this occasion is improbable based on other information you’ve received from informants.</a:t>
            </a:r>
            <a:r>
              <a:t> </a:t>
            </a:r>
          </a:p>
        </p:txBody>
      </p:sp>
    </p:spTree>
  </p:cSld>
  <p:clrMapOvr>
    <a:masterClrMapping/>
  </p:clrMapOvr>
  <p:transition xmlns:p14="http://schemas.microsoft.com/office/powerpoint/2010/main" spd="med" advClick="1" p14:dur="1000"/>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8" name="Shape 798"/>
          <p:cNvSpPr/>
          <p:nvPr>
            <p:ph type="title" idx="4294967295"/>
          </p:nvPr>
        </p:nvSpPr>
        <p:spPr>
          <a:xfrm>
            <a:off x="0" y="0"/>
            <a:ext cx="91440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Intelligence Report Format</a:t>
            </a:r>
          </a:p>
        </p:txBody>
      </p:sp>
      <p:grpSp>
        <p:nvGrpSpPr>
          <p:cNvPr id="801" name="Group 801"/>
          <p:cNvGrpSpPr/>
          <p:nvPr/>
        </p:nvGrpSpPr>
        <p:grpSpPr>
          <a:xfrm>
            <a:off x="1123950" y="6386512"/>
            <a:ext cx="1743075" cy="234951"/>
            <a:chOff x="0" y="0"/>
            <a:chExt cx="1743075" cy="234950"/>
          </a:xfrm>
        </p:grpSpPr>
        <p:sp>
          <p:nvSpPr>
            <p:cNvPr id="799" name="Shape 799"/>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800" name="Shape 800"/>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802" name="Shape 802"/>
          <p:cNvSpPr/>
          <p:nvPr/>
        </p:nvSpPr>
        <p:spPr>
          <a:xfrm>
            <a:off x="1219200" y="1219200"/>
            <a:ext cx="22098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500"/>
              </a:spcBef>
              <a:defRPr>
                <a:latin typeface="Tahoma"/>
                <a:ea typeface="Tahoma"/>
                <a:cs typeface="Tahoma"/>
                <a:sym typeface="Tahoma"/>
              </a:defRPr>
            </a:pPr>
            <a:r>
              <a:t>A.  </a:t>
            </a:r>
            <a:r>
              <a:rPr b="1">
                <a:solidFill>
                  <a:srgbClr val="FF0000"/>
                </a:solidFill>
              </a:rPr>
              <a:t>Synopsis</a:t>
            </a:r>
          </a:p>
        </p:txBody>
      </p:sp>
      <p:sp>
        <p:nvSpPr>
          <p:cNvPr id="803" name="Shape 803"/>
          <p:cNvSpPr/>
          <p:nvPr/>
        </p:nvSpPr>
        <p:spPr>
          <a:xfrm>
            <a:off x="1219200" y="1828800"/>
            <a:ext cx="5486400" cy="466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a:latin typeface="Tahoma"/>
                <a:ea typeface="Tahoma"/>
                <a:cs typeface="Tahoma"/>
                <a:sym typeface="Tahoma"/>
              </a:defRPr>
            </a:pPr>
            <a:r>
              <a:t>B.</a:t>
            </a:r>
            <a:r>
              <a:rPr b="1">
                <a:effectLst>
                  <a:outerShdw sx="100000" sy="100000" kx="0" ky="0" algn="b" rotWithShape="0" blurRad="38100" dist="38100" dir="2700000">
                    <a:srgbClr val="C0C0C0"/>
                  </a:outerShdw>
                </a:effectLst>
                <a:latin typeface="Franklin Gothic Demi"/>
                <a:ea typeface="Franklin Gothic Demi"/>
                <a:cs typeface="Franklin Gothic Demi"/>
                <a:sym typeface="Franklin Gothic Demi"/>
              </a:rPr>
              <a:t>  </a:t>
            </a:r>
            <a:r>
              <a:rPr b="1">
                <a:solidFill>
                  <a:srgbClr val="FF0000"/>
                </a:solidFill>
              </a:rPr>
              <a:t>Entities Identified</a:t>
            </a:r>
          </a:p>
        </p:txBody>
      </p:sp>
      <p:grpSp>
        <p:nvGrpSpPr>
          <p:cNvPr id="806" name="Group 806"/>
          <p:cNvGrpSpPr/>
          <p:nvPr/>
        </p:nvGrpSpPr>
        <p:grpSpPr>
          <a:xfrm>
            <a:off x="1219199" y="2438399"/>
            <a:ext cx="7696201" cy="1240791"/>
            <a:chOff x="0" y="0"/>
            <a:chExt cx="7696200" cy="1240789"/>
          </a:xfrm>
        </p:grpSpPr>
        <p:sp>
          <p:nvSpPr>
            <p:cNvPr id="804" name="Shape 804"/>
            <p:cNvSpPr/>
            <p:nvPr/>
          </p:nvSpPr>
          <p:spPr>
            <a:xfrm>
              <a:off x="0" y="0"/>
              <a:ext cx="5578188" cy="459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spcBef>
                  <a:spcPts val="500"/>
                </a:spcBef>
                <a:defRPr>
                  <a:latin typeface="Tahoma"/>
                  <a:ea typeface="Tahoma"/>
                  <a:cs typeface="Tahoma"/>
                  <a:sym typeface="Tahoma"/>
                </a:defRPr>
              </a:pPr>
              <a:r>
                <a:t>C.  </a:t>
              </a:r>
              <a:r>
                <a:rPr b="1">
                  <a:solidFill>
                    <a:srgbClr val="FF0000"/>
                  </a:solidFill>
                </a:rPr>
                <a:t>Facts Regarding the Information</a:t>
              </a:r>
            </a:p>
          </p:txBody>
        </p:sp>
        <p:sp>
          <p:nvSpPr>
            <p:cNvPr id="805" name="Shape 805"/>
            <p:cNvSpPr/>
            <p:nvPr/>
          </p:nvSpPr>
          <p:spPr>
            <a:xfrm>
              <a:off x="533400" y="387350"/>
              <a:ext cx="7162801" cy="853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spcBef>
                  <a:spcPts val="1200"/>
                </a:spcBef>
                <a:defRPr sz="2000">
                  <a:latin typeface="Tahoma"/>
                  <a:ea typeface="Tahoma"/>
                  <a:cs typeface="Tahoma"/>
                  <a:sym typeface="Tahoma"/>
                </a:defRPr>
              </a:pPr>
              <a:r>
                <a:t>(Security Classification) Information ………</a:t>
              </a:r>
            </a:p>
            <a:p>
              <a:pPr>
                <a:spcBef>
                  <a:spcPts val="1200"/>
                </a:spcBef>
                <a:defRPr sz="2000">
                  <a:latin typeface="Tahoma"/>
                  <a:ea typeface="Tahoma"/>
                  <a:cs typeface="Tahoma"/>
                  <a:sym typeface="Tahoma"/>
                </a:defRPr>
              </a:pPr>
              <a:r>
                <a:t>(Source of Information)(Date)(Reliability Indicator)</a:t>
              </a:r>
            </a:p>
          </p:txBody>
        </p:sp>
      </p:grpSp>
      <p:sp>
        <p:nvSpPr>
          <p:cNvPr id="807" name="Shape 807"/>
          <p:cNvSpPr/>
          <p:nvPr/>
        </p:nvSpPr>
        <p:spPr>
          <a:xfrm>
            <a:off x="1219200" y="4495800"/>
            <a:ext cx="3017153"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500"/>
              </a:spcBef>
              <a:defRPr>
                <a:latin typeface="Tahoma"/>
                <a:ea typeface="Tahoma"/>
                <a:cs typeface="Tahoma"/>
                <a:sym typeface="Tahoma"/>
              </a:defRPr>
            </a:pPr>
            <a:r>
              <a:t>E.  </a:t>
            </a:r>
            <a:r>
              <a:rPr b="1">
                <a:solidFill>
                  <a:srgbClr val="FF0000"/>
                </a:solidFill>
              </a:rPr>
              <a:t>Distribution List</a:t>
            </a:r>
          </a:p>
        </p:txBody>
      </p:sp>
      <p:sp>
        <p:nvSpPr>
          <p:cNvPr id="808" name="Shape 808"/>
          <p:cNvSpPr/>
          <p:nvPr/>
        </p:nvSpPr>
        <p:spPr>
          <a:xfrm>
            <a:off x="1219200" y="5638800"/>
            <a:ext cx="2012564"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500"/>
              </a:spcBef>
              <a:defRPr>
                <a:latin typeface="Tahoma"/>
                <a:ea typeface="Tahoma"/>
                <a:cs typeface="Tahoma"/>
                <a:sym typeface="Tahoma"/>
              </a:defRPr>
            </a:pPr>
            <a:r>
              <a:t>G.  </a:t>
            </a:r>
            <a:r>
              <a:rPr b="1">
                <a:solidFill>
                  <a:srgbClr val="FF0000"/>
                </a:solidFill>
              </a:rPr>
              <a:t>Endnotes</a:t>
            </a:r>
          </a:p>
        </p:txBody>
      </p:sp>
      <p:sp>
        <p:nvSpPr>
          <p:cNvPr id="809" name="Shape 809"/>
          <p:cNvSpPr/>
          <p:nvPr/>
        </p:nvSpPr>
        <p:spPr>
          <a:xfrm>
            <a:off x="1219200" y="3657600"/>
            <a:ext cx="365904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500"/>
              </a:spcBef>
              <a:defRPr>
                <a:latin typeface="Tahoma"/>
                <a:ea typeface="Tahoma"/>
                <a:cs typeface="Tahoma"/>
                <a:sym typeface="Tahoma"/>
              </a:defRPr>
            </a:pPr>
            <a:r>
              <a:t>D.  </a:t>
            </a:r>
            <a:r>
              <a:rPr b="1">
                <a:solidFill>
                  <a:srgbClr val="FF0000"/>
                </a:solidFill>
              </a:rPr>
              <a:t>Analytical Comment</a:t>
            </a:r>
          </a:p>
        </p:txBody>
      </p:sp>
      <p:sp>
        <p:nvSpPr>
          <p:cNvPr id="810" name="Shape 810"/>
          <p:cNvSpPr/>
          <p:nvPr/>
        </p:nvSpPr>
        <p:spPr>
          <a:xfrm>
            <a:off x="1819275" y="4038600"/>
            <a:ext cx="6638925"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atin typeface="Tahoma"/>
                <a:ea typeface="Tahoma"/>
                <a:cs typeface="Tahoma"/>
                <a:sym typeface="Tahoma"/>
              </a:defRPr>
            </a:lvl1pPr>
          </a:lstStyle>
          <a:p>
            <a:pPr/>
            <a:r>
              <a:t>Treat as information  (i.e. Provide Security Classification) </a:t>
            </a:r>
          </a:p>
        </p:txBody>
      </p:sp>
      <p:sp>
        <p:nvSpPr>
          <p:cNvPr id="811" name="Shape 811"/>
          <p:cNvSpPr/>
          <p:nvPr/>
        </p:nvSpPr>
        <p:spPr>
          <a:xfrm>
            <a:off x="1219200" y="5105400"/>
            <a:ext cx="4280059"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spcBef>
                <a:spcPts val="500"/>
              </a:spcBef>
              <a:defRPr>
                <a:latin typeface="Tahoma"/>
                <a:ea typeface="Tahoma"/>
                <a:cs typeface="Tahoma"/>
                <a:sym typeface="Tahoma"/>
              </a:defRPr>
            </a:pPr>
            <a:r>
              <a:t>F.  </a:t>
            </a:r>
            <a:r>
              <a:rPr sz="1600"/>
              <a:t> </a:t>
            </a:r>
            <a:r>
              <a:rPr b="1">
                <a:solidFill>
                  <a:srgbClr val="FF0000"/>
                </a:solidFill>
              </a:rPr>
              <a:t>Author + Authorizations</a:t>
            </a:r>
          </a:p>
        </p:txBody>
      </p:sp>
    </p:spTree>
  </p:cSld>
  <p:clrMapOvr>
    <a:masterClrMapping/>
  </p:clrMapOvr>
  <p:transition xmlns:p14="http://schemas.microsoft.com/office/powerpoint/2010/main" spd="med" advClick="1" p14:dur="1000"/>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3" name="Shape 813"/>
          <p:cNvSpPr/>
          <p:nvPr>
            <p:ph type="title" idx="4294967295"/>
          </p:nvPr>
        </p:nvSpPr>
        <p:spPr>
          <a:xfrm>
            <a:off x="0" y="0"/>
            <a:ext cx="91440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What Should a Report Convey?</a:t>
            </a:r>
          </a:p>
        </p:txBody>
      </p:sp>
      <p:grpSp>
        <p:nvGrpSpPr>
          <p:cNvPr id="816" name="Group 816"/>
          <p:cNvGrpSpPr/>
          <p:nvPr/>
        </p:nvGrpSpPr>
        <p:grpSpPr>
          <a:xfrm>
            <a:off x="1123950" y="6386512"/>
            <a:ext cx="1743075" cy="234951"/>
            <a:chOff x="0" y="0"/>
            <a:chExt cx="1743075" cy="234950"/>
          </a:xfrm>
        </p:grpSpPr>
        <p:sp>
          <p:nvSpPr>
            <p:cNvPr id="814" name="Shape 814"/>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815" name="Shape 815"/>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817" name="Shape 817"/>
          <p:cNvSpPr/>
          <p:nvPr/>
        </p:nvSpPr>
        <p:spPr>
          <a:xfrm>
            <a:off x="0" y="1295400"/>
            <a:ext cx="8763000" cy="1450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This will depend largely on the report content: no standardization.</a:t>
            </a:r>
          </a:p>
          <a:p>
            <a:pPr/>
          </a:p>
          <a:p>
            <a:pPr>
              <a:buSzPct val="100000"/>
              <a:buFont typeface="Arial"/>
              <a:buChar char="•"/>
            </a:pPr>
            <a:r>
              <a:t> If a report deals with an SOI or crime group, the following factors should be considered:</a:t>
            </a:r>
          </a:p>
        </p:txBody>
      </p:sp>
      <p:sp>
        <p:nvSpPr>
          <p:cNvPr id="818" name="Shape 818"/>
          <p:cNvSpPr/>
          <p:nvPr/>
        </p:nvSpPr>
        <p:spPr>
          <a:xfrm>
            <a:off x="304800" y="2819400"/>
            <a:ext cx="8534400" cy="32181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b="1">
                <a:solidFill>
                  <a:srgbClr val="FF0000"/>
                </a:solidFill>
                <a:latin typeface="Tahoma"/>
                <a:ea typeface="Tahoma"/>
                <a:cs typeface="Tahoma"/>
                <a:sym typeface="Tahoma"/>
              </a:defRPr>
            </a:pPr>
            <a:r>
              <a:t>CAPABILITIES:</a:t>
            </a:r>
            <a:r>
              <a:rPr b="0"/>
              <a:t> </a:t>
            </a:r>
            <a:r>
              <a:rPr b="0">
                <a:solidFill>
                  <a:srgbClr val="000000"/>
                </a:solidFill>
              </a:rPr>
              <a:t>What is the real potential of the entity under observation?</a:t>
            </a:r>
            <a:endParaRPr b="0">
              <a:solidFill>
                <a:srgbClr val="000000"/>
              </a:solidFill>
            </a:endParaRPr>
          </a:p>
          <a:p>
            <a:pPr>
              <a:spcBef>
                <a:spcPts val="1400"/>
              </a:spcBef>
              <a:defRPr b="1">
                <a:solidFill>
                  <a:srgbClr val="FF0000"/>
                </a:solidFill>
                <a:latin typeface="Tahoma"/>
                <a:ea typeface="Tahoma"/>
                <a:cs typeface="Tahoma"/>
                <a:sym typeface="Tahoma"/>
              </a:defRPr>
            </a:pPr>
            <a:r>
              <a:t>LIMITATIONS: </a:t>
            </a:r>
            <a:r>
              <a:rPr b="0">
                <a:solidFill>
                  <a:srgbClr val="000000"/>
                </a:solidFill>
              </a:rPr>
              <a:t>What capabilities have yet to be developed and what are the obstacles to their development?</a:t>
            </a:r>
            <a:endParaRPr b="0">
              <a:solidFill>
                <a:srgbClr val="000000"/>
              </a:solidFill>
            </a:endParaRPr>
          </a:p>
          <a:p>
            <a:pPr>
              <a:spcBef>
                <a:spcPts val="1400"/>
              </a:spcBef>
              <a:defRPr b="1">
                <a:solidFill>
                  <a:srgbClr val="FF0000"/>
                </a:solidFill>
                <a:latin typeface="Tahoma"/>
                <a:ea typeface="Tahoma"/>
                <a:cs typeface="Tahoma"/>
                <a:sym typeface="Tahoma"/>
              </a:defRPr>
            </a:pPr>
            <a:r>
              <a:t>VULNERABILITIES:</a:t>
            </a:r>
            <a:r>
              <a:rPr b="0"/>
              <a:t> </a:t>
            </a:r>
            <a:r>
              <a:rPr b="0">
                <a:solidFill>
                  <a:srgbClr val="000000"/>
                </a:solidFill>
              </a:rPr>
              <a:t>Where is the entity weakest?</a:t>
            </a:r>
            <a:endParaRPr b="0">
              <a:solidFill>
                <a:srgbClr val="000000"/>
              </a:solidFill>
            </a:endParaRPr>
          </a:p>
          <a:p>
            <a:pPr>
              <a:spcBef>
                <a:spcPts val="1400"/>
              </a:spcBef>
              <a:defRPr b="1">
                <a:solidFill>
                  <a:srgbClr val="FF0000"/>
                </a:solidFill>
                <a:latin typeface="Tahoma"/>
                <a:ea typeface="Tahoma"/>
                <a:cs typeface="Tahoma"/>
                <a:sym typeface="Tahoma"/>
              </a:defRPr>
            </a:pPr>
            <a:r>
              <a:t>INTENTIONS:</a:t>
            </a:r>
            <a:r>
              <a:rPr b="0"/>
              <a:t> </a:t>
            </a:r>
            <a:r>
              <a:rPr b="0">
                <a:solidFill>
                  <a:srgbClr val="000000"/>
                </a:solidFill>
              </a:rPr>
              <a:t>What is the threat posed by the entity and what does it hope to accomplish?</a:t>
            </a:r>
          </a:p>
        </p:txBody>
      </p:sp>
    </p:spTree>
  </p:cSld>
  <p:clrMapOvr>
    <a:masterClrMapping/>
  </p:clrMapOvr>
  <p:transition xmlns:p14="http://schemas.microsoft.com/office/powerpoint/2010/main" spd="med" advClick="1" p14:dur="1000"/>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20" name="Shape 820"/>
          <p:cNvSpPr/>
          <p:nvPr>
            <p:ph type="title" idx="4294967295"/>
          </p:nvPr>
        </p:nvSpPr>
        <p:spPr>
          <a:xfrm>
            <a:off x="0" y="0"/>
            <a:ext cx="9144000" cy="1143000"/>
          </a:xfrm>
          <a:prstGeom prst="rect">
            <a:avLst/>
          </a:prstGeom>
        </p:spPr>
        <p:txBody>
          <a:bodyPr/>
          <a:lstStyle>
            <a:lvl1pPr>
              <a:defRPr sz="3200">
                <a:solidFill>
                  <a:srgbClr val="FFFF00"/>
                </a:solidFill>
                <a:latin typeface="AvantGarde Bk BT"/>
                <a:ea typeface="AvantGarde Bk BT"/>
                <a:cs typeface="AvantGarde Bk BT"/>
                <a:sym typeface="AvantGarde Bk BT"/>
              </a:defRPr>
            </a:lvl1pPr>
          </a:lstStyle>
          <a:p>
            <a:pPr/>
            <a:r>
              <a:t>Types of Questions that a Report Should Answer About a SOI/Crime Group Members</a:t>
            </a:r>
          </a:p>
        </p:txBody>
      </p:sp>
      <p:grpSp>
        <p:nvGrpSpPr>
          <p:cNvPr id="823" name="Group 823"/>
          <p:cNvGrpSpPr/>
          <p:nvPr/>
        </p:nvGrpSpPr>
        <p:grpSpPr>
          <a:xfrm>
            <a:off x="1123950" y="6386512"/>
            <a:ext cx="1743075" cy="234951"/>
            <a:chOff x="0" y="0"/>
            <a:chExt cx="1743075" cy="234950"/>
          </a:xfrm>
        </p:grpSpPr>
        <p:sp>
          <p:nvSpPr>
            <p:cNvPr id="821" name="Shape 821"/>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822" name="Shape 822"/>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824" name="Shape 824"/>
          <p:cNvSpPr/>
          <p:nvPr/>
        </p:nvSpPr>
        <p:spPr>
          <a:xfrm>
            <a:off x="152400" y="1371599"/>
            <a:ext cx="8839200" cy="4520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buSzPct val="100000"/>
              <a:buFont typeface="Arial"/>
              <a:buChar char="•"/>
            </a:pPr>
            <a:r>
              <a:t>Where do they live?</a:t>
            </a:r>
          </a:p>
          <a:p>
            <a:pPr>
              <a:buSzPct val="100000"/>
              <a:buFont typeface="Arial"/>
              <a:buChar char="•"/>
            </a:pPr>
            <a:r>
              <a:t>What property do they own?</a:t>
            </a:r>
          </a:p>
          <a:p>
            <a:pPr>
              <a:buSzPct val="100000"/>
              <a:buFont typeface="Arial"/>
              <a:buChar char="•"/>
            </a:pPr>
            <a:r>
              <a:t>What vehicles do they own?</a:t>
            </a:r>
          </a:p>
          <a:p>
            <a:pPr>
              <a:buSzPct val="100000"/>
              <a:buFont typeface="Arial"/>
              <a:buChar char="•"/>
            </a:pPr>
            <a:r>
              <a:t>What are their personal relationships?</a:t>
            </a:r>
          </a:p>
          <a:p>
            <a:pPr>
              <a:buSzPct val="100000"/>
              <a:buFont typeface="Arial"/>
              <a:buChar char="•"/>
            </a:pPr>
            <a:r>
              <a:t>What are their business relationships?</a:t>
            </a:r>
          </a:p>
          <a:p>
            <a:pPr>
              <a:buSzPct val="100000"/>
              <a:buFont typeface="Arial"/>
              <a:buChar char="•"/>
            </a:pPr>
            <a:r>
              <a:t>What, if any, is their criminal history?</a:t>
            </a:r>
          </a:p>
          <a:p>
            <a:pPr>
              <a:buSzPct val="100000"/>
              <a:buFont typeface="Arial"/>
              <a:buChar char="•"/>
            </a:pPr>
            <a:r>
              <a:t>What locations and events do they frequent?</a:t>
            </a:r>
          </a:p>
          <a:p>
            <a:pPr>
              <a:buSzPct val="100000"/>
              <a:buFont typeface="Arial"/>
              <a:buChar char="•"/>
            </a:pPr>
            <a:r>
              <a:t>Where do they do their banking?</a:t>
            </a:r>
          </a:p>
          <a:p>
            <a:pPr>
              <a:buSzPct val="100000"/>
              <a:buFont typeface="Arial"/>
              <a:buChar char="•"/>
            </a:pPr>
            <a:r>
              <a:t>What is their financial situation?</a:t>
            </a:r>
          </a:p>
          <a:p>
            <a:pPr>
              <a:buSzPct val="100000"/>
              <a:buFont typeface="Arial"/>
              <a:buChar char="•"/>
            </a:pPr>
            <a:r>
              <a:t>Where do they fit into the organization/network?</a:t>
            </a:r>
            <a:endParaRPr>
              <a:solidFill>
                <a:srgbClr val="FF0000"/>
              </a:solidFill>
            </a:endParaRPr>
          </a:p>
          <a:p>
            <a:pPr>
              <a:spcBef>
                <a:spcPts val="600"/>
              </a:spcBef>
              <a:defRPr>
                <a:solidFill>
                  <a:srgbClr val="FF0000"/>
                </a:solidFill>
              </a:defRPr>
            </a:pPr>
            <a:r>
              <a:t>These types of questions will help determine Capabilities, Limitations, Vulnerabilities, and Intentions. </a:t>
            </a:r>
          </a:p>
        </p:txBody>
      </p:sp>
    </p:spTree>
  </p:cSld>
  <p:clrMapOvr>
    <a:masterClrMapping/>
  </p:clrMapOvr>
  <p:transition xmlns:p14="http://schemas.microsoft.com/office/powerpoint/2010/main" spd="med" advClick="1" p14:dur="1000"/>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26" name="Shape 826"/>
          <p:cNvSpPr/>
          <p:nvPr>
            <p:ph type="title" idx="4294967295"/>
          </p:nvPr>
        </p:nvSpPr>
        <p:spPr>
          <a:xfrm>
            <a:off x="0" y="0"/>
            <a:ext cx="91440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Identifying Intelligence Gaps</a:t>
            </a:r>
          </a:p>
        </p:txBody>
      </p:sp>
      <p:grpSp>
        <p:nvGrpSpPr>
          <p:cNvPr id="829" name="Group 829"/>
          <p:cNvGrpSpPr/>
          <p:nvPr/>
        </p:nvGrpSpPr>
        <p:grpSpPr>
          <a:xfrm>
            <a:off x="1123950" y="6386512"/>
            <a:ext cx="1743075" cy="234951"/>
            <a:chOff x="0" y="0"/>
            <a:chExt cx="1743075" cy="234950"/>
          </a:xfrm>
        </p:grpSpPr>
        <p:sp>
          <p:nvSpPr>
            <p:cNvPr id="827" name="Shape 827"/>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828" name="Shape 828"/>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830" name="Shape 830"/>
          <p:cNvSpPr/>
          <p:nvPr/>
        </p:nvSpPr>
        <p:spPr>
          <a:xfrm>
            <a:off x="152400" y="1219199"/>
            <a:ext cx="8763000" cy="46780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The Analyst Comment section should identify intelligence gaps.</a:t>
            </a:r>
          </a:p>
          <a:p>
            <a:pPr>
              <a:buSzPct val="100000"/>
              <a:buFont typeface="Arial"/>
              <a:buChar char="•"/>
            </a:pPr>
          </a:p>
          <a:p>
            <a:pPr>
              <a:buSzPct val="100000"/>
              <a:buFont typeface="Arial"/>
              <a:buChar char="•"/>
            </a:pPr>
            <a:r>
              <a:t> What do we </a:t>
            </a:r>
            <a:r>
              <a:rPr b="1"/>
              <a:t>not know</a:t>
            </a:r>
            <a:r>
              <a:t> about a particular SOI, crime group, event, or development?</a:t>
            </a:r>
          </a:p>
          <a:p>
            <a:pPr>
              <a:buSzPct val="100000"/>
              <a:buFont typeface="Arial"/>
              <a:buChar char="•"/>
            </a:pPr>
          </a:p>
          <a:p>
            <a:pPr>
              <a:buSzPct val="100000"/>
              <a:buFont typeface="Arial"/>
              <a:buChar char="•"/>
            </a:pPr>
            <a:r>
              <a:t>What do we need to learn to get a more complete picture?  </a:t>
            </a:r>
          </a:p>
          <a:p>
            <a:pPr>
              <a:buSzPct val="100000"/>
              <a:buFont typeface="Arial"/>
              <a:buChar char="•"/>
            </a:pPr>
          </a:p>
          <a:p>
            <a:pPr>
              <a:buSzPct val="100000"/>
              <a:buFont typeface="Arial"/>
              <a:buChar char="•"/>
            </a:pPr>
            <a:r>
              <a:t> Identifying intelligence gaps fuels the intelligence cycle: this leads back to the development and planning phase.</a:t>
            </a:r>
          </a:p>
          <a:p>
            <a:pPr>
              <a:buSzPct val="100000"/>
              <a:buFont typeface="Arial"/>
              <a:buChar char="•"/>
            </a:pPr>
          </a:p>
          <a:p>
            <a:pPr algn="ctr">
              <a:defRPr sz="2000">
                <a:solidFill>
                  <a:srgbClr val="FF0000"/>
                </a:solidFill>
              </a:defRPr>
            </a:pPr>
            <a:r>
              <a:t>Tell them what you know </a:t>
            </a:r>
          </a:p>
          <a:p>
            <a:pPr algn="ctr">
              <a:defRPr sz="2000">
                <a:solidFill>
                  <a:srgbClr val="FF0000"/>
                </a:solidFill>
              </a:defRPr>
            </a:pPr>
            <a:r>
              <a:t>Tell them what you don’t know </a:t>
            </a:r>
          </a:p>
          <a:p>
            <a:pPr algn="ctr">
              <a:defRPr sz="2000">
                <a:solidFill>
                  <a:srgbClr val="FF0000"/>
                </a:solidFill>
              </a:defRPr>
            </a:pPr>
            <a:r>
              <a:t>Tell them what you think</a:t>
            </a:r>
          </a:p>
          <a:p>
            <a:pPr algn="ctr">
              <a:defRPr sz="2000">
                <a:solidFill>
                  <a:srgbClr val="FF0000"/>
                </a:solidFill>
              </a:defRPr>
            </a:pPr>
            <a:r>
              <a:t>Never confuse the three</a:t>
            </a:r>
          </a:p>
        </p:txBody>
      </p:sp>
    </p:spTree>
  </p:cSld>
  <p:clrMapOvr>
    <a:masterClrMapping/>
  </p:clrMapOvr>
  <p:transition xmlns:p14="http://schemas.microsoft.com/office/powerpoint/2010/main" spd="med" advClick="1" p14:dur="1000"/>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2" name="Shape 832"/>
          <p:cNvSpPr/>
          <p:nvPr>
            <p:ph type="title" idx="4294967295"/>
          </p:nvPr>
        </p:nvSpPr>
        <p:spPr>
          <a:xfrm>
            <a:off x="0" y="0"/>
            <a:ext cx="91440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Disclosure Issues</a:t>
            </a:r>
          </a:p>
        </p:txBody>
      </p:sp>
      <p:grpSp>
        <p:nvGrpSpPr>
          <p:cNvPr id="835" name="Group 835"/>
          <p:cNvGrpSpPr/>
          <p:nvPr/>
        </p:nvGrpSpPr>
        <p:grpSpPr>
          <a:xfrm>
            <a:off x="1123950" y="6386512"/>
            <a:ext cx="1743075" cy="234951"/>
            <a:chOff x="0" y="0"/>
            <a:chExt cx="1743075" cy="234950"/>
          </a:xfrm>
        </p:grpSpPr>
        <p:sp>
          <p:nvSpPr>
            <p:cNvPr id="833" name="Shape 833"/>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834" name="Shape 834"/>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836" name="Shape 836"/>
          <p:cNvSpPr/>
          <p:nvPr/>
        </p:nvSpPr>
        <p:spPr>
          <a:xfrm>
            <a:off x="228600" y="1295399"/>
            <a:ext cx="8534400" cy="3507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 </a:t>
            </a:r>
          </a:p>
          <a:p>
            <a:pPr>
              <a:buSzPct val="100000"/>
              <a:buFont typeface="Arial"/>
              <a:buChar char="•"/>
            </a:pPr>
            <a:r>
              <a:t> </a:t>
            </a:r>
            <a:r>
              <a:rPr>
                <a:solidFill>
                  <a:srgbClr val="FF0000"/>
                </a:solidFill>
              </a:rPr>
              <a:t>Intelligence is protected </a:t>
            </a:r>
            <a:r>
              <a:t>in Canada by several pieces of legislation, but Intel Officers should nonetheless take steps to avoid having their reports required for court disclosure.</a:t>
            </a:r>
          </a:p>
          <a:p>
            <a:pPr>
              <a:buSzPct val="100000"/>
              <a:buFont typeface="Arial"/>
              <a:buChar char="•"/>
            </a:pPr>
          </a:p>
          <a:p>
            <a:pPr>
              <a:buSzPct val="100000"/>
              <a:buFont typeface="Arial"/>
              <a:buChar char="•"/>
            </a:pPr>
            <a:r>
              <a:t> One key is to have investigators </a:t>
            </a:r>
            <a:r>
              <a:rPr>
                <a:solidFill>
                  <a:srgbClr val="FF0000"/>
                </a:solidFill>
              </a:rPr>
              <a:t>source specific information from intelligence reports as opposed to sourcing the entire report</a:t>
            </a:r>
            <a:r>
              <a:t>.  For example, if an intelligence report contains information that can be sourced back to a surveillance report, then investigators should be encouraged to cite the specific surveillance report. </a:t>
            </a:r>
          </a:p>
        </p:txBody>
      </p:sp>
    </p:spTree>
  </p:cSld>
  <p:clrMapOvr>
    <a:masterClrMapping/>
  </p:clrMapOvr>
  <p:transition xmlns:p14="http://schemas.microsoft.com/office/powerpoint/2010/main" spd="med" advClick="1" p14:dur="1000"/>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8" name="Shape 838"/>
          <p:cNvSpPr/>
          <p:nvPr>
            <p:ph type="title"/>
          </p:nvPr>
        </p:nvSpPr>
        <p:spPr>
          <a:xfrm>
            <a:off x="685800" y="990600"/>
            <a:ext cx="7772400" cy="762000"/>
          </a:xfrm>
          <a:prstGeom prst="rect">
            <a:avLst/>
          </a:prstGeom>
        </p:spPr>
        <p:txBody>
          <a:bodyPr/>
          <a:lstStyle/>
          <a:p>
            <a:pPr defTabSz="813816">
              <a:defRPr sz="1602"/>
            </a:pPr>
            <a:r>
              <a:t>TYPES OF CRIME ANALYSIS (Chapter 4 Crime Analysis with Crime Mapping) in class assignment</a:t>
            </a:r>
            <a:br/>
          </a:p>
        </p:txBody>
      </p:sp>
      <p:sp>
        <p:nvSpPr>
          <p:cNvPr id="839" name="Shape 839"/>
          <p:cNvSpPr/>
          <p:nvPr>
            <p:ph type="body" idx="1"/>
          </p:nvPr>
        </p:nvSpPr>
        <p:spPr>
          <a:prstGeom prst="rect">
            <a:avLst/>
          </a:prstGeom>
        </p:spPr>
        <p:txBody>
          <a:bodyPr/>
          <a:lstStyle/>
          <a:p>
            <a:pPr marL="0" indent="0">
              <a:spcBef>
                <a:spcPts val="300"/>
              </a:spcBef>
              <a:buSzTx/>
              <a:buNone/>
              <a:defRPr b="1" sz="1600"/>
            </a:pPr>
            <a:r>
              <a:t>1.	Intelligence Analysis</a:t>
            </a:r>
          </a:p>
          <a:p>
            <a:pPr marL="0" indent="0">
              <a:spcBef>
                <a:spcPts val="300"/>
              </a:spcBef>
              <a:buSzTx/>
              <a:buNone/>
              <a:defRPr b="1" sz="1600"/>
            </a:pPr>
            <a:r>
              <a:t>2.	Criminal Investigative Analysis</a:t>
            </a:r>
          </a:p>
          <a:p>
            <a:pPr marL="0" indent="0">
              <a:spcBef>
                <a:spcPts val="300"/>
              </a:spcBef>
              <a:buSzTx/>
              <a:buNone/>
              <a:defRPr b="1" sz="1600"/>
            </a:pPr>
            <a:r>
              <a:t>3.	Tactical Crime Analysis</a:t>
            </a:r>
          </a:p>
          <a:p>
            <a:pPr marL="0" indent="0">
              <a:spcBef>
                <a:spcPts val="300"/>
              </a:spcBef>
              <a:buSzTx/>
              <a:buNone/>
              <a:defRPr b="1" sz="1600"/>
            </a:pPr>
            <a:r>
              <a:t>4.	Strategic Crime Analysis</a:t>
            </a:r>
          </a:p>
          <a:p>
            <a:pPr marL="0" indent="0">
              <a:spcBef>
                <a:spcPts val="300"/>
              </a:spcBef>
              <a:buSzTx/>
              <a:buNone/>
              <a:defRPr b="1" sz="1600"/>
            </a:pPr>
            <a:r>
              <a:t>5.	Operations Analysis</a:t>
            </a:r>
          </a:p>
          <a:p>
            <a:pPr marL="0" indent="0">
              <a:spcBef>
                <a:spcPts val="300"/>
              </a:spcBef>
              <a:buSzTx/>
              <a:buNone/>
              <a:defRPr b="1" sz="1600"/>
            </a:pPr>
            <a:r>
              <a:t>6.	Administrative Crime Analysis</a:t>
            </a:r>
          </a:p>
          <a:p>
            <a:pPr>
              <a:defRPr sz="1600"/>
            </a:pPr>
          </a:p>
          <a:p>
            <a:pPr>
              <a:spcBef>
                <a:spcPts val="300"/>
              </a:spcBef>
              <a:defRPr sz="1600"/>
            </a:pPr>
            <a:r>
              <a:t>Prepare a very brief 10 minute PowerPoint presentation on your assigned Crime Analysis type.</a:t>
            </a:r>
          </a:p>
          <a:p>
            <a:pPr>
              <a:spcBef>
                <a:spcPts val="300"/>
              </a:spcBef>
              <a:defRPr sz="1600"/>
            </a:pPr>
            <a:r>
              <a:t>Designate only two persons to make the presentation.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r>
              <a:t>Assignment</a:t>
            </a:r>
          </a:p>
        </p:txBody>
      </p:sp>
      <p:sp>
        <p:nvSpPr>
          <p:cNvPr id="144" name="Shape 144"/>
          <p:cNvSpPr/>
          <p:nvPr>
            <p:ph type="body" idx="1"/>
          </p:nvPr>
        </p:nvSpPr>
        <p:spPr>
          <a:prstGeom prst="rect">
            <a:avLst/>
          </a:prstGeom>
        </p:spPr>
        <p:txBody>
          <a:bodyPr/>
          <a:lstStyle/>
          <a:p>
            <a:pPr/>
            <a:r>
              <a:t>Prepare a 2 page (double spaced) report on R. STINCHCOMBE. </a:t>
            </a:r>
          </a:p>
          <a:p>
            <a:pPr/>
            <a:r>
              <a:t>Provide an explanation of this ruling and provide an example.</a:t>
            </a:r>
          </a:p>
          <a:p>
            <a:pPr/>
            <a:r>
              <a:t>Utilize APA style for referencing.</a:t>
            </a:r>
          </a:p>
          <a:p>
            <a:pPr/>
            <a:r>
              <a:t>Refer to CANLII.ca.</a:t>
            </a:r>
          </a:p>
          <a:p>
            <a:pPr/>
            <a:r>
              <a:t>Due Date: Feb 13/14, 2017</a:t>
            </a:r>
          </a:p>
        </p:txBody>
      </p:sp>
    </p:spTree>
  </p:cSld>
  <p:clrMapOvr>
    <a:masterClrMapping/>
  </p:clrMapOvr>
  <p:transition xmlns:p14="http://schemas.microsoft.com/office/powerpoint/2010/main" spd="med" advClick="1" p14:dur="1000"/>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1" name="Shape 841"/>
          <p:cNvSpPr/>
          <p:nvPr>
            <p:ph type="title"/>
          </p:nvPr>
        </p:nvSpPr>
        <p:spPr>
          <a:prstGeom prst="rect">
            <a:avLst/>
          </a:prstGeom>
        </p:spPr>
        <p:txBody>
          <a:bodyPr/>
          <a:lstStyle/>
          <a:p>
            <a:pPr/>
            <a:r>
              <a:t>Syria – Strategic Analysis</a:t>
            </a:r>
          </a:p>
        </p:txBody>
      </p:sp>
      <p:pic>
        <p:nvPicPr>
          <p:cNvPr id="842" name="image29.png" descr="syria_uprising_2012-4-10.png"/>
          <p:cNvPicPr>
            <a:picLocks noChangeAspect="1"/>
          </p:cNvPicPr>
          <p:nvPr/>
        </p:nvPicPr>
        <p:blipFill>
          <a:blip r:embed="rId3">
            <a:extLst/>
          </a:blip>
          <a:stretch>
            <a:fillRect/>
          </a:stretch>
        </p:blipFill>
        <p:spPr>
          <a:xfrm>
            <a:off x="467543" y="1844824"/>
            <a:ext cx="4038601" cy="3335102"/>
          </a:xfrm>
          <a:prstGeom prst="rect">
            <a:avLst/>
          </a:prstGeom>
          <a:ln w="28575">
            <a:solidFill>
              <a:srgbClr val="FF0000"/>
            </a:solidFill>
            <a:miter/>
          </a:ln>
        </p:spPr>
      </p:pic>
      <p:pic>
        <p:nvPicPr>
          <p:cNvPr id="843" name="image30.jpg" descr="LYLj8.jpg"/>
          <p:cNvPicPr>
            <a:picLocks noChangeAspect="1"/>
          </p:cNvPicPr>
          <p:nvPr/>
        </p:nvPicPr>
        <p:blipFill>
          <a:blip r:embed="rId4">
            <a:extLst/>
          </a:blip>
          <a:stretch>
            <a:fillRect/>
          </a:stretch>
        </p:blipFill>
        <p:spPr>
          <a:xfrm>
            <a:off x="4644008" y="1844824"/>
            <a:ext cx="4038601" cy="3240978"/>
          </a:xfrm>
          <a:prstGeom prst="rect">
            <a:avLst/>
          </a:prstGeom>
          <a:ln w="28575">
            <a:solidFill>
              <a:srgbClr val="FF0000"/>
            </a:solidFill>
            <a:miter/>
          </a:ln>
        </p:spPr>
      </p:pic>
      <p:sp>
        <p:nvSpPr>
          <p:cNvPr id="844" name="Shape 844"/>
          <p:cNvSpPr/>
          <p:nvPr/>
        </p:nvSpPr>
        <p:spPr>
          <a:xfrm>
            <a:off x="467543" y="5517231"/>
            <a:ext cx="8280922" cy="1107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Current political/ethnic/religious conflict</a:t>
            </a:r>
          </a:p>
          <a:p>
            <a:pPr/>
            <a:r>
              <a:t>Political power divisions within Syria</a:t>
            </a:r>
          </a:p>
          <a:p>
            <a:pPr/>
            <a:r>
              <a:t>Current Government – Bashar al Assad</a:t>
            </a:r>
          </a:p>
        </p:txBody>
      </p:sp>
    </p:spTree>
  </p:cSld>
  <p:clrMapOvr>
    <a:masterClrMapping/>
  </p:clrMapOvr>
  <p:transition xmlns:p14="http://schemas.microsoft.com/office/powerpoint/2010/main" spd="med" advClick="1" p14:dur="1000"/>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8" name="Shape 848"/>
          <p:cNvSpPr/>
          <p:nvPr>
            <p:ph type="title"/>
          </p:nvPr>
        </p:nvSpPr>
        <p:spPr>
          <a:prstGeom prst="rect">
            <a:avLst/>
          </a:prstGeom>
        </p:spPr>
        <p:txBody>
          <a:bodyPr/>
          <a:lstStyle/>
          <a:p>
            <a:pPr/>
            <a:r>
              <a:t>Syria’s Neighbours</a:t>
            </a:r>
          </a:p>
        </p:txBody>
      </p:sp>
      <p:pic>
        <p:nvPicPr>
          <p:cNvPr id="849" name="image31.jpg" descr="shia_map.jpg"/>
          <p:cNvPicPr>
            <a:picLocks noChangeAspect="1"/>
          </p:cNvPicPr>
          <p:nvPr/>
        </p:nvPicPr>
        <p:blipFill>
          <a:blip r:embed="rId3">
            <a:extLst/>
          </a:blip>
          <a:stretch>
            <a:fillRect/>
          </a:stretch>
        </p:blipFill>
        <p:spPr>
          <a:xfrm>
            <a:off x="539551" y="1700808"/>
            <a:ext cx="3901442" cy="3456384"/>
          </a:xfrm>
          <a:prstGeom prst="rect">
            <a:avLst/>
          </a:prstGeom>
          <a:ln w="28575">
            <a:solidFill>
              <a:srgbClr val="FF0000"/>
            </a:solidFill>
            <a:miter/>
          </a:ln>
        </p:spPr>
      </p:pic>
      <p:pic>
        <p:nvPicPr>
          <p:cNvPr id="850" name="image32.gif" descr="map middle-east2.gif"/>
          <p:cNvPicPr>
            <a:picLocks noChangeAspect="1"/>
          </p:cNvPicPr>
          <p:nvPr/>
        </p:nvPicPr>
        <p:blipFill>
          <a:blip r:embed="rId4">
            <a:extLst/>
          </a:blip>
          <a:stretch>
            <a:fillRect/>
          </a:stretch>
        </p:blipFill>
        <p:spPr>
          <a:xfrm>
            <a:off x="4644008" y="1700808"/>
            <a:ext cx="4038601" cy="3506960"/>
          </a:xfrm>
          <a:prstGeom prst="rect">
            <a:avLst/>
          </a:prstGeom>
          <a:ln w="28575">
            <a:solidFill>
              <a:srgbClr val="FF0000"/>
            </a:solidFill>
            <a:miter/>
          </a:ln>
        </p:spPr>
      </p:pic>
      <p:sp>
        <p:nvSpPr>
          <p:cNvPr id="851" name="Shape 851"/>
          <p:cNvSpPr/>
          <p:nvPr/>
        </p:nvSpPr>
        <p:spPr>
          <a:xfrm>
            <a:off x="539551" y="5373215"/>
            <a:ext cx="8136906" cy="1792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Shia/Sunni, Spread of political Islam</a:t>
            </a:r>
          </a:p>
          <a:p>
            <a:pPr>
              <a:buSzPct val="100000"/>
              <a:buFont typeface="Arial"/>
              <a:buChar char="•"/>
            </a:pPr>
            <a:r>
              <a:t>Saudi Arabia/Turkey/Egypt/Lebanon</a:t>
            </a:r>
          </a:p>
          <a:p>
            <a:pPr>
              <a:buSzPct val="100000"/>
              <a:buFont typeface="Arial"/>
              <a:buChar char="•"/>
            </a:pPr>
            <a:r>
              <a:t>Israel/US and Western interests  v. Russia/China (IRAN)</a:t>
            </a:r>
          </a:p>
          <a:p>
            <a:pPr>
              <a:buSzPct val="100000"/>
              <a:buFont typeface="Arial"/>
              <a:buChar char="•"/>
            </a:pPr>
            <a:r>
              <a:t>Extremists and Terrorists</a:t>
            </a:r>
          </a:p>
        </p:txBody>
      </p:sp>
    </p:spTree>
  </p:cSld>
  <p:clrMapOvr>
    <a:masterClrMapping/>
  </p:clrMapOvr>
  <p:transition xmlns:p14="http://schemas.microsoft.com/office/powerpoint/2010/main" spd="med" advClick="1" p14:dur="1000"/>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5" name="Shape 855"/>
          <p:cNvSpPr/>
          <p:nvPr>
            <p:ph type="title"/>
          </p:nvPr>
        </p:nvSpPr>
        <p:spPr>
          <a:prstGeom prst="rect">
            <a:avLst/>
          </a:prstGeom>
        </p:spPr>
        <p:txBody>
          <a:bodyPr/>
          <a:lstStyle/>
          <a:p>
            <a:pPr/>
          </a:p>
        </p:txBody>
      </p:sp>
      <p:sp>
        <p:nvSpPr>
          <p:cNvPr id="856" name="Shape 856"/>
          <p:cNvSpPr/>
          <p:nvPr>
            <p:ph type="body"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6" name="Shape 146"/>
          <p:cNvSpPr/>
          <p:nvPr>
            <p:ph type="title" idx="4294967295"/>
          </p:nvPr>
        </p:nvSpPr>
        <p:spPr>
          <a:xfrm>
            <a:off x="152400" y="0"/>
            <a:ext cx="8991600" cy="1143000"/>
          </a:xfrm>
          <a:prstGeom prst="rect">
            <a:avLst/>
          </a:prstGeom>
        </p:spPr>
        <p:txBody>
          <a:bodyPr/>
          <a:lstStyle>
            <a:lvl1pPr>
              <a:defRPr b="1">
                <a:solidFill>
                  <a:srgbClr val="FFFF00"/>
                </a:solidFill>
                <a:latin typeface="AvantGarde Bk BT"/>
                <a:ea typeface="AvantGarde Bk BT"/>
                <a:cs typeface="AvantGarde Bk BT"/>
                <a:sym typeface="AvantGarde Bk BT"/>
              </a:defRPr>
            </a:lvl1pPr>
          </a:lstStyle>
          <a:p>
            <a:pPr/>
            <a:r>
              <a:t>Example of Intel-Led Policing</a:t>
            </a:r>
          </a:p>
        </p:txBody>
      </p:sp>
      <p:grpSp>
        <p:nvGrpSpPr>
          <p:cNvPr id="149" name="Group 149"/>
          <p:cNvGrpSpPr/>
          <p:nvPr/>
        </p:nvGrpSpPr>
        <p:grpSpPr>
          <a:xfrm>
            <a:off x="1123950" y="6386512"/>
            <a:ext cx="1743075" cy="234951"/>
            <a:chOff x="0" y="0"/>
            <a:chExt cx="1743075" cy="234950"/>
          </a:xfrm>
        </p:grpSpPr>
        <p:sp>
          <p:nvSpPr>
            <p:cNvPr id="147" name="Shape 147"/>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48" name="Shape 148"/>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50" name="Shape 150"/>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pPr>
          </a:p>
          <a:p>
            <a:pPr>
              <a:spcBef>
                <a:spcPts val="1600"/>
              </a:spcBef>
              <a:defRPr sz="2800"/>
            </a:pPr>
            <a:r>
              <a:t> </a:t>
            </a:r>
          </a:p>
          <a:p>
            <a:pPr>
              <a:spcBef>
                <a:spcPts val="1400"/>
              </a:spcBef>
              <a:defRPr>
                <a:solidFill>
                  <a:srgbClr val="FF3300"/>
                </a:solidFill>
              </a:defRPr>
            </a:pPr>
            <a:r>
              <a:t>  		        </a:t>
            </a:r>
          </a:p>
        </p:txBody>
      </p:sp>
      <p:sp>
        <p:nvSpPr>
          <p:cNvPr id="151" name="Shape 151"/>
          <p:cNvSpPr/>
          <p:nvPr/>
        </p:nvSpPr>
        <p:spPr>
          <a:xfrm>
            <a:off x="990600" y="1552574"/>
            <a:ext cx="7391400" cy="25016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b="1">
                <a:solidFill>
                  <a:srgbClr val="FF3300"/>
                </a:solidFill>
              </a:defRPr>
            </a:pPr>
            <a:r>
              <a:t>Case Study: Tranquilandia</a:t>
            </a:r>
          </a:p>
          <a:p>
            <a:pPr>
              <a:spcBef>
                <a:spcPts val="1400"/>
              </a:spcBef>
              <a:buSzPct val="100000"/>
              <a:buChar char="•"/>
            </a:pPr>
            <a:r>
              <a:t> During the early 1980s a DEA intelligence analyst looked at the rising cocaine problem in the US and came to a startling  conclusion…</a:t>
            </a:r>
          </a:p>
          <a:p>
            <a:pPr>
              <a:spcBef>
                <a:spcPts val="1400"/>
              </a:spcBef>
              <a:buSzPct val="100000"/>
              <a:buChar char="•"/>
            </a:pPr>
            <a:r>
              <a:t> Not what the DEA knew, but rather what they didn’t know…</a:t>
            </a:r>
          </a:p>
        </p:txBody>
      </p:sp>
      <p:sp>
        <p:nvSpPr>
          <p:cNvPr id="152" name="Shape 152"/>
          <p:cNvSpPr/>
          <p:nvPr/>
        </p:nvSpPr>
        <p:spPr>
          <a:xfrm>
            <a:off x="1066800" y="4419600"/>
            <a:ext cx="6248400"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a:lvl1pPr>
          </a:lstStyle>
          <a:p>
            <a:pPr/>
            <a:r>
              <a:t>Where the chemicals to make cocaine were coming from!</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4" name="Shape 154"/>
          <p:cNvSpPr/>
          <p:nvPr>
            <p:ph type="title" idx="4294967295"/>
          </p:nvPr>
        </p:nvSpPr>
        <p:spPr>
          <a:xfrm>
            <a:off x="152400" y="0"/>
            <a:ext cx="8991600" cy="1143000"/>
          </a:xfrm>
          <a:prstGeom prst="rect">
            <a:avLst/>
          </a:prstGeom>
        </p:spPr>
        <p:txBody>
          <a:bodyPr/>
          <a:lstStyle>
            <a:lvl1pPr>
              <a:defRPr>
                <a:solidFill>
                  <a:srgbClr val="FFFF00"/>
                </a:solidFill>
                <a:latin typeface="AvantGarde Bk BT"/>
                <a:ea typeface="AvantGarde Bk BT"/>
                <a:cs typeface="AvantGarde Bk BT"/>
                <a:sym typeface="AvantGarde Bk BT"/>
              </a:defRPr>
            </a:lvl1pPr>
          </a:lstStyle>
          <a:p>
            <a:pPr/>
            <a:r>
              <a:t>The Cocaine-Making Process</a:t>
            </a:r>
          </a:p>
        </p:txBody>
      </p:sp>
      <p:grpSp>
        <p:nvGrpSpPr>
          <p:cNvPr id="157" name="Group 157"/>
          <p:cNvGrpSpPr/>
          <p:nvPr/>
        </p:nvGrpSpPr>
        <p:grpSpPr>
          <a:xfrm>
            <a:off x="1123950" y="6386512"/>
            <a:ext cx="1743075" cy="234951"/>
            <a:chOff x="0" y="0"/>
            <a:chExt cx="1743075" cy="234950"/>
          </a:xfrm>
        </p:grpSpPr>
        <p:sp>
          <p:nvSpPr>
            <p:cNvPr id="155" name="Shape 155"/>
            <p:cNvSpPr/>
            <p:nvPr/>
          </p:nvSpPr>
          <p:spPr>
            <a:xfrm>
              <a:off x="157480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sp>
          <p:nvSpPr>
            <p:cNvPr id="156" name="Shape 156"/>
            <p:cNvSpPr/>
            <p:nvPr/>
          </p:nvSpPr>
          <p:spPr>
            <a:xfrm>
              <a:off x="0" y="0"/>
              <a:ext cx="168275" cy="234950"/>
            </a:xfrm>
            <a:prstGeom prst="star4">
              <a:avLst>
                <a:gd name="adj" fmla="val 12500"/>
              </a:avLst>
            </a:prstGeom>
            <a:noFill/>
            <a:ln w="19050" cap="flat">
              <a:solidFill>
                <a:schemeClr val="accent3">
                  <a:lumOff val="44000"/>
                </a:schemeClr>
              </a:solidFill>
              <a:prstDash val="solid"/>
              <a:miter lim="800000"/>
            </a:ln>
            <a:effectLst/>
          </p:spPr>
          <p:txBody>
            <a:bodyPr wrap="square" lIns="45719" tIns="45719" rIns="45719" bIns="45719" numCol="1" anchor="ctr">
              <a:noAutofit/>
            </a:bodyPr>
            <a:lstStyle/>
            <a:p>
              <a:pPr algn="ctr">
                <a:spcBef>
                  <a:spcPts val="1400"/>
                </a:spcBef>
                <a:defRPr sz="1200">
                  <a:solidFill>
                    <a:schemeClr val="accent3">
                      <a:lumOff val="44000"/>
                    </a:schemeClr>
                  </a:solidFill>
                  <a:latin typeface="AvantGarde Bk BT"/>
                  <a:ea typeface="AvantGarde Bk BT"/>
                  <a:cs typeface="AvantGarde Bk BT"/>
                  <a:sym typeface="AvantGarde Bk BT"/>
                </a:defRPr>
              </a:pPr>
            </a:p>
          </p:txBody>
        </p:sp>
      </p:grpSp>
      <p:sp>
        <p:nvSpPr>
          <p:cNvPr id="158" name="Shape 158"/>
          <p:cNvSpPr/>
          <p:nvPr/>
        </p:nvSpPr>
        <p:spPr>
          <a:xfrm>
            <a:off x="152400" y="1295400"/>
            <a:ext cx="4038600" cy="1630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800">
                <a:solidFill>
                  <a:srgbClr val="FF3300"/>
                </a:solidFill>
              </a:defRPr>
            </a:pPr>
          </a:p>
          <a:p>
            <a:pPr>
              <a:spcBef>
                <a:spcPts val="1600"/>
              </a:spcBef>
              <a:defRPr sz="2800">
                <a:solidFill>
                  <a:srgbClr val="FF3300"/>
                </a:solidFill>
              </a:defRPr>
            </a:pPr>
            <a:r>
              <a:t> </a:t>
            </a:r>
          </a:p>
          <a:p>
            <a:pPr>
              <a:spcBef>
                <a:spcPts val="1400"/>
              </a:spcBef>
              <a:defRPr>
                <a:solidFill>
                  <a:srgbClr val="FF3300"/>
                </a:solidFill>
              </a:defRPr>
            </a:pPr>
            <a:r>
              <a:t>  		        </a:t>
            </a:r>
          </a:p>
        </p:txBody>
      </p:sp>
      <p:pic>
        <p:nvPicPr>
          <p:cNvPr id="159" name="image4.jpeg" descr="E:\colombia\coca plant.jpg"/>
          <p:cNvPicPr>
            <a:picLocks noChangeAspect="1"/>
          </p:cNvPicPr>
          <p:nvPr/>
        </p:nvPicPr>
        <p:blipFill>
          <a:blip r:embed="rId3">
            <a:extLst/>
          </a:blip>
          <a:srcRect l="0" t="0" r="4808" b="0"/>
          <a:stretch>
            <a:fillRect/>
          </a:stretch>
        </p:blipFill>
        <p:spPr>
          <a:xfrm>
            <a:off x="228599" y="1371600"/>
            <a:ext cx="1828801" cy="1441450"/>
          </a:xfrm>
          <a:prstGeom prst="rect">
            <a:avLst/>
          </a:prstGeom>
          <a:ln w="12700">
            <a:miter lim="400000"/>
          </a:ln>
        </p:spPr>
      </p:pic>
      <p:pic>
        <p:nvPicPr>
          <p:cNvPr id="160" name="image5.jpg" descr="E:\colombia\cocaine paste.jpg"/>
          <p:cNvPicPr>
            <a:picLocks noChangeAspect="1"/>
          </p:cNvPicPr>
          <p:nvPr/>
        </p:nvPicPr>
        <p:blipFill>
          <a:blip r:embed="rId4">
            <a:extLst/>
          </a:blip>
          <a:srcRect l="18596" t="9109" r="11227" b="0"/>
          <a:stretch>
            <a:fillRect/>
          </a:stretch>
        </p:blipFill>
        <p:spPr>
          <a:xfrm>
            <a:off x="3200400" y="2438400"/>
            <a:ext cx="1905000" cy="1409701"/>
          </a:xfrm>
          <a:prstGeom prst="rect">
            <a:avLst/>
          </a:prstGeom>
          <a:ln w="12700">
            <a:miter lim="400000"/>
          </a:ln>
        </p:spPr>
      </p:pic>
      <p:pic>
        <p:nvPicPr>
          <p:cNvPr id="161" name="image6.jpg" descr="E:\colombia\cocaine hcl.jpg"/>
          <p:cNvPicPr>
            <a:picLocks noChangeAspect="1"/>
          </p:cNvPicPr>
          <p:nvPr/>
        </p:nvPicPr>
        <p:blipFill>
          <a:blip r:embed="rId5">
            <a:extLst/>
          </a:blip>
          <a:stretch>
            <a:fillRect/>
          </a:stretch>
        </p:blipFill>
        <p:spPr>
          <a:xfrm>
            <a:off x="6705600" y="3505200"/>
            <a:ext cx="1854200" cy="1393825"/>
          </a:xfrm>
          <a:prstGeom prst="rect">
            <a:avLst/>
          </a:prstGeom>
          <a:ln w="12700">
            <a:miter lim="400000"/>
          </a:ln>
        </p:spPr>
      </p:pic>
      <p:sp>
        <p:nvSpPr>
          <p:cNvPr id="162" name="Shape 162"/>
          <p:cNvSpPr/>
          <p:nvPr/>
        </p:nvSpPr>
        <p:spPr>
          <a:xfrm>
            <a:off x="152400" y="5029200"/>
            <a:ext cx="89916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3300"/>
                </a:solidFill>
              </a:defRPr>
            </a:lvl1pPr>
          </a:lstStyle>
          <a:p>
            <a:pPr/>
            <a:r>
              <a:t>Turning coca leaves into powder cocaine involves ether and acetone…</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Helvetica"/>
        <a:ea typeface="Helvetica"/>
        <a:cs typeface="Helvetica"/>
      </a:majorFont>
      <a:minorFont>
        <a:latin typeface="Times New Roman"/>
        <a:ea typeface="Times New Roman"/>
        <a:cs typeface="Times New Roman"/>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Helvetica"/>
        <a:ea typeface="Helvetica"/>
        <a:cs typeface="Helvetica"/>
      </a:majorFont>
      <a:minorFont>
        <a:latin typeface="Times New Roman"/>
        <a:ea typeface="Times New Roman"/>
        <a:cs typeface="Times New Roman"/>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