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jpeg" ContentType="image/jpeg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915200" y="1788480"/>
            <a:ext cx="8361000" cy="2097720"/>
          </a:xfrm>
          <a:prstGeom prst="rect">
            <a:avLst/>
          </a:prstGeom>
        </p:spPr>
        <p:txBody>
          <a:bodyPr anchor="b"/>
          <a:p>
            <a:pPr algn="ct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52760" y="6453360"/>
            <a:ext cx="160776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E2739C5-2ACB-44B5-90FC-2ED998185EA8}" type="datetime">
              <a:rPr b="0" lang="en-US" sz="1200" spc="-1" strike="noStrike">
                <a:solidFill>
                  <a:srgbClr val="191b0e"/>
                </a:solidFill>
                <a:latin typeface="Franklin Gothic Book"/>
              </a:rPr>
              <a:t>3/9/18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584080" y="6453360"/>
            <a:ext cx="7022880" cy="4042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83052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751725E-BE70-46DC-818D-F9249DADD7BB}" type="slidenum">
              <a:rPr b="0" lang="en-US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52760" y="744120"/>
            <a:ext cx="10673640" cy="5349600"/>
            <a:chOff x="752760" y="744120"/>
            <a:chExt cx="10673640" cy="5349600"/>
          </a:xfrm>
        </p:grpSpPr>
        <p:sp>
          <p:nvSpPr>
            <p:cNvPr id="6" name="CustomShape 7"/>
            <p:cNvSpPr/>
            <p:nvPr/>
          </p:nvSpPr>
          <p:spPr>
            <a:xfrm>
              <a:off x="8151840" y="1685520"/>
              <a:ext cx="3274560" cy="4408200"/>
            </a:xfrm>
            <a:custGeom>
              <a:avLst/>
              <a:gdLst/>
              <a:ah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 flipH="1" flipV="1">
              <a:off x="752760" y="743760"/>
              <a:ext cx="3275280" cy="4408200"/>
            </a:xfrm>
            <a:custGeom>
              <a:avLst/>
              <a:gdLst/>
              <a:ah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Click to edit the outline text format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Second Outline Level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Third Outline Level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Fourth Outline Level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Fifth Outline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Sixth Outline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Seventh Outline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Edit Master text styles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Second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Third level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8288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Fourth level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2860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Fifth level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CF74E14-2FA2-4E95-9D8E-ACB8DE426994}" type="datetime">
              <a:rPr b="0" lang="en-US" sz="1200" spc="-1" strike="noStrike">
                <a:solidFill>
                  <a:srgbClr val="191b0e"/>
                </a:solidFill>
                <a:latin typeface="Franklin Gothic Book"/>
              </a:rPr>
              <a:t>3/9/18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193D024-269C-4E2F-B05D-B7A3B4B3249F}" type="slidenum">
              <a:rPr b="0" lang="en-US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915200" y="1788480"/>
            <a:ext cx="8361000" cy="2097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latin typeface="Franklin Gothic Book"/>
              </a:rPr>
              <a:t>Paper Expectations</a:t>
            </a:r>
            <a:endParaRPr b="0" lang="en-US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679840" y="3956400"/>
            <a:ext cx="6831360" cy="1085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12000"/>
              </a:lnSpc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12000"/>
              </a:lnSpc>
            </a:pPr>
            <a:r>
              <a:rPr b="0" lang="en-US" sz="2300" spc="-1" strike="noStrike">
                <a:solidFill>
                  <a:srgbClr val="191b0e"/>
                </a:solidFill>
                <a:latin typeface="Franklin Gothic Book"/>
              </a:rPr>
              <a:t>PSY 475</a:t>
            </a:r>
            <a:endParaRPr b="0" lang="en-US" sz="23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Budget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1-3 pages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Prepare a realistic budget for supplies, technology, expert salary, etc. for your experiment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Remember, it’s hypothetical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 can spend whatever you want! 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Just make sure the prices are accurate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Can be prepared in a list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Appendices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Any attachments relevant to the proposal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Assessment scales, questionnaires, stimuli, directions (verbal or printed)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Not required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 graph or a table representing your anticipated results is required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You must have at least one appendix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The Rubric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APA Style (10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Double spaced with 1” margins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12 pt font, times new roman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Running head with pagination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Appropriate title page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15 page minimum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The Rubric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Assignment Submission (4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On time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Printed (TWO COPIES)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 Class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The Rubric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Cover Page (4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Correct format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Includes Title Page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The Rubric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Background and Significance (10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Approximately 6-8 pages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Includes thesis statement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States relevant literature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Correct citations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Novel question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The Rubric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Plan of Study (10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4-6 pages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States experimental design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Includes IV and DV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Includes plan for analyzing data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Potential problems with design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Rubric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Budget (4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1-3 Pages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Provides realistic budget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Includes budget for all parts of the proposed project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Other Considerations (10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Contains factual support for the purpose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Avoids ambiguity in discussion of methods, results or interpretations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Is clear and concise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Is developed logically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 </a:t>
            </a: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Main points are emphasized and auxiliary or background information is kept in proper perspective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References (14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References on separate titled page (centered)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In correct APA format (all information included and appropriate for type of source)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Listed alphabetically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Hanging indent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Minimum of ten credible, accurate and appropriate sources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Each source is cited at least once and all cited sources are included in references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All citations complete and correctly applied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Contents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What is your paper about?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What to include in your paper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The Rubric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How to Turn in your Paper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Peer Review Day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Due Dates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Style (8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Academically appropriate (formal without being "wordy" or involving affectation (unnatural or artificial expression meant simply to impress)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 </a:t>
            </a: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Free of slang, contractions, personal pronouns, "you"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 </a:t>
            </a: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Variety of sentence structures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 </a:t>
            </a: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Fluency of expression in writing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Writing Mechanics (6 points)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Assignment is at least checked using word processing spelling and grammar tools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 </a:t>
            </a: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Assignment is also checked visually for errors not detected electronically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Syntax, grammar, spelling, punctuation, usage, mechanics, organization, and clarity are at the highest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How to Turn in Your Paper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First Draft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PRINT out two copies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One with cover page, one without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Bring them to class and turn in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Do not turn them in via email or online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Final Draft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PRINT out one copy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With cover page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Bring it to class and turn in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Do not turn in via email or online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Peer Review Day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 baseline="30000">
                <a:solidFill>
                  <a:srgbClr val="191b0e"/>
                </a:solidFill>
                <a:latin typeface="Franklin Gothic Book"/>
              </a:rPr>
              <a:t> 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We will go through your proposals anonymously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I will hand out your paper to a random student to edit during class time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As an editor, you are asked to: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Check for grammar, spelling, mechanics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APA style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Clarity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This day will be worth 10 participation points, so try not to miss.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Draft Due Dates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Draft One due 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 must turn in your first draft to turn in your second draft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Draft Two due 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Any Questions?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Don’t forget about —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She can help with APA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Office hours Mondays from 1-3 in OMH 108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 u="sng">
                <a:solidFill>
                  <a:srgbClr val="77a2bb"/>
                </a:solidFill>
                <a:uFillTx/>
                <a:latin typeface="Franklin Gothic Book"/>
              </a:rPr>
              <a:t> 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Utilize the Writing Center if you want someone to read through your whole paper. Only ask Haley specific questions, please.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What is your paper about?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Research grant proposal 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Hypothetical, novel experiment of your choice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It must be </a:t>
            </a:r>
            <a:r>
              <a:rPr b="1" i="1" lang="en-US" sz="2000" spc="-1" strike="noStrike">
                <a:solidFill>
                  <a:srgbClr val="191b0e"/>
                </a:solidFill>
                <a:latin typeface="Franklin Gothic Book"/>
              </a:rPr>
              <a:t>new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You cannot redo someone else’s experiment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Think of a topic you’re interested in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Make an experiment from that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 will not be conducting data collection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Topic can be anything related to psychology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Your ultimate goal is to convince us to give you money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pic>
        <p:nvPicPr>
          <p:cNvPr id="95" name="Picture 3" descr=""/>
          <p:cNvPicPr/>
          <p:nvPr/>
        </p:nvPicPr>
        <p:blipFill>
          <a:blip r:embed="rId1"/>
          <a:stretch/>
        </p:blipFill>
        <p:spPr>
          <a:xfrm>
            <a:off x="7743240" y="2541600"/>
            <a:ext cx="3549600" cy="2448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What to include in your paper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Cover Page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Background and Significance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Plan of Study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References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Budget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Appendices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Cover Page (Title Page)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Follow the APA format for a research paper title page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Must fit on one page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Must include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Running head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Title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Your Name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Academic Affiliation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Draft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pic>
        <p:nvPicPr>
          <p:cNvPr id="100" name="Picture 3" descr=""/>
          <p:cNvPicPr/>
          <p:nvPr/>
        </p:nvPicPr>
        <p:blipFill>
          <a:blip r:embed="rId1"/>
          <a:stretch/>
        </p:blipFill>
        <p:spPr>
          <a:xfrm>
            <a:off x="7640640" y="1194120"/>
            <a:ext cx="3812400" cy="4893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Background and Significance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Similar to the Introduction in a research paper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Review relevant literature to your topic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What have other scientists done?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What are results of similar studies?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What are you doing differently?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Why is your question important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State your hypothesis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6-8 pages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Must use citations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Plan of Study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Similar to the Methods and Results in a research paper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What is your experimental design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How will you analyse your results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Statistics!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What are your anticipated results?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What are possible flaws in your design and how would you fix them?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Provide multiple ways to conduct your study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Use future tense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Your study hasn’t happened yet!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4-6 Pages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53028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References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Provide a reference section that starts on a new page from the rest of your body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Use APA style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Hanging indent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Double Spaced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Must have at least 10 peer reviewed references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You can have more!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Buzzfeed, IFLS, Facebook, and Wikipedia do not count as appropriate sources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53028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57</TotalTime>
  <Application>LibreOffice/6.0.2.1$Linux_X86_64 LibreOffice_project/00m0$Build-1</Application>
  <Words>884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2018-01-25T18:07:20Z</dcterms:created>
  <dc:creator>Erika Caramillo-Hatch</dc:creator>
  <dc:description/>
  <dc:language>en-US</dc:language>
  <cp:lastModifiedBy/>
  <dcterms:modified xsi:type="dcterms:W3CDTF">2018-03-09T04:13:53Z</dcterms:modified>
  <cp:revision>7</cp:revision>
  <dc:subject/>
  <dc:title>Paper Expectations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24</vt:i4>
  </property>
</Properties>
</file>