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93" r:id="rId24"/>
    <p:sldId id="294" r:id="rId25"/>
    <p:sldId id="295" r:id="rId26"/>
    <p:sldId id="292" r:id="rId27"/>
    <p:sldId id="291" r:id="rId28"/>
    <p:sldId id="290" r:id="rId29"/>
    <p:sldId id="279" r:id="rId30"/>
    <p:sldId id="280" r:id="rId31"/>
    <p:sldId id="281" r:id="rId32"/>
    <p:sldId id="282" r:id="rId33"/>
    <p:sldId id="283" r:id="rId34"/>
    <p:sldId id="284" r:id="rId35"/>
    <p:sldId id="285" r:id="rId36"/>
    <p:sldId id="286" r:id="rId37"/>
    <p:sldId id="287" r:id="rId38"/>
    <p:sldId id="288" r:id="rId39"/>
    <p:sldId id="28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6" d="100"/>
          <a:sy n="96" d="100"/>
        </p:scale>
        <p:origin x="96"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7ACD9-D87E-4EEF-B37F-6CCFA0AE6433}"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4270281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7ACD9-D87E-4EEF-B37F-6CCFA0AE6433}"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41412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7ACD9-D87E-4EEF-B37F-6CCFA0AE6433}"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285975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7ACD9-D87E-4EEF-B37F-6CCFA0AE6433}"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56397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67ACD9-D87E-4EEF-B37F-6CCFA0AE6433}"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116365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67ACD9-D87E-4EEF-B37F-6CCFA0AE6433}"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87736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7ACD9-D87E-4EEF-B37F-6CCFA0AE6433}"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93306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67ACD9-D87E-4EEF-B37F-6CCFA0AE6433}"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24328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7ACD9-D87E-4EEF-B37F-6CCFA0AE6433}"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122482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67ACD9-D87E-4EEF-B37F-6CCFA0AE6433}"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30049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67ACD9-D87E-4EEF-B37F-6CCFA0AE6433}"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9C00C-5CD9-4959-B915-429B7CED7A8C}" type="slidenum">
              <a:rPr lang="en-US" smtClean="0"/>
              <a:t>‹#›</a:t>
            </a:fld>
            <a:endParaRPr lang="en-US"/>
          </a:p>
        </p:txBody>
      </p:sp>
    </p:spTree>
    <p:extLst>
      <p:ext uri="{BB962C8B-B14F-4D97-AF65-F5344CB8AC3E}">
        <p14:creationId xmlns:p14="http://schemas.microsoft.com/office/powerpoint/2010/main" val="374766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7ACD9-D87E-4EEF-B37F-6CCFA0AE6433}"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9C00C-5CD9-4959-B915-429B7CED7A8C}" type="slidenum">
              <a:rPr lang="en-US" smtClean="0"/>
              <a:t>‹#›</a:t>
            </a:fld>
            <a:endParaRPr lang="en-US"/>
          </a:p>
        </p:txBody>
      </p:sp>
    </p:spTree>
    <p:extLst>
      <p:ext uri="{BB962C8B-B14F-4D97-AF65-F5344CB8AC3E}">
        <p14:creationId xmlns:p14="http://schemas.microsoft.com/office/powerpoint/2010/main" val="32016939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goo.gl/1A8YJS" TargetMode="External"/><Relationship Id="rId2" Type="http://schemas.openxmlformats.org/officeDocument/2006/relationships/hyperlink" Target="https://www.lareviewofbooks.org/article/the-allure-of-trumps-narcissis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PS 6010</a:t>
            </a:r>
            <a:endParaRPr lang="en-US" dirty="0"/>
          </a:p>
        </p:txBody>
      </p:sp>
      <p:sp>
        <p:nvSpPr>
          <p:cNvPr id="3" name="Subtitle 2"/>
          <p:cNvSpPr>
            <a:spLocks noGrp="1"/>
          </p:cNvSpPr>
          <p:nvPr>
            <p:ph type="subTitle" idx="1"/>
          </p:nvPr>
        </p:nvSpPr>
        <p:spPr/>
        <p:txBody>
          <a:bodyPr/>
          <a:lstStyle/>
          <a:p>
            <a:r>
              <a:rPr lang="en-GB" dirty="0" smtClean="0"/>
              <a:t>ANGIE VOELA </a:t>
            </a:r>
          </a:p>
          <a:p>
            <a:endParaRPr lang="en-US" dirty="0"/>
          </a:p>
        </p:txBody>
      </p:sp>
    </p:spTree>
    <p:extLst>
      <p:ext uri="{BB962C8B-B14F-4D97-AF65-F5344CB8AC3E}">
        <p14:creationId xmlns:p14="http://schemas.microsoft.com/office/powerpoint/2010/main" val="1535071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It is to be noticed that in these two artificial groups each individual is </a:t>
            </a:r>
            <a:r>
              <a:rPr lang="en-US" dirty="0" smtClean="0"/>
              <a:t>bound by </a:t>
            </a:r>
            <a:r>
              <a:rPr lang="en-US" dirty="0"/>
              <a:t>libidinal ties on the one hand to the leader (Christ, the </a:t>
            </a:r>
            <a:r>
              <a:rPr lang="en-US" dirty="0" smtClean="0"/>
              <a:t>Commander-in-Chief) and </a:t>
            </a:r>
            <a:r>
              <a:rPr lang="en-US" dirty="0"/>
              <a:t>on the other hand to the other members of the group. How these two ties </a:t>
            </a:r>
            <a:r>
              <a:rPr lang="en-US" dirty="0" smtClean="0"/>
              <a:t>are related </a:t>
            </a:r>
            <a:r>
              <a:rPr lang="en-US" dirty="0"/>
              <a:t>to each other, whether they are of the same kind and the same value, </a:t>
            </a:r>
            <a:r>
              <a:rPr lang="en-US" dirty="0" smtClean="0"/>
              <a:t>and how </a:t>
            </a:r>
            <a:r>
              <a:rPr lang="en-US" dirty="0"/>
              <a:t>they are to be described psychologically—these questions must be </a:t>
            </a:r>
            <a:r>
              <a:rPr lang="en-US" dirty="0" smtClean="0"/>
              <a:t>reserved for </a:t>
            </a:r>
            <a:r>
              <a:rPr lang="en-US" dirty="0"/>
              <a:t>subsequent enquiry</a:t>
            </a:r>
            <a:r>
              <a:rPr lang="en-US" dirty="0" smtClean="0"/>
              <a:t>.</a:t>
            </a:r>
          </a:p>
          <a:p>
            <a:endParaRPr lang="en-US" dirty="0"/>
          </a:p>
        </p:txBody>
      </p:sp>
    </p:spTree>
    <p:extLst>
      <p:ext uri="{BB962C8B-B14F-4D97-AF65-F5344CB8AC3E}">
        <p14:creationId xmlns:p14="http://schemas.microsoft.com/office/powerpoint/2010/main" val="221646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typical occasion of the outbreak of a panic is very much as it </a:t>
            </a:r>
            <a:r>
              <a:rPr lang="en-US" dirty="0" smtClean="0"/>
              <a:t>is represented </a:t>
            </a:r>
            <a:r>
              <a:rPr lang="en-US" dirty="0"/>
              <a:t>in </a:t>
            </a:r>
            <a:r>
              <a:rPr lang="en-US" dirty="0" err="1"/>
              <a:t>Nestroy's</a:t>
            </a:r>
            <a:r>
              <a:rPr lang="en-US" dirty="0"/>
              <a:t> parody of Hebbel's play about Judith and </a:t>
            </a:r>
            <a:r>
              <a:rPr lang="en-US" dirty="0" err="1"/>
              <a:t>Holofernes</a:t>
            </a:r>
            <a:r>
              <a:rPr lang="en-US" dirty="0"/>
              <a:t>. </a:t>
            </a:r>
            <a:r>
              <a:rPr lang="en-US" dirty="0" smtClean="0"/>
              <a:t>A soldier </a:t>
            </a:r>
            <a:r>
              <a:rPr lang="en-US" dirty="0"/>
              <a:t>cries out: ‘The general has lost his head!’ and thereupon all </a:t>
            </a:r>
            <a:r>
              <a:rPr lang="en-US" dirty="0" smtClean="0"/>
              <a:t>the Assyrians </a:t>
            </a:r>
            <a:r>
              <a:rPr lang="en-US" dirty="0"/>
              <a:t>take to flight. The loss of the leader in some sense or other, the </a:t>
            </a:r>
            <a:r>
              <a:rPr lang="en-US" dirty="0" smtClean="0"/>
              <a:t>birth of </a:t>
            </a:r>
            <a:r>
              <a:rPr lang="en-US" dirty="0"/>
              <a:t>misgivings about him, brings on the outbreak of panic, though the </a:t>
            </a:r>
            <a:r>
              <a:rPr lang="en-US" dirty="0" smtClean="0"/>
              <a:t>danger remains </a:t>
            </a:r>
            <a:r>
              <a:rPr lang="en-US" dirty="0"/>
              <a:t>the same; the mutual ties between the members of the group </a:t>
            </a:r>
            <a:r>
              <a:rPr lang="en-US" dirty="0" smtClean="0"/>
              <a:t>disappear, as </a:t>
            </a:r>
            <a:r>
              <a:rPr lang="en-US" dirty="0"/>
              <a:t>a rule, at the same time as the tie with their leader. The group vanishes </a:t>
            </a:r>
            <a:r>
              <a:rPr lang="en-US" dirty="0" smtClean="0"/>
              <a:t>in dust</a:t>
            </a:r>
            <a:r>
              <a:rPr lang="en-US" dirty="0"/>
              <a:t>, like a Prince Rupert's drop when its tail is broken off</a:t>
            </a:r>
            <a:r>
              <a:rPr lang="en-US" dirty="0" smtClean="0"/>
              <a:t>.</a:t>
            </a:r>
          </a:p>
          <a:p>
            <a:endParaRPr lang="en-GB" dirty="0"/>
          </a:p>
          <a:p>
            <a:r>
              <a:rPr lang="en-US" dirty="0"/>
              <a:t>The phenomenon which accompanies the dissolution that is here supposed </a:t>
            </a:r>
            <a:r>
              <a:rPr lang="en-US" dirty="0" smtClean="0"/>
              <a:t>to overtake </a:t>
            </a:r>
            <a:r>
              <a:rPr lang="en-US" dirty="0"/>
              <a:t>a religious group is not fear, for which the occasion is wanting. </a:t>
            </a:r>
            <a:r>
              <a:rPr lang="en-US" dirty="0" smtClean="0"/>
              <a:t>Instead of </a:t>
            </a:r>
            <a:r>
              <a:rPr lang="en-US" dirty="0"/>
              <a:t>it ruthless and hostile impulses towards other people make their </a:t>
            </a:r>
            <a:r>
              <a:rPr lang="en-US" dirty="0" smtClean="0"/>
              <a:t>appearance, which</a:t>
            </a:r>
            <a:r>
              <a:rPr lang="en-US" dirty="0"/>
              <a:t>, owing to the equal love of Christ, they had previously been unable </a:t>
            </a:r>
            <a:r>
              <a:rPr lang="en-US" dirty="0" smtClean="0"/>
              <a:t>to do</a:t>
            </a:r>
            <a:r>
              <a:rPr lang="en-US" dirty="0"/>
              <a:t>. But even during the kingdom of Christ those people who do not belong </a:t>
            </a:r>
            <a:r>
              <a:rPr lang="en-US" dirty="0" smtClean="0"/>
              <a:t>to the </a:t>
            </a:r>
            <a:r>
              <a:rPr lang="en-US" dirty="0"/>
              <a:t>community of believers, who do not love him, and whom he does not </a:t>
            </a:r>
            <a:r>
              <a:rPr lang="en-US" dirty="0" smtClean="0"/>
              <a:t>love, stand </a:t>
            </a:r>
            <a:r>
              <a:rPr lang="en-US" dirty="0"/>
              <a:t>outside this tie. Therefore a religion, even if it calls itself the religion </a:t>
            </a:r>
            <a:r>
              <a:rPr lang="en-US" dirty="0" smtClean="0"/>
              <a:t>of love</a:t>
            </a:r>
            <a:r>
              <a:rPr lang="en-US" dirty="0"/>
              <a:t>, must be hard and unloving to those who do not belong to it.</a:t>
            </a:r>
          </a:p>
        </p:txBody>
      </p:sp>
    </p:spTree>
    <p:extLst>
      <p:ext uri="{BB962C8B-B14F-4D97-AF65-F5344CB8AC3E}">
        <p14:creationId xmlns:p14="http://schemas.microsoft.com/office/powerpoint/2010/main" val="405697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We should consider whether groups </a:t>
            </a:r>
            <a:r>
              <a:rPr lang="en-US" dirty="0" smtClean="0"/>
              <a:t>with leaders </a:t>
            </a:r>
            <a:r>
              <a:rPr lang="en-US" dirty="0"/>
              <a:t>may not be the more primitive and complete, whether in the others </a:t>
            </a:r>
            <a:r>
              <a:rPr lang="en-US" dirty="0" smtClean="0"/>
              <a:t>an idea</a:t>
            </a:r>
            <a:r>
              <a:rPr lang="en-US" dirty="0"/>
              <a:t>, an abstraction, may not take the place of the leader (a state of things </a:t>
            </a:r>
            <a:r>
              <a:rPr lang="en-US" dirty="0" smtClean="0"/>
              <a:t>to which </a:t>
            </a:r>
            <a:r>
              <a:rPr lang="en-US" dirty="0"/>
              <a:t>religious groups, with their invisible head, form a transitional stage), </a:t>
            </a:r>
            <a:r>
              <a:rPr lang="en-US" dirty="0" smtClean="0"/>
              <a:t>and whether </a:t>
            </a:r>
            <a:r>
              <a:rPr lang="en-US" dirty="0"/>
              <a:t>a common tendency, a wish in which a number of people can have </a:t>
            </a:r>
            <a:r>
              <a:rPr lang="en-US" dirty="0" smtClean="0"/>
              <a:t>a share</a:t>
            </a:r>
            <a:r>
              <a:rPr lang="en-US" dirty="0"/>
              <a:t>, may not in the same way serve as a substitute. This abstraction, </a:t>
            </a:r>
            <a:r>
              <a:rPr lang="en-US" dirty="0" smtClean="0"/>
              <a:t>again, might </a:t>
            </a:r>
            <a:r>
              <a:rPr lang="en-US" dirty="0"/>
              <a:t>be more or less completely embodied in the figure of what we might call </a:t>
            </a:r>
            <a:r>
              <a:rPr lang="en-US" dirty="0" smtClean="0"/>
              <a:t>a secondary </a:t>
            </a:r>
            <a:r>
              <a:rPr lang="en-US" dirty="0"/>
              <a:t>leader, and interesting varieties would arise from the </a:t>
            </a:r>
            <a:r>
              <a:rPr lang="en-US" dirty="0" smtClean="0"/>
              <a:t>relation between </a:t>
            </a:r>
            <a:r>
              <a:rPr lang="en-US" dirty="0"/>
              <a:t>the idea and the leader. The leader or the leading idea might also, so </a:t>
            </a:r>
            <a:r>
              <a:rPr lang="en-US" dirty="0" smtClean="0"/>
              <a:t>to speak</a:t>
            </a:r>
            <a:r>
              <a:rPr lang="en-US" dirty="0"/>
              <a:t>, be negative; hatred against a particular person or institution might </a:t>
            </a:r>
            <a:r>
              <a:rPr lang="en-US" dirty="0" smtClean="0"/>
              <a:t>operate in </a:t>
            </a:r>
            <a:r>
              <a:rPr lang="en-US" dirty="0"/>
              <a:t>just the same unifying way, and might call up the same kind of emotional </a:t>
            </a:r>
            <a:r>
              <a:rPr lang="en-US" dirty="0" smtClean="0"/>
              <a:t>ties as </a:t>
            </a:r>
            <a:r>
              <a:rPr lang="en-US" dirty="0"/>
              <a:t>positive attachment. Then the question would also arise whether a leader </a:t>
            </a:r>
            <a:r>
              <a:rPr lang="en-US" dirty="0" smtClean="0"/>
              <a:t>is really </a:t>
            </a:r>
            <a:r>
              <a:rPr lang="en-US" dirty="0"/>
              <a:t>indispensable to the essence of a group—and other questions besides.</a:t>
            </a:r>
          </a:p>
        </p:txBody>
      </p:sp>
    </p:spTree>
    <p:extLst>
      <p:ext uri="{BB962C8B-B14F-4D97-AF65-F5344CB8AC3E}">
        <p14:creationId xmlns:p14="http://schemas.microsoft.com/office/powerpoint/2010/main" val="49171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This self-love works for the preservation of the individual, </a:t>
            </a:r>
            <a:r>
              <a:rPr lang="en-US" dirty="0" smtClean="0"/>
              <a:t>and behaves </a:t>
            </a:r>
            <a:r>
              <a:rPr lang="en-US" dirty="0"/>
              <a:t>as though the occurrence of any divergence from his own </a:t>
            </a:r>
            <a:r>
              <a:rPr lang="en-US" dirty="0" smtClean="0"/>
              <a:t>particular lines </a:t>
            </a:r>
            <a:r>
              <a:rPr lang="en-US" dirty="0"/>
              <a:t>of development involved a criticism of them and a demand for </a:t>
            </a:r>
            <a:r>
              <a:rPr lang="en-US" dirty="0" smtClean="0"/>
              <a:t>their alteration</a:t>
            </a:r>
            <a:r>
              <a:rPr lang="en-US" dirty="0"/>
              <a:t>. We do not know why such sensitiveness should have been directed </a:t>
            </a:r>
            <a:r>
              <a:rPr lang="en-US" dirty="0" smtClean="0"/>
              <a:t>to just </a:t>
            </a:r>
            <a:r>
              <a:rPr lang="en-US" dirty="0"/>
              <a:t>these details of differentiation; but it is unmistakable that in this </a:t>
            </a:r>
            <a:r>
              <a:rPr lang="en-US" dirty="0" smtClean="0"/>
              <a:t>whole connection </a:t>
            </a:r>
            <a:r>
              <a:rPr lang="en-US" dirty="0"/>
              <a:t>men give evidence of a readiness for hatred, an aggressiveness, </a:t>
            </a:r>
            <a:r>
              <a:rPr lang="en-US" dirty="0" smtClean="0"/>
              <a:t>the source </a:t>
            </a:r>
            <a:r>
              <a:rPr lang="en-US" dirty="0"/>
              <a:t>of which is unknown, and to which one is tempted to ascribe </a:t>
            </a:r>
            <a:r>
              <a:rPr lang="en-US" dirty="0" smtClean="0"/>
              <a:t>an elementary character. But </a:t>
            </a:r>
            <a:r>
              <a:rPr lang="en-US" dirty="0"/>
              <a:t>when a group is formed the whole of this intolerance </a:t>
            </a:r>
            <a:r>
              <a:rPr lang="en-US" dirty="0" smtClean="0"/>
              <a:t>vanishes, temporarily </a:t>
            </a:r>
            <a:r>
              <a:rPr lang="en-US" dirty="0"/>
              <a:t>or permanently, within the group. So long as a group </a:t>
            </a:r>
            <a:r>
              <a:rPr lang="en-US" dirty="0" smtClean="0"/>
              <a:t>formation persists </a:t>
            </a:r>
            <a:r>
              <a:rPr lang="en-US" dirty="0"/>
              <a:t>or so far as it extends, individuals in the group behave as though </a:t>
            </a:r>
            <a:r>
              <a:rPr lang="en-US" dirty="0" smtClean="0"/>
              <a:t>they were </a:t>
            </a:r>
            <a:r>
              <a:rPr lang="en-US" dirty="0"/>
              <a:t>uniform, tolerate the peculiarities of its other members, equate </a:t>
            </a:r>
            <a:r>
              <a:rPr lang="en-US" dirty="0" smtClean="0"/>
              <a:t>themselves with </a:t>
            </a:r>
            <a:r>
              <a:rPr lang="en-US" dirty="0"/>
              <a:t>them, and have no feeling of aversion towards them. Such a limitation </a:t>
            </a:r>
            <a:r>
              <a:rPr lang="en-US" dirty="0" smtClean="0"/>
              <a:t>of narcissism </a:t>
            </a:r>
            <a:r>
              <a:rPr lang="en-US" dirty="0"/>
              <a:t>can, according to our theoretical views, only be produced by </a:t>
            </a:r>
            <a:r>
              <a:rPr lang="en-US" dirty="0" smtClean="0"/>
              <a:t>one factor</a:t>
            </a:r>
            <a:r>
              <a:rPr lang="en-US" dirty="0"/>
              <a:t>, a libidinal tie with other people. Love for oneself knows only one </a:t>
            </a:r>
            <a:r>
              <a:rPr lang="en-US" dirty="0" smtClean="0"/>
              <a:t>barrier —love </a:t>
            </a:r>
            <a:r>
              <a:rPr lang="en-US" dirty="0"/>
              <a:t>for others, love for objects.</a:t>
            </a:r>
          </a:p>
        </p:txBody>
      </p:sp>
    </p:spTree>
    <p:extLst>
      <p:ext uri="{BB962C8B-B14F-4D97-AF65-F5344CB8AC3E}">
        <p14:creationId xmlns:p14="http://schemas.microsoft.com/office/powerpoint/2010/main" val="2198101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If therefore in groups narcissistic self-love is subject to limitations which </a:t>
            </a:r>
            <a:r>
              <a:rPr lang="en-US" dirty="0" smtClean="0"/>
              <a:t>do not </a:t>
            </a:r>
            <a:r>
              <a:rPr lang="en-US" dirty="0"/>
              <a:t>operate outside them, that is cogent evidence that the essence of a </a:t>
            </a:r>
            <a:r>
              <a:rPr lang="en-US" dirty="0" smtClean="0"/>
              <a:t>group formation </a:t>
            </a:r>
            <a:r>
              <a:rPr lang="en-US" dirty="0"/>
              <a:t>consists in new kinds of libidinal ties among the members of </a:t>
            </a:r>
            <a:r>
              <a:rPr lang="en-US" dirty="0" smtClean="0"/>
              <a:t>the Group.</a:t>
            </a:r>
          </a:p>
          <a:p>
            <a:endParaRPr lang="en-GB" dirty="0"/>
          </a:p>
          <a:p>
            <a:r>
              <a:rPr lang="en-US" dirty="0"/>
              <a:t>As a matter of fact we learn from psycho-analysis that there </a:t>
            </a:r>
            <a:r>
              <a:rPr lang="en-US" dirty="0" smtClean="0"/>
              <a:t>do exist </a:t>
            </a:r>
            <a:r>
              <a:rPr lang="en-US" dirty="0"/>
              <a:t>other mechanisms for emotional ties, the so-called </a:t>
            </a:r>
            <a:r>
              <a:rPr lang="en-US" i="1" dirty="0" smtClean="0"/>
              <a:t>identifications</a:t>
            </a:r>
            <a:r>
              <a:rPr lang="en-US" dirty="0" smtClean="0"/>
              <a:t>, insufficiently-known </a:t>
            </a:r>
            <a:r>
              <a:rPr lang="en-US" dirty="0"/>
              <a:t>processes and hard to describe, the investigation of </a:t>
            </a:r>
            <a:r>
              <a:rPr lang="en-US" dirty="0" smtClean="0"/>
              <a:t>which will </a:t>
            </a:r>
            <a:r>
              <a:rPr lang="en-US" dirty="0"/>
              <a:t>for some time keep us away from the subject of group </a:t>
            </a:r>
            <a:r>
              <a:rPr lang="en-US" dirty="0" smtClean="0"/>
              <a:t>psychology.</a:t>
            </a:r>
            <a:endParaRPr lang="en-US" dirty="0"/>
          </a:p>
        </p:txBody>
      </p:sp>
    </p:spTree>
    <p:extLst>
      <p:ext uri="{BB962C8B-B14F-4D97-AF65-F5344CB8AC3E}">
        <p14:creationId xmlns:p14="http://schemas.microsoft.com/office/powerpoint/2010/main" val="316290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Identification and melancholia</a:t>
            </a:r>
            <a:r>
              <a:rPr lang="en-US" dirty="0" smtClean="0"/>
              <a:t>; being I love (idealization) and hypnosis;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It </a:t>
            </a:r>
            <a:r>
              <a:rPr lang="en-US" dirty="0"/>
              <a:t>is easy to state in a formula the distinction between an identification </a:t>
            </a:r>
            <a:r>
              <a:rPr lang="en-US" dirty="0" smtClean="0"/>
              <a:t>with the </a:t>
            </a:r>
            <a:r>
              <a:rPr lang="en-US" dirty="0"/>
              <a:t>father and the choice of the father as an object. In the first case one's father </a:t>
            </a:r>
            <a:r>
              <a:rPr lang="en-US" dirty="0" smtClean="0"/>
              <a:t>is what </a:t>
            </a:r>
            <a:r>
              <a:rPr lang="en-US" dirty="0"/>
              <a:t>one would like to </a:t>
            </a:r>
            <a:r>
              <a:rPr lang="en-US" i="1" dirty="0"/>
              <a:t>be</a:t>
            </a:r>
            <a:r>
              <a:rPr lang="en-US" dirty="0"/>
              <a:t>, and in the second he is what one would like to </a:t>
            </a:r>
            <a:r>
              <a:rPr lang="en-US" i="1" dirty="0" smtClean="0"/>
              <a:t>have</a:t>
            </a:r>
            <a:r>
              <a:rPr lang="en-US" dirty="0" smtClean="0"/>
              <a:t>. The </a:t>
            </a:r>
            <a:r>
              <a:rPr lang="en-US" dirty="0"/>
              <a:t>distinction, that is, depends upon whether the tie attaches to the subject or </a:t>
            </a:r>
            <a:r>
              <a:rPr lang="en-US" dirty="0" smtClean="0"/>
              <a:t>to the </a:t>
            </a:r>
            <a:r>
              <a:rPr lang="en-US" dirty="0"/>
              <a:t>object of the ego. The former kind of tie is therefore already possible </a:t>
            </a:r>
            <a:r>
              <a:rPr lang="en-US" dirty="0" smtClean="0"/>
              <a:t>before any </a:t>
            </a:r>
            <a:r>
              <a:rPr lang="en-US" dirty="0"/>
              <a:t>sexual object-choice has been made. It is much more difficult to give a </a:t>
            </a:r>
            <a:r>
              <a:rPr lang="en-US" dirty="0" smtClean="0"/>
              <a:t>clear meta-psychological </a:t>
            </a:r>
            <a:r>
              <a:rPr lang="en-US" dirty="0"/>
              <a:t>representation of the distinction. We can only see </a:t>
            </a:r>
            <a:r>
              <a:rPr lang="en-US" dirty="0" smtClean="0"/>
              <a:t>that identification </a:t>
            </a:r>
            <a:r>
              <a:rPr lang="en-US" dirty="0" err="1"/>
              <a:t>endeavours</a:t>
            </a:r>
            <a:r>
              <a:rPr lang="en-US" dirty="0"/>
              <a:t> to </a:t>
            </a:r>
            <a:r>
              <a:rPr lang="en-US" dirty="0" err="1"/>
              <a:t>mould</a:t>
            </a:r>
            <a:r>
              <a:rPr lang="en-US" dirty="0"/>
              <a:t> a person's own ego after the fashion of </a:t>
            </a:r>
            <a:r>
              <a:rPr lang="en-US" dirty="0" smtClean="0"/>
              <a:t>the one </a:t>
            </a:r>
            <a:r>
              <a:rPr lang="en-US" dirty="0"/>
              <a:t>that has been taken as a model.</a:t>
            </a:r>
            <a:endParaRPr lang="en-GB" dirty="0" smtClean="0"/>
          </a:p>
        </p:txBody>
      </p:sp>
    </p:spTree>
    <p:extLst>
      <p:ext uri="{BB962C8B-B14F-4D97-AF65-F5344CB8AC3E}">
        <p14:creationId xmlns:p14="http://schemas.microsoft.com/office/powerpoint/2010/main" val="21890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What we have learned from these three sources may be summarized </a:t>
            </a:r>
            <a:r>
              <a:rPr lang="en-US" dirty="0" smtClean="0"/>
              <a:t>as follows</a:t>
            </a:r>
            <a:r>
              <a:rPr lang="en-US" dirty="0"/>
              <a:t>. First, identification is the original form of emotional tie with an </a:t>
            </a:r>
            <a:r>
              <a:rPr lang="en-US" dirty="0" smtClean="0"/>
              <a:t>object; secondly</a:t>
            </a:r>
            <a:r>
              <a:rPr lang="en-US" dirty="0"/>
              <a:t>, in a regressive way </a:t>
            </a:r>
            <a:r>
              <a:rPr lang="en-US" dirty="0" smtClean="0"/>
              <a:t>it </a:t>
            </a:r>
            <a:r>
              <a:rPr lang="en-US" dirty="0"/>
              <a:t>becomes a substitute for a libidinal object-tie, as it were by means </a:t>
            </a:r>
            <a:r>
              <a:rPr lang="en-US" dirty="0" smtClean="0"/>
              <a:t>of introjection </a:t>
            </a:r>
            <a:r>
              <a:rPr lang="en-US" dirty="0"/>
              <a:t>of the object into the ego; and thirdly, it may arise with any </a:t>
            </a:r>
            <a:r>
              <a:rPr lang="en-US" dirty="0" smtClean="0"/>
              <a:t>new perception </a:t>
            </a:r>
            <a:r>
              <a:rPr lang="en-US" dirty="0"/>
              <a:t>of a common quality shared with some other person who is not </a:t>
            </a:r>
            <a:r>
              <a:rPr lang="en-US" dirty="0" smtClean="0"/>
              <a:t>an object </a:t>
            </a:r>
            <a:r>
              <a:rPr lang="en-US" dirty="0"/>
              <a:t>of the sexual instinct. The more important this common quality is, </a:t>
            </a:r>
            <a:r>
              <a:rPr lang="en-US" dirty="0" smtClean="0"/>
              <a:t>the more </a:t>
            </a:r>
            <a:r>
              <a:rPr lang="en-US" dirty="0"/>
              <a:t>successful may this partial identification become, and it may thus </a:t>
            </a:r>
            <a:r>
              <a:rPr lang="en-US" dirty="0" smtClean="0"/>
              <a:t>represent the </a:t>
            </a:r>
            <a:r>
              <a:rPr lang="en-US" dirty="0"/>
              <a:t>beginning of a new tie</a:t>
            </a:r>
            <a:r>
              <a:rPr lang="en-US" dirty="0" smtClean="0"/>
              <a:t>.</a:t>
            </a:r>
          </a:p>
          <a:p>
            <a:endParaRPr lang="en-GB" dirty="0"/>
          </a:p>
          <a:p>
            <a:r>
              <a:rPr lang="en-US" dirty="0"/>
              <a:t>The whole situation can </a:t>
            </a:r>
            <a:r>
              <a:rPr lang="en-US" dirty="0" smtClean="0"/>
              <a:t>be completely </a:t>
            </a:r>
            <a:r>
              <a:rPr lang="en-US" dirty="0"/>
              <a:t>summarized in a formula: </a:t>
            </a:r>
            <a:r>
              <a:rPr lang="en-US" i="1" dirty="0"/>
              <a:t>The object has been put in the place </a:t>
            </a:r>
            <a:r>
              <a:rPr lang="en-US" i="1" dirty="0" smtClean="0"/>
              <a:t>of the </a:t>
            </a:r>
            <a:r>
              <a:rPr lang="en-US" i="1" dirty="0"/>
              <a:t>ego ideal</a:t>
            </a:r>
            <a:r>
              <a:rPr lang="en-US" dirty="0"/>
              <a:t>.</a:t>
            </a:r>
          </a:p>
        </p:txBody>
      </p:sp>
    </p:spTree>
    <p:extLst>
      <p:ext uri="{BB962C8B-B14F-4D97-AF65-F5344CB8AC3E}">
        <p14:creationId xmlns:p14="http://schemas.microsoft.com/office/powerpoint/2010/main" val="3025253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But after the preceding discussions we are quite in a position to give </a:t>
            </a:r>
            <a:r>
              <a:rPr lang="en-US" dirty="0" smtClean="0"/>
              <a:t>the formula </a:t>
            </a:r>
            <a:r>
              <a:rPr lang="en-US" dirty="0"/>
              <a:t>for the libidinal constitution of groups, or at least of such groups as </a:t>
            </a:r>
            <a:r>
              <a:rPr lang="en-US" dirty="0" smtClean="0"/>
              <a:t>we have </a:t>
            </a:r>
            <a:r>
              <a:rPr lang="en-US" dirty="0"/>
              <a:t>hitherto considered—namely, those that have a leader and have not </a:t>
            </a:r>
            <a:r>
              <a:rPr lang="en-US" dirty="0" smtClean="0"/>
              <a:t>been able </a:t>
            </a:r>
            <a:r>
              <a:rPr lang="en-US" dirty="0"/>
              <a:t>by means of too much ‘organization’ to acquire secondarily </a:t>
            </a:r>
            <a:r>
              <a:rPr lang="en-US" dirty="0" smtClean="0"/>
              <a:t>the characteristics </a:t>
            </a:r>
            <a:r>
              <a:rPr lang="en-US" dirty="0"/>
              <a:t>of an individual. </a:t>
            </a:r>
            <a:r>
              <a:rPr lang="en-US" i="1" dirty="0"/>
              <a:t>A primary group of this kind is a number </a:t>
            </a:r>
            <a:r>
              <a:rPr lang="en-US" i="1" dirty="0" smtClean="0"/>
              <a:t>of individuals </a:t>
            </a:r>
            <a:r>
              <a:rPr lang="en-US" i="1" dirty="0"/>
              <a:t>who have put one and the same object in the place of their </a:t>
            </a:r>
            <a:r>
              <a:rPr lang="en-US" i="1" dirty="0" smtClean="0"/>
              <a:t>ego ideal </a:t>
            </a:r>
            <a:r>
              <a:rPr lang="en-US" i="1" dirty="0"/>
              <a:t>and have consequently identified themselves with one another in </a:t>
            </a:r>
            <a:r>
              <a:rPr lang="en-US" i="1" dirty="0" smtClean="0"/>
              <a:t>their ego</a:t>
            </a:r>
            <a:r>
              <a:rPr lang="en-US" dirty="0"/>
              <a:t>. </a:t>
            </a:r>
            <a:r>
              <a:rPr lang="en-US" dirty="0" smtClean="0"/>
              <a:t>(see schema on page 116). </a:t>
            </a:r>
          </a:p>
          <a:p>
            <a:endParaRPr lang="en-US" dirty="0"/>
          </a:p>
        </p:txBody>
      </p:sp>
    </p:spTree>
    <p:extLst>
      <p:ext uri="{BB962C8B-B14F-4D97-AF65-F5344CB8AC3E}">
        <p14:creationId xmlns:p14="http://schemas.microsoft.com/office/powerpoint/2010/main" val="1752094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herd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herd instinct leaves no room at </a:t>
            </a:r>
            <a:r>
              <a:rPr lang="en-US" dirty="0" smtClean="0"/>
              <a:t>all for </a:t>
            </a:r>
            <a:r>
              <a:rPr lang="en-US" dirty="0"/>
              <a:t>the leader; he is merely thrown in along with the herd, almost by chance; </a:t>
            </a:r>
            <a:r>
              <a:rPr lang="en-US" dirty="0" smtClean="0"/>
              <a:t>it follows</a:t>
            </a:r>
            <a:r>
              <a:rPr lang="en-US" dirty="0"/>
              <a:t>, too, that no path leads from this instinct to the need for a God; the </a:t>
            </a:r>
            <a:r>
              <a:rPr lang="en-US" dirty="0" smtClean="0"/>
              <a:t>herd is </a:t>
            </a:r>
            <a:r>
              <a:rPr lang="en-US" dirty="0"/>
              <a:t>without a </a:t>
            </a:r>
            <a:r>
              <a:rPr lang="en-US" dirty="0" smtClean="0"/>
              <a:t>herdsman. Thus </a:t>
            </a:r>
            <a:r>
              <a:rPr lang="en-US" dirty="0"/>
              <a:t>social feeling is based upon the reversal of what was first a </a:t>
            </a:r>
            <a:r>
              <a:rPr lang="en-US" dirty="0" smtClean="0"/>
              <a:t>hostile feeling </a:t>
            </a:r>
            <a:r>
              <a:rPr lang="en-US" dirty="0"/>
              <a:t>into a positively-toned tie in the nature of an identification. So far as </a:t>
            </a:r>
            <a:r>
              <a:rPr lang="en-US" dirty="0" smtClean="0"/>
              <a:t>we have </a:t>
            </a:r>
            <a:r>
              <a:rPr lang="en-US" dirty="0"/>
              <a:t>hitherto been able to follow the course of events, this reversal seems </a:t>
            </a:r>
            <a:r>
              <a:rPr lang="en-US" dirty="0" smtClean="0"/>
              <a:t>to occur </a:t>
            </a:r>
            <a:r>
              <a:rPr lang="en-US" dirty="0"/>
              <a:t>under the influence of a common affectionate tie with a person outside </a:t>
            </a:r>
            <a:r>
              <a:rPr lang="en-US" dirty="0" smtClean="0"/>
              <a:t>the group</a:t>
            </a:r>
            <a:r>
              <a:rPr lang="en-US" dirty="0"/>
              <a:t>. We do not ourselves regard our analysis of identification as </a:t>
            </a:r>
            <a:r>
              <a:rPr lang="en-US" dirty="0" smtClean="0"/>
              <a:t>exhaustive, but </a:t>
            </a:r>
            <a:r>
              <a:rPr lang="en-US" dirty="0"/>
              <a:t>it is enough for our present purpose that we should revert to this one </a:t>
            </a:r>
            <a:r>
              <a:rPr lang="en-US" dirty="0" smtClean="0"/>
              <a:t>feature —its </a:t>
            </a:r>
            <a:r>
              <a:rPr lang="en-US" dirty="0"/>
              <a:t>demand that equalization shall be consistently carried through. We </a:t>
            </a:r>
            <a:r>
              <a:rPr lang="en-US" dirty="0" smtClean="0"/>
              <a:t>have already </a:t>
            </a:r>
            <a:r>
              <a:rPr lang="en-US" dirty="0"/>
              <a:t>heard in the discussion of the two artificial groups, Church and </a:t>
            </a:r>
            <a:r>
              <a:rPr lang="en-US" dirty="0" smtClean="0"/>
              <a:t>army, that </a:t>
            </a:r>
            <a:r>
              <a:rPr lang="en-US" dirty="0"/>
              <a:t>their necessary precondition is that all their members should be loved in </a:t>
            </a:r>
            <a:r>
              <a:rPr lang="en-US" dirty="0" smtClean="0"/>
              <a:t>the same </a:t>
            </a:r>
            <a:r>
              <a:rPr lang="en-US" dirty="0"/>
              <a:t>way by one person, the leader. Do not let us forget, however, that </a:t>
            </a:r>
            <a:r>
              <a:rPr lang="en-US" dirty="0" smtClean="0"/>
              <a:t>the demand </a:t>
            </a:r>
            <a:r>
              <a:rPr lang="en-US" dirty="0"/>
              <a:t>for equality in a group applies only to its members and not to the leader.</a:t>
            </a:r>
          </a:p>
        </p:txBody>
      </p:sp>
    </p:spTree>
    <p:extLst>
      <p:ext uri="{BB962C8B-B14F-4D97-AF65-F5344CB8AC3E}">
        <p14:creationId xmlns:p14="http://schemas.microsoft.com/office/powerpoint/2010/main" val="2435696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group and the primal horde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primal father of the horde was not yet immortal, as he later became </a:t>
            </a:r>
            <a:r>
              <a:rPr lang="en-US" dirty="0" smtClean="0"/>
              <a:t>by deification</a:t>
            </a:r>
            <a:r>
              <a:rPr lang="en-US" dirty="0"/>
              <a:t>. If he died, he had to be replaced; his place was probably taken by </a:t>
            </a:r>
            <a:r>
              <a:rPr lang="en-US" dirty="0" smtClean="0"/>
              <a:t>a youngest </a:t>
            </a:r>
            <a:r>
              <a:rPr lang="en-US" dirty="0"/>
              <a:t>son, who had up to then been a member of the group like any </a:t>
            </a:r>
            <a:r>
              <a:rPr lang="en-US" dirty="0" smtClean="0"/>
              <a:t>other. There </a:t>
            </a:r>
            <a:r>
              <a:rPr lang="en-US" dirty="0"/>
              <a:t>must therefore be a possibility of transforming group psychology </a:t>
            </a:r>
            <a:r>
              <a:rPr lang="en-US" dirty="0" smtClean="0"/>
              <a:t>into individual </a:t>
            </a:r>
            <a:r>
              <a:rPr lang="en-US" dirty="0"/>
              <a:t>psychology; a condition must be discovered under which such </a:t>
            </a:r>
            <a:r>
              <a:rPr lang="en-US" dirty="0" smtClean="0"/>
              <a:t>a transformation </a:t>
            </a:r>
            <a:r>
              <a:rPr lang="en-US" dirty="0"/>
              <a:t>is easily accomplished, just as it is possible for bees in case </a:t>
            </a:r>
            <a:r>
              <a:rPr lang="en-US" dirty="0" smtClean="0"/>
              <a:t>of necessity </a:t>
            </a:r>
            <a:r>
              <a:rPr lang="en-US" dirty="0"/>
              <a:t>to turn a larva into a queen instead of into a worker. One can </a:t>
            </a:r>
            <a:r>
              <a:rPr lang="en-US" dirty="0" smtClean="0"/>
              <a:t>imagine only </a:t>
            </a:r>
            <a:r>
              <a:rPr lang="en-US" dirty="0"/>
              <a:t>one possibility: the primal father had prevented his sons from </a:t>
            </a:r>
            <a:r>
              <a:rPr lang="en-US" dirty="0" smtClean="0"/>
              <a:t>satisfying their </a:t>
            </a:r>
            <a:r>
              <a:rPr lang="en-US" dirty="0"/>
              <a:t>directly sexual impulsions; he forced them into abstinence </a:t>
            </a:r>
            <a:r>
              <a:rPr lang="en-US" dirty="0" smtClean="0"/>
              <a:t>and consequently </a:t>
            </a:r>
            <a:r>
              <a:rPr lang="en-US" dirty="0"/>
              <a:t>into the emotional ties with him and with one another which </a:t>
            </a:r>
            <a:r>
              <a:rPr lang="en-US" dirty="0" smtClean="0"/>
              <a:t>could arise </a:t>
            </a:r>
            <a:r>
              <a:rPr lang="en-US" dirty="0"/>
              <a:t>out of those of their impulsions that were inhibited in their sexual aim. </a:t>
            </a:r>
            <a:r>
              <a:rPr lang="en-US" dirty="0" smtClean="0"/>
              <a:t>He forced </a:t>
            </a:r>
            <a:r>
              <a:rPr lang="en-US" dirty="0"/>
              <a:t>them, so to speak, into group psychology. His sexual jealousy </a:t>
            </a:r>
            <a:r>
              <a:rPr lang="en-US" dirty="0" smtClean="0"/>
              <a:t>and intolerance </a:t>
            </a:r>
            <a:r>
              <a:rPr lang="en-US" dirty="0"/>
              <a:t>became in the last resort the causes of group </a:t>
            </a:r>
            <a:r>
              <a:rPr lang="en-US" dirty="0" smtClean="0"/>
              <a:t>psychology….</a:t>
            </a:r>
            <a:endParaRPr lang="en-US" dirty="0"/>
          </a:p>
        </p:txBody>
      </p:sp>
    </p:spTree>
    <p:extLst>
      <p:ext uri="{BB962C8B-B14F-4D97-AF65-F5344CB8AC3E}">
        <p14:creationId xmlns:p14="http://schemas.microsoft.com/office/powerpoint/2010/main" val="246149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LEADERS</a:t>
            </a:r>
            <a:br>
              <a:rPr lang="en-GB" dirty="0" smtClean="0"/>
            </a:br>
            <a:r>
              <a:rPr lang="en-GB" dirty="0" smtClean="0"/>
              <a:t>Group </a:t>
            </a:r>
            <a:r>
              <a:rPr lang="en-GB" dirty="0" smtClean="0"/>
              <a:t>Psychology and the analysis of the Ego</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Starts with reference to early relationship to others as narcissistic (p. 69); </a:t>
            </a:r>
          </a:p>
          <a:p>
            <a:r>
              <a:rPr lang="en-US" dirty="0"/>
              <a:t>Group psychology is therefore </a:t>
            </a:r>
            <a:r>
              <a:rPr lang="en-US" dirty="0" smtClean="0"/>
              <a:t>concerned with </a:t>
            </a:r>
            <a:r>
              <a:rPr lang="en-US" dirty="0"/>
              <a:t>the individual man as a member of a race, of a nation, of a caste, of </a:t>
            </a:r>
            <a:r>
              <a:rPr lang="en-US" dirty="0" smtClean="0"/>
              <a:t>a profession</a:t>
            </a:r>
            <a:r>
              <a:rPr lang="en-US" dirty="0"/>
              <a:t>, of an institution, or as a component part of a crowd of people </a:t>
            </a:r>
            <a:r>
              <a:rPr lang="en-US" dirty="0" smtClean="0"/>
              <a:t>who have </a:t>
            </a:r>
            <a:r>
              <a:rPr lang="en-US" dirty="0"/>
              <a:t>been organized into a group at some particular time for some </a:t>
            </a:r>
            <a:r>
              <a:rPr lang="en-US" dirty="0" smtClean="0"/>
              <a:t>definite purpose.</a:t>
            </a:r>
          </a:p>
          <a:p>
            <a:r>
              <a:rPr lang="en-GB" dirty="0" smtClean="0"/>
              <a:t>Le Bon’s concept of the group mind (Section II):</a:t>
            </a:r>
          </a:p>
          <a:p>
            <a:pPr marL="0" indent="0">
              <a:buNone/>
            </a:pPr>
            <a:r>
              <a:rPr lang="en-US" dirty="0"/>
              <a:t>Whoever be the individuals that compose it, however like or </a:t>
            </a:r>
            <a:r>
              <a:rPr lang="en-US" dirty="0" smtClean="0"/>
              <a:t>unlike be </a:t>
            </a:r>
            <a:r>
              <a:rPr lang="en-US" dirty="0"/>
              <a:t>their mode of life, their occupations, their character, or their intelligence, </a:t>
            </a:r>
            <a:r>
              <a:rPr lang="en-US" dirty="0" smtClean="0"/>
              <a:t>the fact </a:t>
            </a:r>
            <a:r>
              <a:rPr lang="en-US" dirty="0"/>
              <a:t>that they have been transformed into a group puts them in possession of </a:t>
            </a:r>
            <a:r>
              <a:rPr lang="en-US" dirty="0" smtClean="0"/>
              <a:t>a sort </a:t>
            </a:r>
            <a:r>
              <a:rPr lang="en-US" dirty="0"/>
              <a:t>of collective mind which makes them feel, think, and act in a manner </a:t>
            </a:r>
            <a:r>
              <a:rPr lang="en-US" dirty="0" smtClean="0"/>
              <a:t>quite different </a:t>
            </a:r>
            <a:r>
              <a:rPr lang="en-US" dirty="0"/>
              <a:t>from that in which each individual of them would feel, think, and </a:t>
            </a:r>
            <a:r>
              <a:rPr lang="en-US" dirty="0" smtClean="0"/>
              <a:t>act were </a:t>
            </a:r>
            <a:r>
              <a:rPr lang="en-US" dirty="0"/>
              <a:t>he in a state of isolation.</a:t>
            </a:r>
          </a:p>
        </p:txBody>
      </p:sp>
    </p:spTree>
    <p:extLst>
      <p:ext uri="{BB962C8B-B14F-4D97-AF65-F5344CB8AC3E}">
        <p14:creationId xmlns:p14="http://schemas.microsoft.com/office/powerpoint/2010/main" val="686765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primal father</a:t>
            </a:r>
            <a:endParaRPr lang="en-US" dirty="0"/>
          </a:p>
        </p:txBody>
      </p:sp>
      <p:sp>
        <p:nvSpPr>
          <p:cNvPr id="3" name="Content Placeholder 2"/>
          <p:cNvSpPr>
            <a:spLocks noGrp="1"/>
          </p:cNvSpPr>
          <p:nvPr>
            <p:ph idx="1"/>
          </p:nvPr>
        </p:nvSpPr>
        <p:spPr/>
        <p:txBody>
          <a:bodyPr>
            <a:normAutofit/>
          </a:bodyPr>
          <a:lstStyle/>
          <a:p>
            <a:r>
              <a:rPr lang="en-US" dirty="0"/>
              <a:t>where all of the sons knew that they were equally </a:t>
            </a:r>
            <a:r>
              <a:rPr lang="en-US" i="1" dirty="0"/>
              <a:t>persecuted </a:t>
            </a:r>
            <a:r>
              <a:rPr lang="en-US" dirty="0"/>
              <a:t>by the </a:t>
            </a:r>
            <a:r>
              <a:rPr lang="en-US" dirty="0" smtClean="0"/>
              <a:t>primal father</a:t>
            </a:r>
            <a:r>
              <a:rPr lang="en-US" dirty="0"/>
              <a:t>, and </a:t>
            </a:r>
            <a:r>
              <a:rPr lang="en-US" i="1" dirty="0"/>
              <a:t>feared </a:t>
            </a:r>
            <a:r>
              <a:rPr lang="en-US" dirty="0"/>
              <a:t>him equally. This same recasting upon which all social </a:t>
            </a:r>
            <a:r>
              <a:rPr lang="en-US" dirty="0" smtClean="0"/>
              <a:t>duties are </a:t>
            </a:r>
            <a:r>
              <a:rPr lang="en-US" dirty="0"/>
              <a:t>built up is already presupposed by the next form of human society, </a:t>
            </a:r>
            <a:r>
              <a:rPr lang="en-US" dirty="0" smtClean="0"/>
              <a:t>the totemic </a:t>
            </a:r>
            <a:r>
              <a:rPr lang="en-US" dirty="0"/>
              <a:t>clan. The indestructible strength of the family as a natural </a:t>
            </a:r>
            <a:r>
              <a:rPr lang="en-US" dirty="0" smtClean="0"/>
              <a:t>group formation </a:t>
            </a:r>
            <a:r>
              <a:rPr lang="en-US" dirty="0"/>
              <a:t>rests upon the fact that this necessary presupposition of the </a:t>
            </a:r>
            <a:r>
              <a:rPr lang="en-US" dirty="0" smtClean="0"/>
              <a:t>father's equal </a:t>
            </a:r>
            <a:r>
              <a:rPr lang="en-US" dirty="0"/>
              <a:t>love can have a real application in the family.</a:t>
            </a:r>
          </a:p>
        </p:txBody>
      </p:sp>
    </p:spTree>
    <p:extLst>
      <p:ext uri="{BB962C8B-B14F-4D97-AF65-F5344CB8AC3E}">
        <p14:creationId xmlns:p14="http://schemas.microsoft.com/office/powerpoint/2010/main" val="148944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uncanny and coercive characteristics of group formations, which </a:t>
            </a:r>
            <a:r>
              <a:rPr lang="en-US" dirty="0" smtClean="0"/>
              <a:t>are shown </a:t>
            </a:r>
            <a:r>
              <a:rPr lang="en-US" dirty="0"/>
              <a:t>in the phenomena of suggestion that accompany them, may therefore </a:t>
            </a:r>
            <a:r>
              <a:rPr lang="en-US" dirty="0" smtClean="0"/>
              <a:t>with justice </a:t>
            </a:r>
            <a:r>
              <a:rPr lang="en-US" dirty="0"/>
              <a:t>be traced back to the fact of their origin from the primal horde. </a:t>
            </a:r>
            <a:r>
              <a:rPr lang="en-US" dirty="0" smtClean="0"/>
              <a:t>The leader </a:t>
            </a:r>
            <a:r>
              <a:rPr lang="en-US" dirty="0"/>
              <a:t>of the group is still the dreaded primal father; the group still wishes to </a:t>
            </a:r>
            <a:r>
              <a:rPr lang="en-US" dirty="0" smtClean="0"/>
              <a:t>be governed </a:t>
            </a:r>
            <a:r>
              <a:rPr lang="en-US" dirty="0"/>
              <a:t>by unrestricted force; it has an extreme passion for authority; in </a:t>
            </a:r>
            <a:r>
              <a:rPr lang="en-US" dirty="0" smtClean="0"/>
              <a:t>Le Bon's </a:t>
            </a:r>
            <a:r>
              <a:rPr lang="en-US" dirty="0"/>
              <a:t>phrase, it has a thirst for obedience. The primal father is the group </a:t>
            </a:r>
            <a:r>
              <a:rPr lang="en-US" dirty="0" smtClean="0"/>
              <a:t>ideal, which </a:t>
            </a:r>
            <a:r>
              <a:rPr lang="en-US" dirty="0"/>
              <a:t>governs the ego in the place of the ego ideal</a:t>
            </a:r>
            <a:r>
              <a:rPr lang="en-US" dirty="0" smtClean="0"/>
              <a:t>.</a:t>
            </a:r>
            <a:endParaRPr lang="en-US" dirty="0"/>
          </a:p>
          <a:p>
            <a:r>
              <a:rPr lang="en-GB" dirty="0" smtClean="0"/>
              <a:t>Suggestion: </a:t>
            </a:r>
            <a:r>
              <a:rPr lang="en-US" dirty="0"/>
              <a:t>a conviction which is not based upon perception and reasoning </a:t>
            </a:r>
            <a:r>
              <a:rPr lang="en-US" dirty="0" smtClean="0"/>
              <a:t>but upon </a:t>
            </a:r>
            <a:r>
              <a:rPr lang="en-US" dirty="0"/>
              <a:t>an erotic </a:t>
            </a:r>
            <a:r>
              <a:rPr lang="en-US" dirty="0" smtClean="0"/>
              <a:t>tie.</a:t>
            </a:r>
            <a:endParaRPr lang="en-US" dirty="0"/>
          </a:p>
        </p:txBody>
      </p:sp>
    </p:spTree>
    <p:extLst>
      <p:ext uri="{BB962C8B-B14F-4D97-AF65-F5344CB8AC3E}">
        <p14:creationId xmlns:p14="http://schemas.microsoft.com/office/powerpoint/2010/main" val="2943385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is always a feeling of triumph when something in the ego </a:t>
            </a:r>
            <a:r>
              <a:rPr lang="en-US" dirty="0" smtClean="0"/>
              <a:t>coincides with </a:t>
            </a:r>
            <a:r>
              <a:rPr lang="en-US" dirty="0"/>
              <a:t>the ego ideal. And the sense of guilt (as well as the sense of inferiority) </a:t>
            </a:r>
            <a:r>
              <a:rPr lang="en-US" dirty="0" smtClean="0"/>
              <a:t>can also </a:t>
            </a:r>
            <a:r>
              <a:rPr lang="en-US" dirty="0"/>
              <a:t>be understood as an expression of tension between the ego and </a:t>
            </a:r>
            <a:r>
              <a:rPr lang="en-US"/>
              <a:t>the </a:t>
            </a:r>
            <a:r>
              <a:rPr lang="en-US" smtClean="0"/>
              <a:t>ego ideal</a:t>
            </a:r>
            <a:r>
              <a:rPr lang="en-US" dirty="0" smtClean="0"/>
              <a:t>.</a:t>
            </a:r>
          </a:p>
          <a:p>
            <a:endParaRPr lang="en-GB" dirty="0"/>
          </a:p>
          <a:p>
            <a:r>
              <a:rPr lang="en-GB" dirty="0" smtClean="0"/>
              <a:t>Post-script! Very important summing up. </a:t>
            </a:r>
            <a:endParaRPr lang="en-US" dirty="0"/>
          </a:p>
        </p:txBody>
      </p:sp>
    </p:spTree>
    <p:extLst>
      <p:ext uri="{BB962C8B-B14F-4D97-AF65-F5344CB8AC3E}">
        <p14:creationId xmlns:p14="http://schemas.microsoft.com/office/powerpoint/2010/main" val="3946781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Charismatic or messianic? </a:t>
            </a:r>
            <a:endParaRPr lang="en-US" dirty="0"/>
          </a:p>
        </p:txBody>
      </p:sp>
      <p:sp>
        <p:nvSpPr>
          <p:cNvPr id="3" name="Content Placeholder 2"/>
          <p:cNvSpPr>
            <a:spLocks noGrp="1"/>
          </p:cNvSpPr>
          <p:nvPr>
            <p:ph sz="half" idx="1"/>
          </p:nvPr>
        </p:nvSpPr>
        <p:spPr/>
        <p:txBody>
          <a:bodyPr>
            <a:normAutofit fontScale="70000" lnSpcReduction="20000"/>
          </a:bodyPr>
          <a:lstStyle/>
          <a:p>
            <a:r>
              <a:rPr lang="en-GB" dirty="0" smtClean="0"/>
              <a:t>Freud’s theory of the group and totem/taboo emphasises the importance of leaders;</a:t>
            </a:r>
          </a:p>
          <a:p>
            <a:r>
              <a:rPr lang="en-GB" dirty="0" smtClean="0"/>
              <a:t>Shared emotional experience; idealization; </a:t>
            </a:r>
          </a:p>
          <a:p>
            <a:r>
              <a:rPr lang="en-GB" dirty="0" err="1" smtClean="0"/>
              <a:t>Bion</a:t>
            </a:r>
            <a:r>
              <a:rPr lang="en-GB" dirty="0" smtClean="0"/>
              <a:t>: basic assumption dependency mode; fight-flight; pairing mode; </a:t>
            </a:r>
          </a:p>
          <a:p>
            <a:r>
              <a:rPr lang="en-GB" dirty="0" smtClean="0"/>
              <a:t>Leader as caring; failure to do so leads in panic or fatalism; </a:t>
            </a:r>
          </a:p>
          <a:p>
            <a:endParaRPr lang="en-GB" dirty="0" smtClean="0"/>
          </a:p>
          <a:p>
            <a:r>
              <a:rPr lang="en-GB" dirty="0" smtClean="0"/>
              <a:t>Other theories: leaders as manages of emotions(able to intensify emotions; channel them to particular targets, motivate to do things normally seen as futile, safety valves); these resonances are linked to the unconscious (Gabriel, 2011: 397)</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056164"/>
            <a:ext cx="5181600" cy="3890260"/>
          </a:xfrm>
        </p:spPr>
      </p:pic>
    </p:spTree>
    <p:extLst>
      <p:ext uri="{BB962C8B-B14F-4D97-AF65-F5344CB8AC3E}">
        <p14:creationId xmlns:p14="http://schemas.microsoft.com/office/powerpoint/2010/main" val="502065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r>
              <a:rPr lang="en-GB" dirty="0" smtClean="0"/>
              <a:t>Followers- what are they? </a:t>
            </a:r>
          </a:p>
          <a:p>
            <a:r>
              <a:rPr lang="en-GB" dirty="0" smtClean="0"/>
              <a:t>In the presence of charismatic leaders: inspired and elated; </a:t>
            </a:r>
          </a:p>
          <a:p>
            <a:r>
              <a:rPr lang="en-GB" dirty="0" smtClean="0"/>
              <a:t>I the presence of messianic leaders: liable and submissive; </a:t>
            </a:r>
          </a:p>
          <a:p>
            <a:r>
              <a:rPr lang="en-GB" dirty="0" smtClean="0"/>
              <a:t>Caring important;</a:t>
            </a:r>
          </a:p>
          <a:p>
            <a:r>
              <a:rPr lang="en-GB" dirty="0" smtClean="0"/>
              <a:t>Messianic leaders are demanding; excite fantasies but risk failure; </a:t>
            </a:r>
          </a:p>
          <a:p>
            <a:r>
              <a:rPr lang="en-GB" dirty="0" err="1" smtClean="0"/>
              <a:t>Kohut</a:t>
            </a:r>
            <a:r>
              <a:rPr lang="en-GB" dirty="0" smtClean="0"/>
              <a:t> on leaders (cited in Gabriel): cares and offers support//indifferent, willing to sacrifice;</a:t>
            </a:r>
          </a:p>
          <a:p>
            <a:r>
              <a:rPr lang="en-GB" dirty="0" smtClean="0"/>
              <a:t>Accessible/mysterious and inscrutable; </a:t>
            </a:r>
          </a:p>
          <a:p>
            <a:r>
              <a:rPr lang="en-GB" dirty="0" smtClean="0"/>
              <a:t>Omnipotent/externally driven and fallible;</a:t>
            </a:r>
          </a:p>
          <a:p>
            <a:r>
              <a:rPr lang="en-GB" dirty="0" smtClean="0"/>
              <a:t>Legitimate claim on power/ usurper of power (Gabriel, 2001: 399)</a:t>
            </a:r>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39074" y="2782956"/>
            <a:ext cx="4785128" cy="1977853"/>
          </a:xfrm>
        </p:spPr>
      </p:pic>
    </p:spTree>
    <p:extLst>
      <p:ext uri="{BB962C8B-B14F-4D97-AF65-F5344CB8AC3E}">
        <p14:creationId xmlns:p14="http://schemas.microsoft.com/office/powerpoint/2010/main" val="2227484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10000"/>
          </a:bodyPr>
          <a:lstStyle/>
          <a:p>
            <a:r>
              <a:rPr lang="en-GB" dirty="0" smtClean="0"/>
              <a:t>Not so important in which categories leaders fall but how they are perceived; </a:t>
            </a:r>
          </a:p>
          <a:p>
            <a:r>
              <a:rPr lang="en-GB" dirty="0" smtClean="0"/>
              <a:t>Followers fantasies; </a:t>
            </a:r>
          </a:p>
          <a:p>
            <a:endParaRPr lang="en-GB" dirty="0"/>
          </a:p>
          <a:p>
            <a:r>
              <a:rPr lang="en-GB" dirty="0" smtClean="0"/>
              <a:t>Dysfunctional leaders: authoritarianism (insiders and outsiders; anti-introspective; superior; cynical) and narcissism ‘admire me for who I am’; may degenerate into narcissism of pure image)</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87296" y="2012553"/>
            <a:ext cx="2409825" cy="166687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3322" y="4001294"/>
            <a:ext cx="2409825" cy="1809750"/>
          </a:xfrm>
          <a:prstGeom prst="rect">
            <a:avLst/>
          </a:prstGeom>
        </p:spPr>
      </p:pic>
    </p:spTree>
    <p:extLst>
      <p:ext uri="{BB962C8B-B14F-4D97-AF65-F5344CB8AC3E}">
        <p14:creationId xmlns:p14="http://schemas.microsoft.com/office/powerpoint/2010/main" val="2240648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Pragmatic and authoritarian </a:t>
            </a:r>
            <a:endParaRPr lang="en-US" dirty="0"/>
          </a:p>
        </p:txBody>
      </p:sp>
      <p:sp>
        <p:nvSpPr>
          <p:cNvPr id="3" name="Content Placeholder 2"/>
          <p:cNvSpPr>
            <a:spLocks noGrp="1"/>
          </p:cNvSpPr>
          <p:nvPr>
            <p:ph sz="half" idx="1"/>
          </p:nvPr>
        </p:nvSpPr>
        <p:spPr/>
        <p:txBody>
          <a:bodyPr>
            <a:normAutofit fontScale="70000" lnSpcReduction="20000"/>
          </a:bodyPr>
          <a:lstStyle/>
          <a:p>
            <a:r>
              <a:rPr lang="en-GB" dirty="0" err="1" smtClean="0"/>
              <a:t>Krasno</a:t>
            </a:r>
            <a:r>
              <a:rPr lang="en-GB" dirty="0" smtClean="0"/>
              <a:t> and </a:t>
            </a:r>
            <a:r>
              <a:rPr lang="en-GB" dirty="0" err="1" smtClean="0"/>
              <a:t>LaPides</a:t>
            </a:r>
            <a:r>
              <a:rPr lang="en-GB" dirty="0" smtClean="0"/>
              <a:t> (2015):</a:t>
            </a:r>
          </a:p>
          <a:p>
            <a:r>
              <a:rPr lang="en-GB" dirty="0" smtClean="0"/>
              <a:t>Authoritarian leaders in non-</a:t>
            </a:r>
            <a:r>
              <a:rPr lang="en-GB" dirty="0" err="1" smtClean="0"/>
              <a:t>democractic</a:t>
            </a:r>
            <a:r>
              <a:rPr lang="en-GB" dirty="0" smtClean="0"/>
              <a:t> societies;</a:t>
            </a:r>
          </a:p>
          <a:p>
            <a:r>
              <a:rPr lang="en-GB" dirty="0" smtClean="0"/>
              <a:t>Authoritarian leaders in democratic societies; </a:t>
            </a:r>
          </a:p>
          <a:p>
            <a:r>
              <a:rPr lang="en-GB" dirty="0" smtClean="0"/>
              <a:t>Authoritarian mixed types; </a:t>
            </a:r>
          </a:p>
          <a:p>
            <a:r>
              <a:rPr lang="en-GB" dirty="0" smtClean="0"/>
              <a:t>Flexible and pragmatic; </a:t>
            </a:r>
          </a:p>
          <a:p>
            <a:endParaRPr lang="en-GB" dirty="0"/>
          </a:p>
          <a:p>
            <a:r>
              <a:rPr lang="en-GB" dirty="0" smtClean="0"/>
              <a:t>(Margaret Thatcher and the </a:t>
            </a:r>
            <a:r>
              <a:rPr lang="en-GB" dirty="0" err="1" smtClean="0"/>
              <a:t>Faulkands</a:t>
            </a:r>
            <a:r>
              <a:rPr lang="en-GB" dirty="0" smtClean="0"/>
              <a:t> War: p. 155</a:t>
            </a:r>
          </a:p>
          <a:p>
            <a:pPr marL="0" indent="0">
              <a:buNone/>
            </a:pPr>
            <a:r>
              <a:rPr lang="en-GB" dirty="0" smtClean="0"/>
              <a:t>(see as: Dogmatic, authoritarian, inflexible policy maker)</a:t>
            </a:r>
          </a:p>
          <a:p>
            <a:r>
              <a:rPr lang="en-GB" dirty="0" smtClean="0"/>
              <a:t>See also: </a:t>
            </a:r>
            <a:r>
              <a:rPr lang="en-GB" dirty="0"/>
              <a:t>Adorno, T. W., </a:t>
            </a:r>
            <a:r>
              <a:rPr lang="en-GB" dirty="0" err="1"/>
              <a:t>Frenkel-Brunswik</a:t>
            </a:r>
            <a:r>
              <a:rPr lang="en-GB" dirty="0"/>
              <a:t>, E., Levinson, D. J., Sanford, R. N. (1950) </a:t>
            </a:r>
            <a:r>
              <a:rPr lang="en-GB" dirty="0" smtClean="0"/>
              <a:t>The </a:t>
            </a:r>
            <a:r>
              <a:rPr lang="en-GB" dirty="0"/>
              <a:t>Authoritarian Personality. Oxford: Harpers.</a:t>
            </a:r>
            <a:endParaRPr lang="en-US" dirty="0"/>
          </a:p>
          <a:p>
            <a:pPr marL="0" indent="0">
              <a:buNone/>
            </a:pPr>
            <a:endParaRPr lang="en-GB" dirty="0" smtClean="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15250" y="2733844"/>
            <a:ext cx="2363028" cy="2277100"/>
          </a:xfrm>
        </p:spPr>
      </p:pic>
    </p:spTree>
    <p:extLst>
      <p:ext uri="{BB962C8B-B14F-4D97-AF65-F5344CB8AC3E}">
        <p14:creationId xmlns:p14="http://schemas.microsoft.com/office/powerpoint/2010/main" val="3112279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7500" lnSpcReduction="20000"/>
          </a:bodyPr>
          <a:lstStyle/>
          <a:p>
            <a:r>
              <a:rPr lang="en-GB" dirty="0" smtClean="0"/>
              <a:t>In 1989 Post writes about Khomeini and speaks not of charismatic leaders but of charismatic leaders-followers. </a:t>
            </a:r>
          </a:p>
          <a:p>
            <a:r>
              <a:rPr lang="en-GB" dirty="0" smtClean="0"/>
              <a:t>Weber; </a:t>
            </a:r>
          </a:p>
          <a:p>
            <a:r>
              <a:rPr lang="en-GB" dirty="0" smtClean="0"/>
              <a:t>Superhuman, blind faith, unconditional compliance, unqualified emotional support (by followers) (p. 676). </a:t>
            </a:r>
          </a:p>
          <a:p>
            <a:r>
              <a:rPr lang="en-GB" dirty="0" smtClean="0"/>
              <a:t>Narcissistic personality disorder (p. 677). </a:t>
            </a:r>
          </a:p>
          <a:p>
            <a:r>
              <a:rPr lang="en-GB" dirty="0" smtClean="0"/>
              <a:t>The grandiose self and splitting (p. 678); mirror-hungry (p. 681) and ideal-hungry personality and their followers (p. 684); </a:t>
            </a:r>
          </a:p>
          <a:p>
            <a:r>
              <a:rPr lang="en-GB" dirty="0" smtClean="0"/>
              <a:t>Divine guidance; </a:t>
            </a:r>
          </a:p>
          <a:p>
            <a:r>
              <a:rPr lang="en-GB" dirty="0" smtClean="0"/>
              <a:t>For those besieged by fear, isolated and needy. </a:t>
            </a:r>
          </a:p>
          <a:p>
            <a:endParaRPr lang="en-GB" dirty="0" smtClean="0"/>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97963" y="2005599"/>
            <a:ext cx="2676525" cy="192405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4603" y="4001294"/>
            <a:ext cx="2847975" cy="1885950"/>
          </a:xfrm>
          <a:prstGeom prst="rect">
            <a:avLst/>
          </a:prstGeom>
        </p:spPr>
      </p:pic>
    </p:spTree>
    <p:extLst>
      <p:ext uri="{BB962C8B-B14F-4D97-AF65-F5344CB8AC3E}">
        <p14:creationId xmlns:p14="http://schemas.microsoft.com/office/powerpoint/2010/main" val="3543911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case of Donald Trump</a:t>
            </a:r>
            <a:endParaRPr lang="en-US"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www.lareviewofbooks.org/article/the-allure-of-trumps-narcissism</a:t>
            </a:r>
            <a:endParaRPr lang="en-GB" dirty="0" smtClean="0"/>
          </a:p>
          <a:p>
            <a:endParaRPr lang="en-GB" dirty="0" smtClean="0"/>
          </a:p>
          <a:p>
            <a:r>
              <a:rPr lang="en-GB" b="1" i="1" dirty="0">
                <a:hlinkClick r:id="rId3"/>
              </a:rPr>
              <a:t>https://goo.gl/1A8YJS</a:t>
            </a:r>
            <a:r>
              <a:rPr lang="en-GB" dirty="0"/>
              <a:t> </a:t>
            </a:r>
            <a:endParaRPr lang="en-US" dirty="0"/>
          </a:p>
          <a:p>
            <a:endParaRPr lang="en-GB" dirty="0" smtClean="0"/>
          </a:p>
          <a:p>
            <a:endParaRPr lang="en-US" dirty="0"/>
          </a:p>
        </p:txBody>
      </p:sp>
    </p:spTree>
    <p:extLst>
      <p:ext uri="{BB962C8B-B14F-4D97-AF65-F5344CB8AC3E}">
        <p14:creationId xmlns:p14="http://schemas.microsoft.com/office/powerpoint/2010/main" val="1502656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curious case of Donald Trump</a:t>
            </a:r>
            <a:endParaRPr lang="en-US" dirty="0"/>
          </a:p>
        </p:txBody>
      </p:sp>
      <p:sp>
        <p:nvSpPr>
          <p:cNvPr id="3" name="Content Placeholder 2"/>
          <p:cNvSpPr>
            <a:spLocks noGrp="1"/>
          </p:cNvSpPr>
          <p:nvPr>
            <p:ph idx="1"/>
          </p:nvPr>
        </p:nvSpPr>
        <p:spPr/>
        <p:txBody>
          <a:bodyPr>
            <a:normAutofit fontScale="92500" lnSpcReduction="20000"/>
          </a:bodyPr>
          <a:lstStyle/>
          <a:p>
            <a:r>
              <a:rPr lang="en-US" dirty="0"/>
              <a:t>Zimbardo and Sword offer an extensive catalog of Trump’s behaviors—behaviors which are all too familiar—under the rubrics of dehumanization, lying, paranoia, misogyny, paranoia, racism and self-aggrandizement, as well as a long catalog of examples suggesting that he also has symptoms of narcissistic personality disorder, and that he is also a bully. </a:t>
            </a:r>
            <a:r>
              <a:rPr lang="en-US" dirty="0" smtClean="0"/>
              <a:t>(Herman and Lee, 2017). </a:t>
            </a:r>
          </a:p>
          <a:p>
            <a:endParaRPr lang="en-GB" dirty="0"/>
          </a:p>
          <a:p>
            <a:r>
              <a:rPr lang="en-US" dirty="0"/>
              <a:t>The term malignant narcissism was originally coined by Erich Fromm in </a:t>
            </a:r>
            <a:r>
              <a:rPr lang="en-US" i="1" dirty="0"/>
              <a:t>Heart of man </a:t>
            </a:r>
            <a:r>
              <a:rPr lang="en-US" dirty="0"/>
              <a:t>in 1964, and further developed by Otto </a:t>
            </a:r>
            <a:r>
              <a:rPr lang="en-US" dirty="0" err="1"/>
              <a:t>Kernberg</a:t>
            </a:r>
            <a:r>
              <a:rPr lang="en-US" dirty="0"/>
              <a:t> (1970) as pathological narcissism. Malkin notes that narcissism is characterized by a strong sense of entitlement, exploitation of others, and impairments in empathy. Malignant narcissism, however is psychopathic  in that empathy is not impaired, it is </a:t>
            </a:r>
            <a:r>
              <a:rPr lang="en-US" dirty="0" smtClean="0"/>
              <a:t>nonexistent</a:t>
            </a:r>
            <a:r>
              <a:rPr lang="en-US" dirty="0"/>
              <a:t> </a:t>
            </a:r>
            <a:r>
              <a:rPr lang="en-US" dirty="0" smtClean="0"/>
              <a:t>(Makin, in Herman and Lee, 2017). </a:t>
            </a:r>
            <a:endParaRPr lang="en-US" dirty="0"/>
          </a:p>
          <a:p>
            <a:endParaRPr lang="en-US" dirty="0"/>
          </a:p>
        </p:txBody>
      </p:sp>
    </p:spTree>
    <p:extLst>
      <p:ext uri="{BB962C8B-B14F-4D97-AF65-F5344CB8AC3E}">
        <p14:creationId xmlns:p14="http://schemas.microsoft.com/office/powerpoint/2010/main" val="2305157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Le Bon thinks that the particular acquirements of individuals become</a:t>
            </a:r>
          </a:p>
          <a:p>
            <a:pPr marL="0" indent="0">
              <a:buNone/>
            </a:pPr>
            <a:r>
              <a:rPr lang="en-US" dirty="0" smtClean="0"/>
              <a:t> obliterated </a:t>
            </a:r>
            <a:r>
              <a:rPr lang="en-US" dirty="0"/>
              <a:t>in a group, and that in this way their distinctiveness vanishes. </a:t>
            </a:r>
            <a:r>
              <a:rPr lang="en-US" dirty="0" smtClean="0"/>
              <a:t>The racial </a:t>
            </a:r>
            <a:r>
              <a:rPr lang="en-US" dirty="0"/>
              <a:t>unconscious emerges; what is heterogeneous is submerged in what </a:t>
            </a:r>
            <a:r>
              <a:rPr lang="en-US" dirty="0" smtClean="0"/>
              <a:t>is homogeneous.</a:t>
            </a:r>
          </a:p>
          <a:p>
            <a:r>
              <a:rPr lang="en-US" dirty="0"/>
              <a:t>From our point of view we need not attribute so much importance to </a:t>
            </a:r>
            <a:r>
              <a:rPr lang="en-US" dirty="0" smtClean="0"/>
              <a:t>the appearance </a:t>
            </a:r>
            <a:r>
              <a:rPr lang="en-US" dirty="0"/>
              <a:t>of new characteristics. For us it would be enough to say that in </a:t>
            </a:r>
            <a:r>
              <a:rPr lang="en-US" dirty="0" smtClean="0"/>
              <a:t>a group </a:t>
            </a:r>
            <a:r>
              <a:rPr lang="en-US" dirty="0"/>
              <a:t>the individual is brought under conditions which allow him to throw </a:t>
            </a:r>
            <a:r>
              <a:rPr lang="en-US" dirty="0" smtClean="0"/>
              <a:t>off the </a:t>
            </a:r>
            <a:r>
              <a:rPr lang="en-US" dirty="0"/>
              <a:t>repressions of his unconscious instinctual impulses.</a:t>
            </a:r>
          </a:p>
        </p:txBody>
      </p:sp>
    </p:spTree>
    <p:extLst>
      <p:ext uri="{BB962C8B-B14F-4D97-AF65-F5344CB8AC3E}">
        <p14:creationId xmlns:p14="http://schemas.microsoft.com/office/powerpoint/2010/main" val="1408592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When NPD and psychopathy combine, they form a pattern of behavior called </a:t>
            </a:r>
            <a:r>
              <a:rPr lang="en-US" i="1" dirty="0"/>
              <a:t>malignant narcissism</a:t>
            </a:r>
            <a:r>
              <a:rPr lang="en-US" dirty="0"/>
              <a:t>…[which is used] to describe people so driven by feeling special that they essentially see other people as pawns in their game of kill or be killed, whether metaphorically or literally. Hitler, who murdered  millions, Kim Jong-un, who’s suspected of ordering his uncle and brother-in-law’s deaths, and Vladimir Putin who joked about “liquidating journalists”—no doubt all fall into this category. (p. 59)</a:t>
            </a:r>
          </a:p>
          <a:p>
            <a:r>
              <a:rPr lang="en-US" dirty="0"/>
              <a:t>Persons who suffer from malignant narcissism are likely, Malkin says, to experience increasing paranoia, impaired judgment, volatile decision making and employ </a:t>
            </a:r>
            <a:r>
              <a:rPr lang="en-US" dirty="0" err="1"/>
              <a:t>gaslighting</a:t>
            </a:r>
            <a:r>
              <a:rPr lang="en-US" dirty="0"/>
              <a:t> techniques. </a:t>
            </a:r>
          </a:p>
          <a:p>
            <a:pPr marL="0" indent="0">
              <a:buNone/>
            </a:pPr>
            <a:r>
              <a:rPr lang="en-US" dirty="0"/>
              <a:t>Malkin </a:t>
            </a:r>
            <a:r>
              <a:rPr lang="en-US" dirty="0" smtClean="0"/>
              <a:t>concludes: If </a:t>
            </a:r>
            <a:r>
              <a:rPr lang="en-US" dirty="0"/>
              <a:t>pathological narcissists, in the reality-warping efforts to feed their addiction, bring themselves to the precipice of disaster, why should we, as nations, allow them to pull us into the abyss with them? It is </a:t>
            </a:r>
            <a:r>
              <a:rPr lang="en-US" i="1" dirty="0"/>
              <a:t>this</a:t>
            </a:r>
            <a:r>
              <a:rPr lang="en-US" dirty="0"/>
              <a:t> urgent existential question that faces democracies throughout the world today. (p. 65)</a:t>
            </a:r>
          </a:p>
          <a:p>
            <a:endParaRPr lang="en-US" dirty="0"/>
          </a:p>
        </p:txBody>
      </p:sp>
    </p:spTree>
    <p:extLst>
      <p:ext uri="{BB962C8B-B14F-4D97-AF65-F5344CB8AC3E}">
        <p14:creationId xmlns:p14="http://schemas.microsoft.com/office/powerpoint/2010/main" val="1434865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Psychoanalyst Lance </a:t>
            </a:r>
            <a:r>
              <a:rPr lang="en-US" dirty="0" err="1"/>
              <a:t>Dodes</a:t>
            </a:r>
            <a:r>
              <a:rPr lang="en-US" dirty="0"/>
              <a:t> argues that “a failure of normal empathy” is central to the sociopathic nature of malignant narcissism</a:t>
            </a:r>
            <a:r>
              <a:rPr lang="en-US" dirty="0" smtClean="0"/>
              <a:t>.</a:t>
            </a:r>
          </a:p>
          <a:p>
            <a:pPr lvl="0"/>
            <a:r>
              <a:rPr lang="en-US" dirty="0"/>
              <a:t>Failure to conform to social norms with respect to lawful </a:t>
            </a:r>
            <a:r>
              <a:rPr lang="en-US" dirty="0" smtClean="0"/>
              <a:t>behaviors</a:t>
            </a:r>
            <a:endParaRPr lang="en-US" dirty="0"/>
          </a:p>
          <a:p>
            <a:pPr lvl="0"/>
            <a:r>
              <a:rPr lang="en-US" dirty="0"/>
              <a:t>Deceitfulness, as indicated by repeated lying…or conning others for personal profit or pleasure</a:t>
            </a:r>
          </a:p>
          <a:p>
            <a:pPr lvl="0"/>
            <a:r>
              <a:rPr lang="en-US" dirty="0"/>
              <a:t>Impulsivity or failure to plan ahead</a:t>
            </a:r>
          </a:p>
          <a:p>
            <a:pPr lvl="0"/>
            <a:r>
              <a:rPr lang="en-US" dirty="0"/>
              <a:t>Irritability and aggressiveness, as indicated by repeated physical fights or assaults</a:t>
            </a:r>
          </a:p>
          <a:p>
            <a:pPr lvl="0"/>
            <a:r>
              <a:rPr lang="en-US" dirty="0"/>
              <a:t>Reckless disregard for safety of self or others</a:t>
            </a:r>
          </a:p>
          <a:p>
            <a:pPr lvl="0"/>
            <a:r>
              <a:rPr lang="en-US" dirty="0"/>
              <a:t>Consistent irresponsibility, as indicated by repeated failure to sustain consistent work behavior or honor financial obligations</a:t>
            </a:r>
          </a:p>
          <a:p>
            <a:pPr lvl="0"/>
            <a:r>
              <a:rPr lang="en-US" dirty="0"/>
              <a:t>Lack of remorse, as indicated by being indifferent to or rationalizing having hurt, mistreated, or stolen from another</a:t>
            </a:r>
          </a:p>
          <a:p>
            <a:pPr lvl="0"/>
            <a:r>
              <a:rPr lang="en-US" dirty="0"/>
              <a:t>Evidence of conduct disorder [impulsive, aggressive, callous or deceitful behavior that is persistent and difficult to deter with threats or punishment] with onset before 15 years of age.</a:t>
            </a:r>
          </a:p>
          <a:p>
            <a:endParaRPr lang="en-US" dirty="0"/>
          </a:p>
        </p:txBody>
      </p:sp>
    </p:spTree>
    <p:extLst>
      <p:ext uri="{BB962C8B-B14F-4D97-AF65-F5344CB8AC3E}">
        <p14:creationId xmlns:p14="http://schemas.microsoft.com/office/powerpoint/2010/main" val="3077860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Other diagnostic systems, </a:t>
            </a:r>
            <a:r>
              <a:rPr lang="en-US" dirty="0" err="1"/>
              <a:t>Dodes</a:t>
            </a:r>
            <a:r>
              <a:rPr lang="en-US" dirty="0"/>
              <a:t> notes, use other words to describe similar sociopathic traits: “</a:t>
            </a:r>
            <a:r>
              <a:rPr lang="en-US" i="1" dirty="0"/>
              <a:t>sadistic</a:t>
            </a:r>
            <a:r>
              <a:rPr lang="en-US" dirty="0"/>
              <a:t>, </a:t>
            </a:r>
            <a:r>
              <a:rPr lang="en-US" dirty="0" err="1"/>
              <a:t>unempathic</a:t>
            </a:r>
            <a:r>
              <a:rPr lang="en-US" dirty="0"/>
              <a:t>, cruel, devaluing, immoral, primitive, callous, predatory, bullying, dehumanizing” (p. 86) The pervasive use of projective identification feeds paranoia, leads to poor reality testing and </a:t>
            </a:r>
            <a:r>
              <a:rPr lang="en-US" dirty="0" err="1"/>
              <a:t>rageful</a:t>
            </a:r>
            <a:r>
              <a:rPr lang="en-US" dirty="0"/>
              <a:t> outbursts. Since the </a:t>
            </a:r>
            <a:r>
              <a:rPr lang="en-US" dirty="0" err="1"/>
              <a:t>socipopath’s</a:t>
            </a:r>
            <a:r>
              <a:rPr lang="en-US" dirty="0"/>
              <a:t> view of a person is likely to shift dramatically depending on what projection is operating, people fall into and out of favor rapidly:</a:t>
            </a:r>
          </a:p>
          <a:p>
            <a:r>
              <a:rPr lang="en-US" dirty="0"/>
              <a:t>The sociopath may treat people as though they are great friends, charmingly complimenting them on  how wonderful they are, then abruptly turn on them as the enemy. Loyalty is highly prized by sociopaths because it serves their personal ends, but there is no real relationship. (p. 88)</a:t>
            </a:r>
          </a:p>
          <a:p>
            <a:endParaRPr lang="en-US" dirty="0"/>
          </a:p>
        </p:txBody>
      </p:sp>
    </p:spTree>
    <p:extLst>
      <p:ext uri="{BB962C8B-B14F-4D97-AF65-F5344CB8AC3E}">
        <p14:creationId xmlns:p14="http://schemas.microsoft.com/office/powerpoint/2010/main" val="1788705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After giving some examples of Trump’s sociopathic behaviors, </a:t>
            </a:r>
            <a:r>
              <a:rPr lang="en-US" dirty="0" err="1"/>
              <a:t>Dodes</a:t>
            </a:r>
            <a:r>
              <a:rPr lang="en-US" dirty="0"/>
              <a:t> concludes:</a:t>
            </a:r>
          </a:p>
          <a:p>
            <a:r>
              <a:rPr lang="en-US" dirty="0"/>
              <a:t>Donald Trump’s speech and behavior show that he has severe sociopathic traits. The significance of this cannot be overstated. No [previous president] has been so definitively and so obviously dangerous. Democracy requires respect and protection for multiple points of view, concepts that are incompatible with </a:t>
            </a:r>
            <a:r>
              <a:rPr lang="en-US" dirty="0" err="1"/>
              <a:t>socipopathy</a:t>
            </a:r>
            <a:r>
              <a:rPr lang="en-US" dirty="0"/>
              <a:t>. The need to be seen as superior, when coupled with lack of empathy or remorse for harming other people, are in fact signature characteristics of tyrants who seek the control and destruction of all who oppose them, as well as loyalty to themselves instead of the country they lead… The paranoia of severe sociopathy causes a profound risk of war, since heads of other nations will inevitably disagree with or challenge the sociopathic leader, who will experience the disagreement  as a personal attack, leading to rage reactions and impulsive action to destroy this enemy. (p. </a:t>
            </a:r>
            <a:r>
              <a:rPr lang="en-US" dirty="0" smtClean="0"/>
              <a:t>91)</a:t>
            </a:r>
          </a:p>
          <a:p>
            <a:pPr marL="0" indent="0">
              <a:buNone/>
            </a:pPr>
            <a:r>
              <a:rPr lang="en-US" dirty="0" err="1" smtClean="0"/>
              <a:t>Dodes</a:t>
            </a:r>
            <a:r>
              <a:rPr lang="en-US" dirty="0" smtClean="0"/>
              <a:t> </a:t>
            </a:r>
            <a:r>
              <a:rPr lang="en-US" dirty="0"/>
              <a:t>offers a very poor prognosis:</a:t>
            </a:r>
          </a:p>
          <a:p>
            <a:r>
              <a:rPr lang="en-US" dirty="0"/>
              <a:t>Mr. Trump’s sociopathic characteristics are undeniable. They create a profound danger for America’s democracy and safety. Over time these characteristics will only become worse, either because Mr. Trump will succeed in gaining more power and more grandiosity with less grasp on reality, or because he will engender more criticism producing more paranoia, more lies, and more enraged destruction. (pp. 91-92)</a:t>
            </a:r>
          </a:p>
          <a:p>
            <a:endParaRPr lang="en-US" dirty="0"/>
          </a:p>
        </p:txBody>
      </p:sp>
    </p:spTree>
    <p:extLst>
      <p:ext uri="{BB962C8B-B14F-4D97-AF65-F5344CB8AC3E}">
        <p14:creationId xmlns:p14="http://schemas.microsoft.com/office/powerpoint/2010/main" val="797576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Gilligan is very clear: “The issue that we are raising is not whether Trump is mentally ill. It is whether he is dangerous” (p. 172). Gilligan goes on to cite numerous cavalier and threatening comments by Trump, “an endless stream of threats of violence, boasts of violence, and incitements to violence” (p. 175) to buttress his argument, concluding that “While </a:t>
            </a:r>
            <a:r>
              <a:rPr lang="en-US" dirty="0" err="1"/>
              <a:t>Trunp</a:t>
            </a:r>
            <a:r>
              <a:rPr lang="en-US" dirty="0"/>
              <a:t> has not yet succeeded in undoing the rule of law to such a degree as to become a dictator, it is clear that he speaks the language of dictatorship. Only dictators assassinate or imprison their personal political rivals and opponents” (p. 175).</a:t>
            </a:r>
          </a:p>
          <a:p>
            <a:endParaRPr lang="en-US" dirty="0"/>
          </a:p>
        </p:txBody>
      </p:sp>
    </p:spTree>
    <p:extLst>
      <p:ext uri="{BB962C8B-B14F-4D97-AF65-F5344CB8AC3E}">
        <p14:creationId xmlns:p14="http://schemas.microsoft.com/office/powerpoint/2010/main" val="3100987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Singer , a psychiatrist and Jungian analyst, seeks to address the relationship between Trump and the collective American psyche, seeking to “probe the profound collective disturbance that Trump activates and symbolizes” (p. 282). Singer hypothesizes “a direct link between Trump’s personal narcissism and the collective psyche of those American citizens who embrace his perception of America and who feel he understands and speaks for them” (p. 282). He suggests that “Trump’s narcissism and his attacks on political correctness dovetail with the deep needs in a significant portion of the American population to enhance their dwindling sense of place in America and America’s place in the world” (p. 284). Singer suggests that Trump is very deeply attuned to the shadow side of the group psyche of white Americans, and he has adeptly unleased hostility and paranoia toward what he has characterized as the fake new and political correctness of establishment media and government in order to fan the flames of paranoia and white supremacy. </a:t>
            </a:r>
            <a:endParaRPr lang="en-US" dirty="0" smtClean="0"/>
          </a:p>
          <a:p>
            <a:pPr marL="0" indent="0">
              <a:buNone/>
            </a:pPr>
            <a:r>
              <a:rPr lang="en-US" dirty="0" smtClean="0"/>
              <a:t>He </a:t>
            </a:r>
            <a:r>
              <a:rPr lang="en-US" dirty="0"/>
              <a:t>summarizes the shadow side of the collective psyche this </a:t>
            </a:r>
            <a:r>
              <a:rPr lang="en-US" dirty="0" smtClean="0"/>
              <a:t>way: ‘Donald </a:t>
            </a:r>
            <a:r>
              <a:rPr lang="en-US" dirty="0"/>
              <a:t>Trump uncovered a huge sinkhole of dark, raw emotions in the national psyche for all to see. Rage, hatred, envy, and fear surfaced in a forgotten, despairing, growing white underclass who had little reason to believe that the future would hold the promise of a brighter, life-affirming purpose. Trump tapped into the negative feelings that many Americans have about all the things we are supposed to be compassionate about—ethnic, racial, gender, and religious differences. </a:t>
            </a:r>
            <a:r>
              <a:rPr lang="en-US" i="1" dirty="0"/>
              <a:t>What a relief</a:t>
            </a:r>
            <a:r>
              <a:rPr lang="en-US" dirty="0"/>
              <a:t>, so many must have thought, to hear a politician speak to their unspoken resentments and express their rage. (p. 290)</a:t>
            </a:r>
          </a:p>
          <a:p>
            <a:endParaRPr lang="en-US" dirty="0"/>
          </a:p>
        </p:txBody>
      </p:sp>
    </p:spTree>
    <p:extLst>
      <p:ext uri="{BB962C8B-B14F-4D97-AF65-F5344CB8AC3E}">
        <p14:creationId xmlns:p14="http://schemas.microsoft.com/office/powerpoint/2010/main" val="159533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Mika begins with a discussion of Trump’s narcissistic psychopathy that echoes the foregoing discussion. She then turns her attention to his appeal for his supporters. She notes:</a:t>
            </a:r>
          </a:p>
          <a:p>
            <a:r>
              <a:rPr lang="en-US" dirty="0"/>
              <a:t>The process through which the tyrant gains popularity and power usually baffles the outside observers and historians looking at it from the perspective of time, as its main ingredient, narcissism, somehow remains invisible to both participants and observers. The tyrant’s narcissism is the main attractor to his followers, who project their hopes and dreams onto him. The more grandiose his sense of his own self and his promises to his fans, the greater their attraction and the stronger their support. As Plato wrote in </a:t>
            </a:r>
            <a:r>
              <a:rPr lang="en-US" i="1" dirty="0"/>
              <a:t>The Republic, </a:t>
            </a:r>
            <a:r>
              <a:rPr lang="en-US" dirty="0"/>
              <a:t>“The people have always some champion whom they set over them and nurse into greatness” (p. 305)</a:t>
            </a:r>
          </a:p>
          <a:p>
            <a:endParaRPr lang="en-US" dirty="0"/>
          </a:p>
        </p:txBody>
      </p:sp>
    </p:spTree>
    <p:extLst>
      <p:ext uri="{BB962C8B-B14F-4D97-AF65-F5344CB8AC3E}">
        <p14:creationId xmlns:p14="http://schemas.microsoft.com/office/powerpoint/2010/main" val="1403758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While a tyrant’s narcissism will appear as grotesque to non-narcissistic people who do not share his agenda, Mika notes. “to his followers he represents all their denied and thwarted greatness which now, under his rule, will finally flourish” (p. 308). Tyrants typically surround themselves with sycophants, creating a “sycophantic echo chamber” (p. 309), which brooks no dissent. Ultimately,  as the tyrant deteriorates, these sycophantic aides attempt to close the circle to protect the leader:</a:t>
            </a:r>
          </a:p>
          <a:p>
            <a:r>
              <a:rPr lang="en-US" dirty="0"/>
              <a:t>Their role becomes more important with time, as he psychologically decompensates, which inevitably happens to narcissistic psychopaths in positions of ultimate power. As his paranoia, grandiosity, and impulsivity grow, his aides, family members,  and surrogates, fearful for their positions and often their lives, scramble to preserve an image of his “normalcy” and greatness for public consumption to the very end. Their loyalty can be fierce and undying, unlike that of the tyrant himself. (pp. 309-310)</a:t>
            </a:r>
          </a:p>
          <a:p>
            <a:endParaRPr lang="en-US" dirty="0"/>
          </a:p>
        </p:txBody>
      </p:sp>
    </p:spTree>
    <p:extLst>
      <p:ext uri="{BB962C8B-B14F-4D97-AF65-F5344CB8AC3E}">
        <p14:creationId xmlns:p14="http://schemas.microsoft.com/office/powerpoint/2010/main" val="3775697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Tyrants typically set about “dismantling and changing society’s norms, institutions, and laws to fully reflect their own pathology” (p. 313). Perhaps most chilling in the U.S. context, is </a:t>
            </a:r>
            <a:r>
              <a:rPr lang="en-US" dirty="0" err="1"/>
              <a:t>Lobaczewski’s</a:t>
            </a:r>
            <a:r>
              <a:rPr lang="en-US" dirty="0"/>
              <a:t> concept of </a:t>
            </a:r>
            <a:r>
              <a:rPr lang="en-US" i="1" dirty="0" err="1"/>
              <a:t>pathocracy</a:t>
            </a:r>
            <a:r>
              <a:rPr lang="en-US" dirty="0"/>
              <a:t>. Mika describes it this way: </a:t>
            </a:r>
          </a:p>
          <a:p>
            <a:r>
              <a:rPr lang="en-US" dirty="0"/>
              <a:t>Andrew </a:t>
            </a:r>
            <a:r>
              <a:rPr lang="en-US" dirty="0" err="1"/>
              <a:t>Lobaczewski</a:t>
            </a:r>
            <a:r>
              <a:rPr lang="en-US" dirty="0"/>
              <a:t> (2007) discusses at length the formation and progression of </a:t>
            </a:r>
            <a:r>
              <a:rPr lang="en-US" i="1" dirty="0" err="1"/>
              <a:t>pathocracies</a:t>
            </a:r>
            <a:r>
              <a:rPr lang="en-US" dirty="0"/>
              <a:t>, political and other systems run by </a:t>
            </a:r>
            <a:r>
              <a:rPr lang="en-US" dirty="0" err="1"/>
              <a:t>characterologically</a:t>
            </a:r>
            <a:r>
              <a:rPr lang="en-US" dirty="0"/>
              <a:t> impaired individuals, </a:t>
            </a:r>
            <a:r>
              <a:rPr lang="en-US" dirty="0" err="1"/>
              <a:t>predomoinantly</a:t>
            </a:r>
            <a:r>
              <a:rPr lang="en-US" dirty="0"/>
              <a:t> psychopaths and narcissists. He describes how </a:t>
            </a:r>
            <a:r>
              <a:rPr lang="en-US" dirty="0" err="1"/>
              <a:t>pathocracies</a:t>
            </a:r>
            <a:r>
              <a:rPr lang="en-US" dirty="0"/>
              <a:t> change the society by the introduction of </a:t>
            </a:r>
            <a:r>
              <a:rPr lang="en-US" i="1" dirty="0" err="1"/>
              <a:t>paralogisms</a:t>
            </a:r>
            <a:r>
              <a:rPr lang="en-US" dirty="0"/>
              <a:t>, ways of distorting reality and truth, and </a:t>
            </a:r>
            <a:r>
              <a:rPr lang="en-US" i="1" dirty="0" err="1"/>
              <a:t>paramoralisms</a:t>
            </a:r>
            <a:r>
              <a:rPr lang="en-US" dirty="0"/>
              <a:t>, methods of perverting moral values. Under tyranny, </a:t>
            </a:r>
            <a:r>
              <a:rPr lang="en-US" dirty="0" err="1"/>
              <a:t>paralogisms</a:t>
            </a:r>
            <a:r>
              <a:rPr lang="en-US" dirty="0"/>
              <a:t> and </a:t>
            </a:r>
            <a:r>
              <a:rPr lang="en-US" dirty="0" err="1"/>
              <a:t>paramoralisms</a:t>
            </a:r>
            <a:r>
              <a:rPr lang="en-US" dirty="0"/>
              <a:t> are unleashed on a large scale through various propagandist means that include repetition of flat-out lies, accompanied by denials and obfuscations, served through the increasingly centralized and controlled media. Fortified by magical thinking and contempt for reason, these distortions lead to the creation of the kind of absurdist reality well known to people raised in authoritarian regimes, where up is down and black is white, and where what one knows to be true may have nothing to do with the officially sanctioned version of the truth. (p. 313)</a:t>
            </a:r>
          </a:p>
          <a:p>
            <a:endParaRPr lang="en-US" dirty="0"/>
          </a:p>
        </p:txBody>
      </p:sp>
    </p:spTree>
    <p:extLst>
      <p:ext uri="{BB962C8B-B14F-4D97-AF65-F5344CB8AC3E}">
        <p14:creationId xmlns:p14="http://schemas.microsoft.com/office/powerpoint/2010/main" val="15684010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i="1" dirty="0"/>
              <a:t>Ta-</a:t>
            </a:r>
            <a:r>
              <a:rPr lang="en-US" i="1" dirty="0" err="1"/>
              <a:t>Nehisi</a:t>
            </a:r>
            <a:r>
              <a:rPr lang="en-US" i="1" dirty="0"/>
              <a:t> </a:t>
            </a:r>
            <a:r>
              <a:rPr lang="en-US" dirty="0" smtClean="0"/>
              <a:t>Coates </a:t>
            </a:r>
            <a:r>
              <a:rPr lang="en-US" dirty="0"/>
              <a:t>challenges the widely perpetuated tale that economic disaffection among white working-class Americans was the primary motor behind </a:t>
            </a:r>
            <a:r>
              <a:rPr lang="en-US" dirty="0" err="1"/>
              <a:t>Trumps’s</a:t>
            </a:r>
            <a:r>
              <a:rPr lang="en-US" dirty="0"/>
              <a:t> election. He points out that African Americans have always been more economically marginalized, and also that Trump actually earned support from a broad swath of male and female white voters across all economic levels. He views white supremacy as Trump’s ultimate appeal, which he states starkly as follows:</a:t>
            </a:r>
          </a:p>
          <a:p>
            <a:r>
              <a:rPr lang="en-US" dirty="0"/>
              <a:t>In Trump, white supremacists see one of their own… For Trump, it almost seems that the fact of a black president, insulted him personally. The insult intensified when Obama and Seth Meyers publicly humiliated him at the White House Correspondents’ Dinner in 2011. But the bloody heirloom has the last laugh. Replacing Obama is not enough—Trump has made the negation of Obama’s legacy the foundation of his own. And this too is whiteness. “Race is an idea not a fact,” the historian Nell Irvin Painter has written, and essential to the construct of a “white race” is the idea of not being a nigger. Before Barack Obama, niggers could be manufactured out of Sister </a:t>
            </a:r>
            <a:r>
              <a:rPr lang="en-US" dirty="0" err="1"/>
              <a:t>Souljahs</a:t>
            </a:r>
            <a:r>
              <a:rPr lang="en-US" dirty="0"/>
              <a:t>, Willie Hortons, and Dusky </a:t>
            </a:r>
            <a:r>
              <a:rPr lang="en-US" dirty="0" err="1"/>
              <a:t>Sallys</a:t>
            </a:r>
            <a:r>
              <a:rPr lang="en-US" dirty="0"/>
              <a:t>. But Donald Trump arrived in the wake of something more potent—an entire nigger presidency with nigger health care, nigger climate accords, and nigger justice reform, all of which could be targeted for destruction or redemption, thus reifying the idea of being white. Trump truly is something new—the first president whose entire political existence hinges on the fact of a black president. (p. 76)  </a:t>
            </a:r>
          </a:p>
          <a:p>
            <a:endParaRPr lang="en-US" dirty="0"/>
          </a:p>
        </p:txBody>
      </p:sp>
    </p:spTree>
    <p:extLst>
      <p:ext uri="{BB962C8B-B14F-4D97-AF65-F5344CB8AC3E}">
        <p14:creationId xmlns:p14="http://schemas.microsoft.com/office/powerpoint/2010/main" val="2770577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Hypnotized? Abandoning the self</a:t>
            </a:r>
            <a:endParaRPr lang="en-US" dirty="0"/>
          </a:p>
        </p:txBody>
      </p:sp>
      <p:sp>
        <p:nvSpPr>
          <p:cNvPr id="3" name="Content Placeholder 2"/>
          <p:cNvSpPr>
            <a:spLocks noGrp="1"/>
          </p:cNvSpPr>
          <p:nvPr>
            <p:ph idx="1"/>
          </p:nvPr>
        </p:nvSpPr>
        <p:spPr/>
        <p:txBody>
          <a:bodyPr>
            <a:normAutofit/>
          </a:bodyPr>
          <a:lstStyle/>
          <a:p>
            <a:r>
              <a:rPr lang="en-US" dirty="0"/>
              <a:t>The most careful investigations seem to prove that an </a:t>
            </a:r>
            <a:r>
              <a:rPr lang="en-US" dirty="0" smtClean="0"/>
              <a:t>individual immersed </a:t>
            </a:r>
            <a:r>
              <a:rPr lang="en-US" dirty="0"/>
              <a:t>for some length of time in a group in action soon finds </a:t>
            </a:r>
            <a:r>
              <a:rPr lang="en-US" dirty="0" smtClean="0"/>
              <a:t>himself—either in </a:t>
            </a:r>
            <a:r>
              <a:rPr lang="en-US" dirty="0"/>
              <a:t>consequence of the magnetic influence given out by the group, or from </a:t>
            </a:r>
            <a:r>
              <a:rPr lang="en-US" dirty="0" smtClean="0"/>
              <a:t>some other </a:t>
            </a:r>
            <a:r>
              <a:rPr lang="en-US" dirty="0"/>
              <a:t>cause of which we are ignorant—in a special state, which much </a:t>
            </a:r>
            <a:r>
              <a:rPr lang="en-US" dirty="0" smtClean="0"/>
              <a:t>resembles the </a:t>
            </a:r>
            <a:r>
              <a:rPr lang="en-US" dirty="0"/>
              <a:t>state of “fascination” in which </a:t>
            </a:r>
            <a:r>
              <a:rPr lang="en-US" dirty="0" smtClean="0"/>
              <a:t>the </a:t>
            </a:r>
            <a:r>
              <a:rPr lang="en-US" dirty="0"/>
              <a:t>hypnotized individual finds himself in the hands of the hypnotizer.… </a:t>
            </a:r>
            <a:r>
              <a:rPr lang="en-US" dirty="0" smtClean="0"/>
              <a:t>The conscious </a:t>
            </a:r>
            <a:r>
              <a:rPr lang="en-US" dirty="0"/>
              <a:t>personality has entirely vanished; will and discernment are lost. </a:t>
            </a:r>
            <a:r>
              <a:rPr lang="en-US" dirty="0" smtClean="0"/>
              <a:t>All feelings </a:t>
            </a:r>
            <a:r>
              <a:rPr lang="en-US" dirty="0"/>
              <a:t>and thoughts are bent in the direction determined by the hypnotizer.</a:t>
            </a:r>
          </a:p>
        </p:txBody>
      </p:sp>
    </p:spTree>
    <p:extLst>
      <p:ext uri="{BB962C8B-B14F-4D97-AF65-F5344CB8AC3E}">
        <p14:creationId xmlns:p14="http://schemas.microsoft.com/office/powerpoint/2010/main" val="199993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agency</a:t>
            </a:r>
            <a:endParaRPr lang="en-US" dirty="0"/>
          </a:p>
        </p:txBody>
      </p:sp>
      <p:sp>
        <p:nvSpPr>
          <p:cNvPr id="3" name="Content Placeholder 2"/>
          <p:cNvSpPr>
            <a:spLocks noGrp="1"/>
          </p:cNvSpPr>
          <p:nvPr>
            <p:ph idx="1"/>
          </p:nvPr>
        </p:nvSpPr>
        <p:spPr/>
        <p:txBody>
          <a:bodyPr>
            <a:normAutofit/>
          </a:bodyPr>
          <a:lstStyle/>
          <a:p>
            <a:r>
              <a:rPr lang="en-US" dirty="0"/>
              <a:t>A group is extraordinarily credulous and open to influence, it has no </a:t>
            </a:r>
            <a:r>
              <a:rPr lang="en-US" dirty="0" smtClean="0"/>
              <a:t>critical faculty</a:t>
            </a:r>
            <a:r>
              <a:rPr lang="en-US" dirty="0"/>
              <a:t>, and the improbable does not exist for it. It thinks in images, which </a:t>
            </a:r>
            <a:r>
              <a:rPr lang="en-US" dirty="0" smtClean="0"/>
              <a:t>call one </a:t>
            </a:r>
            <a:r>
              <a:rPr lang="en-US" dirty="0"/>
              <a:t>another up by association (just as they arise with individuals in states of </a:t>
            </a:r>
            <a:r>
              <a:rPr lang="en-US" dirty="0" smtClean="0"/>
              <a:t>free imagination</a:t>
            </a:r>
            <a:r>
              <a:rPr lang="en-US" dirty="0"/>
              <a:t>), and whose agreement with reality is never checked by </a:t>
            </a:r>
            <a:r>
              <a:rPr lang="en-US" dirty="0" smtClean="0"/>
              <a:t>any reasonable </a:t>
            </a:r>
            <a:r>
              <a:rPr lang="en-US" dirty="0"/>
              <a:t>agency. The feelings of a group are always very simple and </a:t>
            </a:r>
            <a:r>
              <a:rPr lang="en-US" dirty="0" smtClean="0"/>
              <a:t>very exaggerated</a:t>
            </a:r>
            <a:r>
              <a:rPr lang="en-US" dirty="0"/>
              <a:t>. So that a group knows neither doubt nor uncertainty.</a:t>
            </a:r>
          </a:p>
        </p:txBody>
      </p:sp>
    </p:spTree>
    <p:extLst>
      <p:ext uri="{BB962C8B-B14F-4D97-AF65-F5344CB8AC3E}">
        <p14:creationId xmlns:p14="http://schemas.microsoft.com/office/powerpoint/2010/main" val="77920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Thirst for illusions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group, further, is subject to the truly magical power of words; they </a:t>
            </a:r>
            <a:r>
              <a:rPr lang="en-US" dirty="0" smtClean="0"/>
              <a:t>can evoke </a:t>
            </a:r>
            <a:r>
              <a:rPr lang="en-US" dirty="0"/>
              <a:t>the most formidable tempests in the group mind, and are also capable </a:t>
            </a:r>
            <a:r>
              <a:rPr lang="en-US" dirty="0" smtClean="0"/>
              <a:t>of stilling </a:t>
            </a:r>
            <a:r>
              <a:rPr lang="en-US" dirty="0"/>
              <a:t>them (Trans. </a:t>
            </a:r>
            <a:r>
              <a:rPr lang="en-US" b="1" dirty="0"/>
              <a:t>1920</a:t>
            </a:r>
            <a:r>
              <a:rPr lang="en-US" dirty="0"/>
              <a:t>, </a:t>
            </a:r>
            <a:r>
              <a:rPr lang="en-US" b="1" dirty="0"/>
              <a:t>117</a:t>
            </a:r>
            <a:r>
              <a:rPr lang="en-US" dirty="0"/>
              <a:t>). ‘Reason and arguments are incapable </a:t>
            </a:r>
            <a:r>
              <a:rPr lang="en-US" dirty="0" smtClean="0"/>
              <a:t>of combating </a:t>
            </a:r>
            <a:r>
              <a:rPr lang="en-US" dirty="0"/>
              <a:t>certain words and formulas. They are uttered with solemnity in </a:t>
            </a:r>
            <a:r>
              <a:rPr lang="en-US" dirty="0" smtClean="0"/>
              <a:t>the presence </a:t>
            </a:r>
            <a:r>
              <a:rPr lang="en-US" dirty="0"/>
              <a:t>of groups, and as soon as they have been pronounced an expression </a:t>
            </a:r>
            <a:r>
              <a:rPr lang="en-US" dirty="0" smtClean="0"/>
              <a:t>of respect </a:t>
            </a:r>
            <a:r>
              <a:rPr lang="en-US" dirty="0"/>
              <a:t>is visible on every countenance, and all heads are bowed. By many </a:t>
            </a:r>
            <a:r>
              <a:rPr lang="en-US" dirty="0" smtClean="0"/>
              <a:t>they are </a:t>
            </a:r>
            <a:r>
              <a:rPr lang="en-US" dirty="0"/>
              <a:t>considered as natural forces or as supernatural powers.’ (Trans. </a:t>
            </a:r>
            <a:r>
              <a:rPr lang="en-US" b="1" dirty="0"/>
              <a:t>1920</a:t>
            </a:r>
            <a:r>
              <a:rPr lang="en-US" dirty="0"/>
              <a:t>, </a:t>
            </a:r>
            <a:r>
              <a:rPr lang="en-US" b="1" dirty="0"/>
              <a:t>117</a:t>
            </a:r>
            <a:r>
              <a:rPr lang="en-US" dirty="0"/>
              <a:t>).</a:t>
            </a:r>
          </a:p>
          <a:p>
            <a:r>
              <a:rPr lang="en-US" dirty="0" smtClean="0"/>
              <a:t>And</a:t>
            </a:r>
            <a:r>
              <a:rPr lang="en-US" dirty="0"/>
              <a:t>, finally, groups have never thirsted after truth. They demand </a:t>
            </a:r>
            <a:r>
              <a:rPr lang="en-US" dirty="0" smtClean="0"/>
              <a:t>illusions, and </a:t>
            </a:r>
            <a:r>
              <a:rPr lang="en-US" dirty="0"/>
              <a:t>cannot do without them. They constantly give what is unreal </a:t>
            </a:r>
            <a:r>
              <a:rPr lang="en-US" dirty="0" smtClean="0"/>
              <a:t>precedence over </a:t>
            </a:r>
            <a:r>
              <a:rPr lang="en-US" dirty="0"/>
              <a:t>what is real; they are almost as strongly influenced by what is untrue as </a:t>
            </a:r>
            <a:r>
              <a:rPr lang="en-US" dirty="0" smtClean="0"/>
              <a:t>by what </a:t>
            </a:r>
            <a:r>
              <a:rPr lang="en-US" dirty="0"/>
              <a:t>is true. They have an evident tendency not to distinguish between the </a:t>
            </a:r>
            <a:r>
              <a:rPr lang="en-US" dirty="0" smtClean="0"/>
              <a:t>two.</a:t>
            </a:r>
            <a:endParaRPr lang="en-US" dirty="0"/>
          </a:p>
          <a:p>
            <a:r>
              <a:rPr lang="en-US" dirty="0"/>
              <a:t>(Trans. </a:t>
            </a:r>
            <a:r>
              <a:rPr lang="en-US" b="1" dirty="0"/>
              <a:t>1920</a:t>
            </a:r>
            <a:r>
              <a:rPr lang="en-US" dirty="0"/>
              <a:t>, </a:t>
            </a:r>
            <a:r>
              <a:rPr lang="en-US" b="1" dirty="0"/>
              <a:t>77</a:t>
            </a:r>
            <a:r>
              <a:rPr lang="en-US" dirty="0"/>
              <a:t>).</a:t>
            </a:r>
          </a:p>
        </p:txBody>
      </p:sp>
    </p:spTree>
    <p:extLst>
      <p:ext uri="{BB962C8B-B14F-4D97-AF65-F5344CB8AC3E}">
        <p14:creationId xmlns:p14="http://schemas.microsoft.com/office/powerpoint/2010/main" val="126861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Our interest is now directed </a:t>
            </a:r>
            <a:r>
              <a:rPr lang="en-US" dirty="0" smtClean="0"/>
              <a:t>to discovering </a:t>
            </a:r>
            <a:r>
              <a:rPr lang="en-US" dirty="0"/>
              <a:t>the psychological explanation of this mental change which </a:t>
            </a:r>
            <a:r>
              <a:rPr lang="en-US" dirty="0" smtClean="0"/>
              <a:t>is experienced </a:t>
            </a:r>
            <a:r>
              <a:rPr lang="en-US" dirty="0"/>
              <a:t>by the individual in a </a:t>
            </a:r>
            <a:r>
              <a:rPr lang="en-US" dirty="0" smtClean="0"/>
              <a:t>group.</a:t>
            </a:r>
          </a:p>
          <a:p>
            <a:endParaRPr lang="en-US" dirty="0" smtClean="0"/>
          </a:p>
          <a:p>
            <a:r>
              <a:rPr lang="en-GB" dirty="0" smtClean="0"/>
              <a:t>Imitation or contagion? Suggestion? Freud proposes another route: </a:t>
            </a:r>
          </a:p>
          <a:p>
            <a:endParaRPr lang="en-GB" dirty="0"/>
          </a:p>
          <a:p>
            <a:r>
              <a:rPr lang="en-US" dirty="0" smtClean="0"/>
              <a:t>Our </a:t>
            </a:r>
            <a:r>
              <a:rPr lang="en-US" dirty="0"/>
              <a:t>hypothesis finds support in </a:t>
            </a:r>
            <a:r>
              <a:rPr lang="en-US" dirty="0" smtClean="0"/>
              <a:t>the first </a:t>
            </a:r>
            <a:r>
              <a:rPr lang="en-US" dirty="0"/>
              <a:t>instance from two passing thoughts. First, that a group is clearly </a:t>
            </a:r>
            <a:r>
              <a:rPr lang="en-US" dirty="0" smtClean="0"/>
              <a:t>held together </a:t>
            </a:r>
            <a:r>
              <a:rPr lang="en-US" dirty="0"/>
              <a:t>by a power of some kind: and to what power could this feat be </a:t>
            </a:r>
            <a:r>
              <a:rPr lang="en-US" dirty="0" smtClean="0"/>
              <a:t>better ascribed </a:t>
            </a:r>
            <a:r>
              <a:rPr lang="en-US" dirty="0"/>
              <a:t>than to Eros, which holds together everything in the world? </a:t>
            </a:r>
            <a:r>
              <a:rPr lang="en-US" dirty="0" smtClean="0"/>
              <a:t>Secondly, that </a:t>
            </a:r>
            <a:r>
              <a:rPr lang="en-US" dirty="0"/>
              <a:t>if an individual gives up his distinctiveness in a group and lets its </a:t>
            </a:r>
            <a:r>
              <a:rPr lang="en-US" dirty="0" smtClean="0"/>
              <a:t>other members </a:t>
            </a:r>
            <a:r>
              <a:rPr lang="en-US" dirty="0"/>
              <a:t>influence him by suggestion, it gives one the impression that he does </a:t>
            </a:r>
            <a:r>
              <a:rPr lang="en-US" dirty="0" smtClean="0"/>
              <a:t>it because </a:t>
            </a:r>
            <a:r>
              <a:rPr lang="en-US" dirty="0"/>
              <a:t>he feels the need of being in harmony with them rather than </a:t>
            </a:r>
            <a:r>
              <a:rPr lang="en-US" dirty="0" smtClean="0"/>
              <a:t>in opposition </a:t>
            </a:r>
            <a:r>
              <a:rPr lang="en-US" dirty="0"/>
              <a:t>to them—so that perhaps after all he does it ‘</a:t>
            </a:r>
            <a:r>
              <a:rPr lang="en-US" i="1" dirty="0" err="1"/>
              <a:t>ihnen</a:t>
            </a:r>
            <a:r>
              <a:rPr lang="en-US" i="1" dirty="0"/>
              <a:t> </a:t>
            </a:r>
            <a:r>
              <a:rPr lang="en-US" i="1" dirty="0" err="1"/>
              <a:t>zu</a:t>
            </a:r>
            <a:r>
              <a:rPr lang="en-US" i="1" dirty="0"/>
              <a:t> </a:t>
            </a:r>
            <a:r>
              <a:rPr lang="en-US" i="1" dirty="0" err="1"/>
              <a:t>Liebe</a:t>
            </a:r>
            <a:r>
              <a:rPr lang="en-US" dirty="0"/>
              <a:t>’.</a:t>
            </a:r>
            <a:endParaRPr lang="en-GB" dirty="0" smtClean="0"/>
          </a:p>
          <a:p>
            <a:endParaRPr lang="en-US" dirty="0"/>
          </a:p>
        </p:txBody>
      </p:sp>
    </p:spTree>
    <p:extLst>
      <p:ext uri="{BB962C8B-B14F-4D97-AF65-F5344CB8AC3E}">
        <p14:creationId xmlns:p14="http://schemas.microsoft.com/office/powerpoint/2010/main" val="195576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Church and the Army</a:t>
            </a:r>
            <a:endParaRPr lang="en-US" dirty="0"/>
          </a:p>
        </p:txBody>
      </p:sp>
      <p:sp>
        <p:nvSpPr>
          <p:cNvPr id="3" name="Content Placeholder 2"/>
          <p:cNvSpPr>
            <a:spLocks noGrp="1"/>
          </p:cNvSpPr>
          <p:nvPr>
            <p:ph idx="1"/>
          </p:nvPr>
        </p:nvSpPr>
        <p:spPr/>
        <p:txBody>
          <a:bodyPr>
            <a:normAutofit/>
          </a:bodyPr>
          <a:lstStyle/>
          <a:p>
            <a:r>
              <a:rPr lang="en-US" dirty="0"/>
              <a:t>Church and an army are artificial groups—that is, a certain external </a:t>
            </a:r>
            <a:r>
              <a:rPr lang="en-US" dirty="0" smtClean="0"/>
              <a:t>force is </a:t>
            </a:r>
            <a:r>
              <a:rPr lang="en-US" dirty="0"/>
              <a:t>employed to prevent them from disintegrating and to check alterations </a:t>
            </a:r>
            <a:r>
              <a:rPr lang="en-US" dirty="0" smtClean="0"/>
              <a:t>in their </a:t>
            </a:r>
            <a:r>
              <a:rPr lang="en-US" dirty="0"/>
              <a:t>structure. As a rule a person is not consulted, or is given no choice, as </a:t>
            </a:r>
            <a:r>
              <a:rPr lang="en-US" dirty="0" smtClean="0"/>
              <a:t>to whether </a:t>
            </a:r>
            <a:r>
              <a:rPr lang="en-US" dirty="0"/>
              <a:t>he wants to enter such a group; any attempt at leaving it is usually </a:t>
            </a:r>
            <a:r>
              <a:rPr lang="en-US" dirty="0" smtClean="0"/>
              <a:t>met with </a:t>
            </a:r>
            <a:r>
              <a:rPr lang="en-US" dirty="0"/>
              <a:t>persecution or with severe punishment, or has quite definite </a:t>
            </a:r>
            <a:r>
              <a:rPr lang="en-US" dirty="0" smtClean="0"/>
              <a:t>conditions attached </a:t>
            </a:r>
            <a:r>
              <a:rPr lang="en-US" dirty="0"/>
              <a:t>to it. It is quite outside our present interest to enquire why </a:t>
            </a:r>
            <a:r>
              <a:rPr lang="en-US" dirty="0" smtClean="0"/>
              <a:t>these associations </a:t>
            </a:r>
            <a:r>
              <a:rPr lang="en-US" dirty="0"/>
              <a:t>need such special safeguards.</a:t>
            </a:r>
          </a:p>
        </p:txBody>
      </p:sp>
    </p:spTree>
    <p:extLst>
      <p:ext uri="{BB962C8B-B14F-4D97-AF65-F5344CB8AC3E}">
        <p14:creationId xmlns:p14="http://schemas.microsoft.com/office/powerpoint/2010/main" val="71463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Church and the Army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a:t>
            </a:r>
            <a:r>
              <a:rPr lang="en-US" dirty="0"/>
              <a:t>same illusion holds good of there being a </a:t>
            </a:r>
            <a:r>
              <a:rPr lang="en-US" dirty="0" smtClean="0"/>
              <a:t>head —in </a:t>
            </a:r>
            <a:r>
              <a:rPr lang="en-US" dirty="0"/>
              <a:t>the Catholic Church Christ, in an army its </a:t>
            </a:r>
            <a:r>
              <a:rPr lang="en-US" dirty="0" smtClean="0"/>
              <a:t>Commander-in-Chief—who loves </a:t>
            </a:r>
            <a:r>
              <a:rPr lang="en-US" dirty="0"/>
              <a:t>all the individuals in the group with an equal love. Everything </a:t>
            </a:r>
            <a:r>
              <a:rPr lang="en-US" dirty="0" smtClean="0"/>
              <a:t>depends upon </a:t>
            </a:r>
            <a:r>
              <a:rPr lang="en-US" dirty="0"/>
              <a:t>this illusion; if it were to be dropped, then both Church and army </a:t>
            </a:r>
            <a:r>
              <a:rPr lang="en-US" dirty="0" smtClean="0"/>
              <a:t>would dissolve</a:t>
            </a:r>
            <a:r>
              <a:rPr lang="en-US" dirty="0"/>
              <a:t>, so far as the external force permitted them to. This equal love </a:t>
            </a:r>
            <a:r>
              <a:rPr lang="en-US" dirty="0" smtClean="0"/>
              <a:t>was expressly </a:t>
            </a:r>
            <a:r>
              <a:rPr lang="en-US" dirty="0"/>
              <a:t>enunciated by Christ: ‘Inasmuch as ye have done it unto one of </a:t>
            </a:r>
            <a:r>
              <a:rPr lang="en-US" dirty="0" smtClean="0"/>
              <a:t>the least </a:t>
            </a:r>
            <a:r>
              <a:rPr lang="en-US" dirty="0"/>
              <a:t>of these my brethren, ye have done it unto me</a:t>
            </a:r>
            <a:r>
              <a:rPr lang="en-US" dirty="0" smtClean="0"/>
              <a:t>.’</a:t>
            </a:r>
          </a:p>
          <a:p>
            <a:r>
              <a:rPr lang="en-US" dirty="0"/>
              <a:t>The like </a:t>
            </a:r>
            <a:r>
              <a:rPr lang="en-US" dirty="0" smtClean="0"/>
              <a:t>holds good </a:t>
            </a:r>
            <a:r>
              <a:rPr lang="en-US" dirty="0"/>
              <a:t>of an army. The Commander-in-Chief is a father who loves all </a:t>
            </a:r>
            <a:r>
              <a:rPr lang="en-US" dirty="0" smtClean="0"/>
              <a:t>soldiers equally</a:t>
            </a:r>
            <a:r>
              <a:rPr lang="en-US" dirty="0"/>
              <a:t>, and for that reason they are comrades among themselves. The </a:t>
            </a:r>
            <a:r>
              <a:rPr lang="en-US" dirty="0" smtClean="0"/>
              <a:t>army differs </a:t>
            </a:r>
            <a:r>
              <a:rPr lang="en-US" dirty="0"/>
              <a:t>structurally from the Church in being built up of a series of such </a:t>
            </a:r>
            <a:r>
              <a:rPr lang="en-US" dirty="0" smtClean="0"/>
              <a:t>groups. Every </a:t>
            </a:r>
            <a:r>
              <a:rPr lang="en-US" dirty="0"/>
              <a:t>captain is, as it were, the Commander-in-Chief and the father of </a:t>
            </a:r>
            <a:r>
              <a:rPr lang="en-US" dirty="0" smtClean="0"/>
              <a:t>his company</a:t>
            </a:r>
            <a:r>
              <a:rPr lang="en-US" dirty="0"/>
              <a:t>, and so is every non-commissioned officer of his section. It is true </a:t>
            </a:r>
            <a:r>
              <a:rPr lang="en-US" dirty="0" smtClean="0"/>
              <a:t>that a </a:t>
            </a:r>
            <a:r>
              <a:rPr lang="en-US" dirty="0"/>
              <a:t>similar hierarchy has been constructed in the Church, but it does not play </a:t>
            </a:r>
            <a:r>
              <a:rPr lang="en-US" dirty="0" smtClean="0"/>
              <a:t>the same </a:t>
            </a:r>
            <a:r>
              <a:rPr lang="en-US" dirty="0"/>
              <a:t>part in it economically; for more knowledge and care about </a:t>
            </a:r>
            <a:r>
              <a:rPr lang="en-US" dirty="0" smtClean="0"/>
              <a:t>individuals may </a:t>
            </a:r>
            <a:r>
              <a:rPr lang="en-US" dirty="0"/>
              <a:t>be attributed to Christ than to a human Commander-in-Chief.</a:t>
            </a:r>
          </a:p>
        </p:txBody>
      </p:sp>
    </p:spTree>
    <p:extLst>
      <p:ext uri="{BB962C8B-B14F-4D97-AF65-F5344CB8AC3E}">
        <p14:creationId xmlns:p14="http://schemas.microsoft.com/office/powerpoint/2010/main" val="451543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5528</Words>
  <Application>Microsoft Office PowerPoint</Application>
  <PresentationFormat>Widescreen</PresentationFormat>
  <Paragraphs>128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PS 6010</vt:lpstr>
      <vt:lpstr>LEADERS Group Psychology and the analysis of the Ego</vt:lpstr>
      <vt:lpstr>PowerPoint Presentation</vt:lpstr>
      <vt:lpstr>Hypnotized? Abandoning the self</vt:lpstr>
      <vt:lpstr>Lack of agency</vt:lpstr>
      <vt:lpstr>Thirst for illusions </vt:lpstr>
      <vt:lpstr>PowerPoint Presentation</vt:lpstr>
      <vt:lpstr>The Church and the Army</vt:lpstr>
      <vt:lpstr>The Church and the Army</vt:lpstr>
      <vt:lpstr>PowerPoint Presentation</vt:lpstr>
      <vt:lpstr>PowerPoint Presentation</vt:lpstr>
      <vt:lpstr>PowerPoint Presentation</vt:lpstr>
      <vt:lpstr>PowerPoint Presentation</vt:lpstr>
      <vt:lpstr>PowerPoint Presentation</vt:lpstr>
      <vt:lpstr> Identification and melancholia; being I love (idealization) and hypnosis;  </vt:lpstr>
      <vt:lpstr>PowerPoint Presentation</vt:lpstr>
      <vt:lpstr>PowerPoint Presentation</vt:lpstr>
      <vt:lpstr>The herd</vt:lpstr>
      <vt:lpstr>The group and the primal horde</vt:lpstr>
      <vt:lpstr>The primal father</vt:lpstr>
      <vt:lpstr>PowerPoint Presentation</vt:lpstr>
      <vt:lpstr>PowerPoint Presentation</vt:lpstr>
      <vt:lpstr>Charismatic or messianic? </vt:lpstr>
      <vt:lpstr>PowerPoint Presentation</vt:lpstr>
      <vt:lpstr>PowerPoint Presentation</vt:lpstr>
      <vt:lpstr>Pragmatic and authoritarian </vt:lpstr>
      <vt:lpstr>PowerPoint Presentation</vt:lpstr>
      <vt:lpstr>The case of Donald Trump</vt:lpstr>
      <vt:lpstr>The curious case of Donald Trump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dc:creator>
  <cp:lastModifiedBy>angie</cp:lastModifiedBy>
  <cp:revision>18</cp:revision>
  <dcterms:created xsi:type="dcterms:W3CDTF">2017-11-06T19:01:37Z</dcterms:created>
  <dcterms:modified xsi:type="dcterms:W3CDTF">2017-11-09T22:23:33Z</dcterms:modified>
</cp:coreProperties>
</file>