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59" r:id="rId1"/>
  </p:sldMasterIdLst>
  <p:notesMasterIdLst>
    <p:notesMasterId r:id="rId41"/>
  </p:notesMasterIdLst>
  <p:handoutMasterIdLst>
    <p:handoutMasterId r:id="rId42"/>
  </p:handoutMasterIdLst>
  <p:sldIdLst>
    <p:sldId id="256" r:id="rId2"/>
    <p:sldId id="378" r:id="rId3"/>
    <p:sldId id="389" r:id="rId4"/>
    <p:sldId id="408" r:id="rId5"/>
    <p:sldId id="410" r:id="rId6"/>
    <p:sldId id="411" r:id="rId7"/>
    <p:sldId id="412" r:id="rId8"/>
    <p:sldId id="383" r:id="rId9"/>
    <p:sldId id="387" r:id="rId10"/>
    <p:sldId id="391" r:id="rId11"/>
    <p:sldId id="409" r:id="rId12"/>
    <p:sldId id="390" r:id="rId13"/>
    <p:sldId id="381" r:id="rId14"/>
    <p:sldId id="382" r:id="rId15"/>
    <p:sldId id="395" r:id="rId16"/>
    <p:sldId id="403" r:id="rId17"/>
    <p:sldId id="376" r:id="rId18"/>
    <p:sldId id="396" r:id="rId19"/>
    <p:sldId id="397" r:id="rId20"/>
    <p:sldId id="398" r:id="rId21"/>
    <p:sldId id="399" r:id="rId22"/>
    <p:sldId id="400" r:id="rId23"/>
    <p:sldId id="401" r:id="rId24"/>
    <p:sldId id="402" r:id="rId25"/>
    <p:sldId id="302" r:id="rId26"/>
    <p:sldId id="328" r:id="rId27"/>
    <p:sldId id="384" r:id="rId28"/>
    <p:sldId id="385" r:id="rId29"/>
    <p:sldId id="342" r:id="rId30"/>
    <p:sldId id="332" r:id="rId31"/>
    <p:sldId id="334" r:id="rId32"/>
    <p:sldId id="386" r:id="rId33"/>
    <p:sldId id="375" r:id="rId34"/>
    <p:sldId id="357" r:id="rId35"/>
    <p:sldId id="358" r:id="rId36"/>
    <p:sldId id="359" r:id="rId37"/>
    <p:sldId id="360" r:id="rId38"/>
    <p:sldId id="407" r:id="rId39"/>
    <p:sldId id="271" r:id="rId40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160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BF59E-C1A5-6840-A157-A08B3305F0E7}" type="datetime1">
              <a:rPr lang="nl-NL" smtClean="0"/>
              <a:pPr/>
              <a:t>8-2-2018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C6843-76D1-464B-BA5C-42360E3BBD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00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C86EB-213B-5244-9D88-BB01063581FB}" type="datetime1">
              <a:rPr lang="nl-NL" smtClean="0"/>
              <a:pPr/>
              <a:t>8-2-2018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04750-B587-DF4F-A866-293F7AF77D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783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4750-B587-DF4F-A866-293F7AF77DD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77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4324AA-19F6-A14B-A2DB-A6268B16219E}" type="slidenum">
              <a:rPr lang="en-US">
                <a:ea typeface="ＭＳ Ｐゴシック" pitchFamily="-107" charset="-128"/>
                <a:cs typeface="ＭＳ Ｐゴシック" pitchFamily="-107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018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4750-B587-DF4F-A866-293F7AF77DD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963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4750-B587-DF4F-A866-293F7AF77DD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762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4750-B587-DF4F-A866-293F7AF77DD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180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4750-B587-DF4F-A866-293F7AF77DD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030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4750-B587-DF4F-A866-293F7AF77DD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522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4750-B587-DF4F-A866-293F7AF77DD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107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4750-B587-DF4F-A866-293F7AF77DD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610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4750-B587-DF4F-A866-293F7AF77DD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76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4750-B587-DF4F-A866-293F7AF77DD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52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4750-B587-DF4F-A866-293F7AF77DD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945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4750-B587-DF4F-A866-293F7AF77DD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138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4750-B587-DF4F-A866-293F7AF77DD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081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4750-B587-DF4F-A866-293F7AF77DD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662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4750-B587-DF4F-A866-293F7AF77DD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611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4750-B587-DF4F-A866-293F7AF77DD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499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4750-B587-DF4F-A866-293F7AF77DD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073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4750-B587-DF4F-A866-293F7AF77DD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504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4750-B587-DF4F-A866-293F7AF77DD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776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4750-B587-DF4F-A866-293F7AF77DD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867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4750-B587-DF4F-A866-293F7AF77DD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80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4750-B587-DF4F-A866-293F7AF77DD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3731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4750-B587-DF4F-A866-293F7AF77DD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0300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4750-B587-DF4F-A866-293F7AF77DD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506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4750-B587-DF4F-A866-293F7AF77DD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4582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4750-B587-DF4F-A866-293F7AF77DD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9062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4750-B587-DF4F-A866-293F7AF77DD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9989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4750-B587-DF4F-A866-293F7AF77DD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49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4750-B587-DF4F-A866-293F7AF77DD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72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4750-B587-DF4F-A866-293F7AF77DD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31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4750-B587-DF4F-A866-293F7AF77DD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97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04750-B587-DF4F-A866-293F7AF77DD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212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4324AA-19F6-A14B-A2DB-A6268B16219E}" type="slidenum">
              <a:rPr lang="en-US">
                <a:ea typeface="ＭＳ Ｐゴシック" pitchFamily="-107" charset="-128"/>
                <a:cs typeface="ＭＳ Ｐゴシック" pitchFamily="-107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29560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4324AA-19F6-A14B-A2DB-A6268B16219E}" type="slidenum">
              <a:rPr lang="en-US">
                <a:ea typeface="ＭＳ Ｐゴシック" pitchFamily="-107" charset="-128"/>
                <a:cs typeface="ＭＳ Ｐゴシック" pitchFamily="-107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2084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BE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0048-F9A0-D84B-9FEA-43EEF5A70C5E}" type="datetime1">
              <a:rPr lang="nl-NL" smtClean="0"/>
              <a:pPr/>
              <a:t>8-2-2018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8D41-942A-CC4D-B46A-28DE1605C885}" type="datetime1">
              <a:rPr lang="nl-NL" smtClean="0"/>
              <a:pPr/>
              <a:t>8-2-2018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F803-A293-E448-9D27-0AFB4F9B5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6500-C58F-5247-BC64-07C984D53C8E}" type="datetime1">
              <a:rPr lang="nl-NL" smtClean="0"/>
              <a:pPr/>
              <a:t>8-2-2018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F803-A293-E448-9D27-0AFB4F9B5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7F-F904-CC4F-B369-41A413DDCE77}" type="datetime1">
              <a:rPr lang="nl-NL" smtClean="0"/>
              <a:pPr/>
              <a:t>8-2-2018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F803-A293-E448-9D27-0AFB4F9B5C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E4E8-D8B1-D943-AC9E-AC211D8B6944}" type="datetime1">
              <a:rPr lang="nl-NL" smtClean="0"/>
              <a:pPr/>
              <a:t>8-2-2018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8122-FC6E-8D47-A198-FBB533CA4AA3}" type="datetime1">
              <a:rPr lang="nl-NL" smtClean="0"/>
              <a:pPr/>
              <a:t>8-2-2018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F803-A293-E448-9D27-0AFB4F9B5C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BE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BE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23DB-A252-CB4D-BA35-9C035A0A91B7}" type="datetime1">
              <a:rPr lang="nl-NL" smtClean="0"/>
              <a:pPr/>
              <a:t>8-2-2018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F803-A293-E448-9D27-0AFB4F9B5C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AE8E-6B76-444E-B75E-B1BA920B6068}" type="datetime1">
              <a:rPr lang="nl-NL" smtClean="0"/>
              <a:pPr/>
              <a:t>8-2-2018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F803-A293-E448-9D27-0AFB4F9B5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A95C-CC28-4A4A-8839-589ECE5852C6}" type="datetime1">
              <a:rPr lang="nl-NL" smtClean="0"/>
              <a:pPr/>
              <a:t>8-2-2018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F803-A293-E448-9D27-0AFB4F9B5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E5B4-D6D6-0B48-8D11-C171C197AE67}" type="datetime1">
              <a:rPr lang="nl-NL" smtClean="0"/>
              <a:pPr/>
              <a:t>8-2-2018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206D-4B3D-1140-97CD-191DD1B8D8B2}" type="datetime1">
              <a:rPr lang="nl-NL" smtClean="0"/>
              <a:pPr/>
              <a:t>8-2-2018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7BBF803-A293-E448-9D27-0AFB4F9B5C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BE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nl-BE" smtClean="0"/>
              <a:t>Click to edit Master text styles</a:t>
            </a:r>
          </a:p>
          <a:p>
            <a:pPr lvl="1" eaLnBrk="1" latinLnBrk="0" hangingPunct="1"/>
            <a:r>
              <a:rPr kumimoji="0" lang="nl-BE" smtClean="0"/>
              <a:t>Second level</a:t>
            </a:r>
          </a:p>
          <a:p>
            <a:pPr lvl="2" eaLnBrk="1" latinLnBrk="0" hangingPunct="1"/>
            <a:r>
              <a:rPr kumimoji="0" lang="nl-BE" smtClean="0"/>
              <a:t>Third level</a:t>
            </a:r>
          </a:p>
          <a:p>
            <a:pPr lvl="3" eaLnBrk="1" latinLnBrk="0" hangingPunct="1"/>
            <a:r>
              <a:rPr kumimoji="0" lang="nl-BE" smtClean="0"/>
              <a:t>Fourth level</a:t>
            </a:r>
          </a:p>
          <a:p>
            <a:pPr lvl="4" eaLnBrk="1" latinLnBrk="0" hangingPunct="1"/>
            <a:r>
              <a:rPr kumimoji="0" lang="nl-BE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E2C35B-6B9B-394F-A7F6-6060863FBF13}" type="datetime1">
              <a:rPr lang="nl-NL" smtClean="0"/>
              <a:pPr/>
              <a:t>8-2-2018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7BBF803-A293-E448-9D27-0AFB4F9B5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0" r:id="rId1"/>
    <p:sldLayoutId id="2147484461" r:id="rId2"/>
    <p:sldLayoutId id="2147484462" r:id="rId3"/>
    <p:sldLayoutId id="2147484463" r:id="rId4"/>
    <p:sldLayoutId id="2147484464" r:id="rId5"/>
    <p:sldLayoutId id="2147484465" r:id="rId6"/>
    <p:sldLayoutId id="2147484466" r:id="rId7"/>
    <p:sldLayoutId id="2147484467" r:id="rId8"/>
    <p:sldLayoutId id="2147484468" r:id="rId9"/>
    <p:sldLayoutId id="2147484469" r:id="rId10"/>
    <p:sldLayoutId id="2147484470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anet.ua.ac.be/desktop/ua/core/index.phtml?language=&amp;euser=&amp;session=&amp;service=&amp;robot=&amp;deskservice=desktop&amp;desktop=ua&amp;workstation=&amp;extra=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anet.ua.ac.be/desktop/ua/core/index.phtml?language=&amp;euser=&amp;session=&amp;service=&amp;robot=&amp;deskservice=desktop&amp;desktop=ua&amp;workstation=&amp;extra=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pnua1.ua.ac.be/+CSCOE+/logon.html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anet.ua.ac.be/desktop/ua/core/index.phtml?language=&amp;euser=&amp;session=&amp;service=&amp;robot=&amp;deskservice=desktop&amp;desktop=ua&amp;workstation=&amp;extra=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pnua1.ua.ac.be/+CSCOE+/logon.html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nking.org/evergreen/Summer_2002/English1B/welllit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jncoppock.tripod.com/id18.html" TargetMode="External"/><Relationship Id="rId4" Type="http://schemas.openxmlformats.org/officeDocument/2006/relationships/hyperlink" Target="http://caffeinatedmusic.wordpress.com/2011/05/10/analysis-of-hemingways-hills-like-white-elephants/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wbw9KF-ACY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bcs.bedfordstmartins.com/resdoc5e/RES5e_ch08_s1-0001.html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style.mla.org/sample-papers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399"/>
            <a:ext cx="6400800" cy="3197688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/>
              <a:t>Writing Assignment</a:t>
            </a:r>
          </a:p>
          <a:p>
            <a:endParaRPr lang="en-US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the Study of </a:t>
            </a:r>
            <a:br>
              <a:rPr lang="en-US" dirty="0" smtClean="0"/>
            </a:br>
            <a:r>
              <a:rPr lang="en-US" dirty="0" smtClean="0"/>
              <a:t>Literature in English (ISLE)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/>
          <a:lstStyle/>
          <a:p>
            <a:r>
              <a:rPr lang="en-US" u="sng" dirty="0" smtClean="0"/>
              <a:t>“Hills Like White Elephants”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800"/>
            <a:ext cx="8280400" cy="5189538"/>
          </a:xfrm>
        </p:spPr>
        <p:txBody>
          <a:bodyPr>
            <a:normAutofit/>
          </a:bodyPr>
          <a:lstStyle/>
          <a:p>
            <a:pPr marL="274320" lvl="1" indent="0">
              <a:spcBef>
                <a:spcPts val="580"/>
              </a:spcBef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Ending</a:t>
            </a:r>
            <a:r>
              <a:rPr lang="en-US" dirty="0" smtClean="0"/>
              <a:t> of “Hills Like White Elephants”</a:t>
            </a:r>
          </a:p>
          <a:p>
            <a:pPr lvl="1" indent="-274320">
              <a:spcBef>
                <a:spcPts val="580"/>
              </a:spcBef>
              <a:defRPr/>
            </a:pPr>
            <a:r>
              <a:rPr lang="en-US" dirty="0" smtClean="0"/>
              <a:t>Will the girl (Jig) have the abortion or not?</a:t>
            </a:r>
          </a:p>
          <a:p>
            <a:pPr lvl="1" indent="-274320">
              <a:spcBef>
                <a:spcPts val="580"/>
              </a:spcBef>
              <a:defRPr/>
            </a:pPr>
            <a:r>
              <a:rPr lang="en-US" dirty="0" smtClean="0"/>
              <a:t>Will the couple’s relationship last or not?</a:t>
            </a:r>
          </a:p>
          <a:p>
            <a:pPr lvl="1" indent="-274320">
              <a:spcBef>
                <a:spcPts val="580"/>
              </a:spcBef>
              <a:defRPr/>
            </a:pPr>
            <a:r>
              <a:rPr lang="en-US" dirty="0" smtClean="0"/>
              <a:t>How did you come to your conclusion?</a:t>
            </a:r>
          </a:p>
          <a:p>
            <a:pPr lvl="1" indent="-274320">
              <a:spcBef>
                <a:spcPts val="580"/>
              </a:spcBef>
              <a:defRPr/>
            </a:pPr>
            <a:r>
              <a:rPr lang="en-US" b="1" dirty="0" smtClean="0"/>
              <a:t>Thesis statement!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pPr>
              <a:defRPr/>
            </a:pPr>
            <a:fld id="{22E6D226-E144-2449-89B0-2C68B76B90CA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4" name="Picture 3" descr="menwithoutwome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209" y="4470277"/>
            <a:ext cx="1242296" cy="2030821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6" name="Picture 5" descr="me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814" y="4470277"/>
            <a:ext cx="1250986" cy="2030821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69430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Alternative</a:t>
            </a:r>
            <a:r>
              <a:rPr lang="nl-BE" dirty="0" smtClean="0"/>
              <a:t> </a:t>
            </a:r>
            <a:r>
              <a:rPr lang="nl-BE" dirty="0" err="1" smtClean="0"/>
              <a:t>assignment</a:t>
            </a:r>
            <a:endParaRPr lang="nl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F803-A293-E448-9D27-0AFB4F9B5C07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030" y="1890677"/>
            <a:ext cx="3449202" cy="2255778"/>
          </a:xfrm>
        </p:spPr>
      </p:pic>
      <p:sp>
        <p:nvSpPr>
          <p:cNvPr id="6" name="TextBox 5"/>
          <p:cNvSpPr txBox="1"/>
          <p:nvPr/>
        </p:nvSpPr>
        <p:spPr>
          <a:xfrm>
            <a:off x="1155032" y="1828800"/>
            <a:ext cx="297008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Joyce Carol </a:t>
            </a:r>
            <a:r>
              <a:rPr lang="nl-BE" sz="2400" dirty="0" err="1" smtClean="0"/>
              <a:t>Oates</a:t>
            </a:r>
            <a:r>
              <a:rPr lang="nl-BE" sz="2400" dirty="0" smtClean="0"/>
              <a:t> (°1938)</a:t>
            </a:r>
          </a:p>
          <a:p>
            <a:endParaRPr lang="nl-BE" sz="2400" dirty="0"/>
          </a:p>
          <a:p>
            <a:r>
              <a:rPr lang="nl-BE" sz="2400" dirty="0" smtClean="0"/>
              <a:t>“</a:t>
            </a:r>
            <a:r>
              <a:rPr lang="nl-BE" sz="2400" dirty="0" err="1" smtClean="0"/>
              <a:t>Where</a:t>
            </a:r>
            <a:r>
              <a:rPr lang="nl-BE" sz="2400" dirty="0" smtClean="0"/>
              <a:t> Are </a:t>
            </a:r>
            <a:r>
              <a:rPr lang="nl-BE" sz="2400" dirty="0" err="1" smtClean="0"/>
              <a:t>You</a:t>
            </a:r>
            <a:r>
              <a:rPr lang="nl-BE" sz="2400" dirty="0" smtClean="0"/>
              <a:t> </a:t>
            </a:r>
            <a:r>
              <a:rPr lang="nl-BE" sz="2400" dirty="0" err="1" smtClean="0"/>
              <a:t>Going</a:t>
            </a:r>
            <a:r>
              <a:rPr lang="nl-BE" sz="2400" dirty="0" smtClean="0"/>
              <a:t>, </a:t>
            </a:r>
            <a:r>
              <a:rPr lang="nl-BE" sz="2400" dirty="0" err="1" smtClean="0"/>
              <a:t>Where</a:t>
            </a:r>
            <a:r>
              <a:rPr lang="nl-BE" sz="2400" dirty="0" smtClean="0"/>
              <a:t> Have </a:t>
            </a:r>
            <a:r>
              <a:rPr lang="nl-BE" sz="2400" dirty="0" err="1" smtClean="0"/>
              <a:t>You</a:t>
            </a:r>
            <a:r>
              <a:rPr lang="nl-BE" sz="2400" dirty="0" smtClean="0"/>
              <a:t> Been?” (1966)</a:t>
            </a:r>
          </a:p>
          <a:p>
            <a:endParaRPr lang="nl-BE" sz="2400" dirty="0"/>
          </a:p>
          <a:p>
            <a:r>
              <a:rPr lang="nl-BE" sz="2400" dirty="0" err="1" smtClean="0"/>
              <a:t>Instructions</a:t>
            </a:r>
            <a:r>
              <a:rPr lang="nl-BE" sz="2400" dirty="0" smtClean="0"/>
              <a:t> </a:t>
            </a:r>
            <a:r>
              <a:rPr lang="nl-BE" sz="2400" dirty="0" err="1" smtClean="0"/>
              <a:t>and</a:t>
            </a:r>
            <a:r>
              <a:rPr lang="nl-BE" sz="2400" dirty="0" smtClean="0"/>
              <a:t> research question on Blackboard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63456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/>
          <a:lstStyle/>
          <a:p>
            <a:r>
              <a:rPr lang="en-US" u="sng" dirty="0" smtClean="0"/>
              <a:t>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800"/>
            <a:ext cx="8737600" cy="5189538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A </a:t>
            </a:r>
            <a:r>
              <a:rPr lang="en-US" u="sng" dirty="0" smtClean="0">
                <a:ea typeface="+mn-ea"/>
                <a:cs typeface="+mn-cs"/>
              </a:rPr>
              <a:t>minimum</a:t>
            </a:r>
            <a:r>
              <a:rPr lang="en-US" dirty="0" smtClean="0">
                <a:ea typeface="+mn-ea"/>
                <a:cs typeface="+mn-cs"/>
              </a:rPr>
              <a:t> of </a:t>
            </a:r>
            <a:r>
              <a:rPr lang="en-US" b="1" dirty="0"/>
              <a:t>3</a:t>
            </a:r>
            <a:r>
              <a:rPr lang="en-US" b="1" dirty="0" smtClean="0">
                <a:ea typeface="+mn-ea"/>
                <a:cs typeface="+mn-cs"/>
              </a:rPr>
              <a:t> scholarly sources</a:t>
            </a:r>
            <a:r>
              <a:rPr lang="en-US" dirty="0" smtClean="0">
                <a:ea typeface="+mn-ea"/>
                <a:cs typeface="+mn-cs"/>
              </a:rPr>
              <a:t>: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1</a:t>
            </a:r>
            <a:r>
              <a:rPr lang="en-US" dirty="0" smtClean="0">
                <a:ea typeface="+mn-ea"/>
              </a:rPr>
              <a:t> academic journal article (</a:t>
            </a:r>
            <a:r>
              <a:rPr lang="en-US" i="1" dirty="0" smtClean="0">
                <a:ea typeface="+mn-ea"/>
              </a:rPr>
              <a:t>Hemingway Review</a:t>
            </a:r>
            <a:r>
              <a:rPr lang="en-US" dirty="0" smtClean="0">
                <a:ea typeface="+mn-ea"/>
              </a:rPr>
              <a:t>)</a:t>
            </a:r>
          </a:p>
          <a:p>
            <a:pPr lvl="1">
              <a:defRPr/>
            </a:pPr>
            <a:r>
              <a:rPr lang="en-US" dirty="0"/>
              <a:t>1</a:t>
            </a:r>
            <a:r>
              <a:rPr lang="en-US" dirty="0" smtClean="0">
                <a:ea typeface="+mn-ea"/>
              </a:rPr>
              <a:t> monograph (book </a:t>
            </a:r>
            <a:r>
              <a:rPr lang="en-US" dirty="0" smtClean="0">
                <a:ea typeface="+mn-ea"/>
              </a:rPr>
              <a:t>written by </a:t>
            </a:r>
            <a:r>
              <a:rPr lang="en-US" dirty="0" smtClean="0">
                <a:ea typeface="+mn-ea"/>
              </a:rPr>
              <a:t>one critic)</a:t>
            </a:r>
          </a:p>
          <a:p>
            <a:pPr lvl="1">
              <a:defRPr/>
            </a:pPr>
            <a:r>
              <a:rPr lang="en-US" dirty="0" smtClean="0"/>
              <a:t>1 chapter from an edited volume (= a book </a:t>
            </a:r>
          </a:p>
          <a:p>
            <a:pPr marL="320040" lvl="1" indent="0">
              <a:buNone/>
              <a:defRPr/>
            </a:pPr>
            <a:r>
              <a:rPr lang="en-US" dirty="0" smtClean="0"/>
              <a:t>that brings together work by several critics)</a:t>
            </a:r>
            <a:endParaRPr lang="en-US" dirty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ea typeface="+mn-ea"/>
                <a:cs typeface="+mn-cs"/>
              </a:rPr>
              <a:t>Specifically on Ernest Hemingway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ea typeface="+mn-ea"/>
                <a:cs typeface="+mn-cs"/>
              </a:rPr>
              <a:t>In </a:t>
            </a:r>
            <a:r>
              <a:rPr lang="en-US" b="1" u="sng" dirty="0" smtClean="0">
                <a:ea typeface="+mn-ea"/>
                <a:cs typeface="+mn-cs"/>
              </a:rPr>
              <a:t>English</a:t>
            </a:r>
            <a:r>
              <a:rPr lang="en-US" b="1" dirty="0" smtClean="0">
                <a:ea typeface="+mn-ea"/>
                <a:cs typeface="+mn-cs"/>
              </a:rPr>
              <a:t>!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b="1" dirty="0" smtClean="0">
              <a:ea typeface="+mn-ea"/>
              <a:cs typeface="+mn-cs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u="sng" dirty="0" smtClean="0">
                <a:ea typeface="+mn-ea"/>
                <a:cs typeface="+mn-cs"/>
              </a:rPr>
              <a:t>Look them up</a:t>
            </a:r>
            <a:r>
              <a:rPr lang="en-US" dirty="0" smtClean="0">
                <a:ea typeface="+mn-ea"/>
                <a:cs typeface="+mn-cs"/>
              </a:rPr>
              <a:t>: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In the UA library catalogue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In </a:t>
            </a:r>
            <a:r>
              <a:rPr lang="en-US" dirty="0" smtClean="0"/>
              <a:t>academic </a:t>
            </a:r>
            <a:r>
              <a:rPr lang="en-US" dirty="0" smtClean="0">
                <a:ea typeface="+mn-ea"/>
              </a:rPr>
              <a:t>databases (Project MUSE, MLA international bibliography)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ea typeface="+mn-ea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ea typeface="+mn-ea"/>
                <a:cs typeface="+mn-cs"/>
              </a:rPr>
              <a:t>No Google, Wikipedia, </a:t>
            </a:r>
            <a:r>
              <a:rPr lang="en-US" b="1" dirty="0" err="1" smtClean="0">
                <a:ea typeface="+mn-ea"/>
                <a:cs typeface="+mn-cs"/>
              </a:rPr>
              <a:t>SparkNotes</a:t>
            </a:r>
            <a:r>
              <a:rPr lang="en-US" b="1" dirty="0" smtClean="0">
                <a:ea typeface="+mn-ea"/>
                <a:cs typeface="+mn-cs"/>
              </a:rPr>
              <a:t>, </a:t>
            </a:r>
            <a:r>
              <a:rPr lang="en-US" b="1" dirty="0" err="1" smtClean="0">
                <a:ea typeface="+mn-ea"/>
                <a:cs typeface="+mn-cs"/>
              </a:rPr>
              <a:t>eNotes</a:t>
            </a:r>
            <a:r>
              <a:rPr lang="en-US" b="1" dirty="0" smtClean="0">
                <a:ea typeface="+mn-ea"/>
                <a:cs typeface="+mn-cs"/>
              </a:rPr>
              <a:t>, </a:t>
            </a:r>
            <a:r>
              <a:rPr lang="en-US" b="1" dirty="0" err="1" smtClean="0">
                <a:ea typeface="+mn-ea"/>
                <a:cs typeface="+mn-cs"/>
              </a:rPr>
              <a:t>BookRags</a:t>
            </a:r>
            <a:r>
              <a:rPr lang="en-US" b="1" dirty="0" smtClean="0">
                <a:ea typeface="+mn-ea"/>
                <a:cs typeface="+mn-cs"/>
              </a:rPr>
              <a:t>, etc.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ea typeface="+mn-ea"/>
            </a:endParaRPr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None/>
              <a:defRPr/>
            </a:pPr>
            <a:endParaRPr lang="en-US" b="1" dirty="0" smtClean="0">
              <a:ea typeface="+mn-ea"/>
            </a:endParaRPr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endParaRPr lang="en-US" dirty="0" smtClean="0">
              <a:ea typeface="+mn-ea"/>
            </a:endParaRP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pPr>
              <a:defRPr/>
            </a:pPr>
            <a:fld id="{22E6D226-E144-2449-89B0-2C68B76B90CA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6" name="Picture 5" descr="ernest-hemingwa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7884" y="1660980"/>
            <a:ext cx="2158916" cy="2182274"/>
          </a:xfrm>
          <a:prstGeom prst="rect">
            <a:avLst/>
          </a:prstGeom>
          <a:effectLst>
            <a:glow rad="101600">
              <a:schemeClr val="accent1">
                <a:lumMod val="60000"/>
                <a:lumOff val="40000"/>
                <a:alpha val="75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7156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/>
          <a:lstStyle/>
          <a:p>
            <a:r>
              <a:rPr lang="en-US" u="sng" dirty="0" smtClean="0"/>
              <a:t>Academic Writing - Register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fld id="{87BBF803-A293-E448-9D27-0AFB4F9B5C0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799"/>
            <a:ext cx="8280400" cy="519006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  <a:ea typeface="ＭＳ Ｐゴシック" pitchFamily="-107" charset="-128"/>
                <a:cs typeface="ＭＳ Ｐゴシック" pitchFamily="-107" charset="-128"/>
              </a:rPr>
              <a:t>Informal </a:t>
            </a:r>
            <a:r>
              <a:rPr lang="en-US" dirty="0" smtClean="0">
                <a:solidFill>
                  <a:srgbClr val="000000"/>
                </a:solidFill>
                <a:ea typeface="ＭＳ Ｐゴシック" pitchFamily="-107" charset="-128"/>
                <a:cs typeface="ＭＳ Ｐゴシック" pitchFamily="-107" charset="-128"/>
              </a:rPr>
              <a:t>vs. </a:t>
            </a:r>
            <a:r>
              <a:rPr lang="en-US" b="1" dirty="0" smtClean="0">
                <a:solidFill>
                  <a:srgbClr val="000000"/>
                </a:solidFill>
                <a:ea typeface="ＭＳ Ｐゴシック" pitchFamily="-107" charset="-128"/>
                <a:cs typeface="ＭＳ Ｐゴシック" pitchFamily="-107" charset="-128"/>
              </a:rPr>
              <a:t>formal </a:t>
            </a:r>
            <a:r>
              <a:rPr lang="en-US" dirty="0" smtClean="0">
                <a:solidFill>
                  <a:srgbClr val="000000"/>
                </a:solidFill>
                <a:ea typeface="ＭＳ Ｐゴシック" pitchFamily="-107" charset="-128"/>
                <a:cs typeface="ＭＳ Ｐゴシック" pitchFamily="-107" charset="-128"/>
              </a:rPr>
              <a:t>writing</a:t>
            </a:r>
          </a:p>
          <a:p>
            <a:pPr>
              <a:buNone/>
            </a:pPr>
            <a:endParaRPr lang="en-US" dirty="0" smtClean="0">
              <a:solidFill>
                <a:srgbClr val="000000"/>
              </a:solidFill>
              <a:ea typeface="ＭＳ Ｐゴシック" pitchFamily="-107" charset="-128"/>
              <a:cs typeface="ＭＳ Ｐゴシック" pitchFamily="-107" charset="-128"/>
            </a:endParaRPr>
          </a:p>
          <a:p>
            <a:r>
              <a:rPr lang="en-US" b="1" dirty="0" smtClean="0">
                <a:solidFill>
                  <a:srgbClr val="000000"/>
                </a:solidFill>
                <a:ea typeface="ＭＳ Ｐゴシック" pitchFamily="-107" charset="-128"/>
                <a:cs typeface="ＭＳ Ｐゴシック" pitchFamily="-107" charset="-128"/>
              </a:rPr>
              <a:t>Crucial question:</a:t>
            </a:r>
            <a:r>
              <a:rPr lang="en-US" dirty="0" smtClean="0">
                <a:solidFill>
                  <a:srgbClr val="000000"/>
                </a:solidFill>
                <a:ea typeface="ＭＳ Ｐゴシック" pitchFamily="-107" charset="-128"/>
                <a:cs typeface="ＭＳ Ｐゴシック" pitchFamily="-107" charset="-128"/>
              </a:rPr>
              <a:t> Who is your audience? </a:t>
            </a:r>
          </a:p>
          <a:p>
            <a:pPr lvl="1"/>
            <a:r>
              <a:rPr lang="en-US" sz="2600" dirty="0" smtClean="0">
                <a:solidFill>
                  <a:srgbClr val="000000"/>
                </a:solidFill>
              </a:rPr>
              <a:t>Not: the general public, your fellow students/friends</a:t>
            </a:r>
          </a:p>
          <a:p>
            <a:pPr lvl="1"/>
            <a:r>
              <a:rPr lang="en-US" sz="2600" dirty="0" smtClean="0">
                <a:solidFill>
                  <a:srgbClr val="000000"/>
                </a:solidFill>
              </a:rPr>
              <a:t>But: someone who</a:t>
            </a:r>
          </a:p>
          <a:p>
            <a:pPr lvl="2"/>
            <a:r>
              <a:rPr lang="en-US" sz="2200" dirty="0" smtClean="0">
                <a:solidFill>
                  <a:srgbClr val="000000"/>
                </a:solidFill>
              </a:rPr>
              <a:t>is (professionally) interested in literature</a:t>
            </a:r>
          </a:p>
          <a:p>
            <a:pPr lvl="2"/>
            <a:r>
              <a:rPr lang="en-US" sz="2200" dirty="0" smtClean="0">
                <a:solidFill>
                  <a:srgbClr val="000000"/>
                </a:solidFill>
              </a:rPr>
              <a:t>has </a:t>
            </a:r>
            <a:r>
              <a:rPr lang="en-US" sz="2200" dirty="0" smtClean="0">
                <a:solidFill>
                  <a:srgbClr val="000000"/>
                </a:solidFill>
              </a:rPr>
              <a:t>an advanced understanding of English</a:t>
            </a:r>
          </a:p>
          <a:p>
            <a:pPr lvl="2"/>
            <a:r>
              <a:rPr lang="en-US" sz="2200" dirty="0" smtClean="0">
                <a:solidFill>
                  <a:srgbClr val="000000"/>
                </a:solidFill>
              </a:rPr>
              <a:t>is experienced in reading secondary literature</a:t>
            </a:r>
          </a:p>
          <a:p>
            <a:pPr lvl="1">
              <a:buNone/>
            </a:pPr>
            <a:endParaRPr lang="en-US" sz="2600" dirty="0" smtClean="0">
              <a:solidFill>
                <a:srgbClr val="000000"/>
              </a:solidFill>
            </a:endParaRPr>
          </a:p>
          <a:p>
            <a:pPr>
              <a:buFont typeface="Symbol" pitchFamily="-107" charset="2"/>
              <a:buChar char=""/>
            </a:pPr>
            <a:r>
              <a:rPr lang="en-US" dirty="0" smtClean="0">
                <a:solidFill>
                  <a:srgbClr val="000000"/>
                </a:solidFill>
                <a:ea typeface="ＭＳ Ｐゴシック" pitchFamily="-107" charset="-128"/>
                <a:cs typeface="ＭＳ Ｐゴシック" pitchFamily="-107" charset="-128"/>
              </a:rPr>
              <a:t> Knowing your audience will increase your impact!</a:t>
            </a:r>
          </a:p>
          <a:p>
            <a:pPr lvl="1">
              <a:buFont typeface="Symbol" pitchFamily="-107" charset="2"/>
              <a:buChar char=""/>
            </a:pPr>
            <a:endParaRPr lang="en-US" sz="2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0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/>
          <a:lstStyle/>
          <a:p>
            <a:r>
              <a:rPr lang="en-US" u="sng" dirty="0" smtClean="0"/>
              <a:t>Academic Writing - Register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fld id="{87BBF803-A293-E448-9D27-0AFB4F9B5C0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470401" y="2590800"/>
            <a:ext cx="4318000" cy="3484563"/>
          </a:xfrm>
          <a:prstGeom prst="rect">
            <a:avLst/>
          </a:prstGeom>
        </p:spPr>
        <p:txBody>
          <a:bodyPr vert="horz" rtlCol="0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University / Edited Prose/ Media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Distant / Formal / Respectful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Analysis (mostly reason, intellect)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Mostly declarative statements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Plain, unobtrusive layout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Clear language / examples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Shows understanding and insight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73063" y="2590800"/>
            <a:ext cx="4097337" cy="3484563"/>
          </a:xfrm>
          <a:prstGeom prst="rect">
            <a:avLst/>
          </a:prstGeom>
        </p:spPr>
        <p:txBody>
          <a:bodyPr vert="horz" rtlCol="0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 School / Blog / Diary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Personal / Informal / Casual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Appreciation (taste, preference)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Personal reflections / Questions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Colourful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vibrant layout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Poetic language / metaphors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Shows appreciation or dislike</a:t>
            </a:r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631825" y="1709738"/>
            <a:ext cx="3567113" cy="637237"/>
          </a:xfrm>
          <a:prstGeom prst="rect">
            <a:avLst/>
          </a:prstGeo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Perpetua"/>
                <a:ea typeface="ＭＳ Ｐゴシック" pitchFamily="-107" charset="-128"/>
                <a:cs typeface="Perpetua"/>
              </a:rPr>
              <a:t>(Informal)</a:t>
            </a:r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4721265" y="1709738"/>
            <a:ext cx="3790910" cy="637237"/>
          </a:xfrm>
          <a:prstGeom prst="rect">
            <a:avLst/>
          </a:prstGeo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Perpetua"/>
                <a:ea typeface="ＭＳ Ｐゴシック" pitchFamily="-107" charset="-128"/>
                <a:cs typeface="Perpetua"/>
              </a:rPr>
              <a:t>Formal</a:t>
            </a:r>
          </a:p>
        </p:txBody>
      </p:sp>
    </p:spTree>
    <p:extLst>
      <p:ext uri="{BB962C8B-B14F-4D97-AF65-F5344CB8AC3E}">
        <p14:creationId xmlns:p14="http://schemas.microsoft.com/office/powerpoint/2010/main" val="105461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/>
          <a:lstStyle/>
          <a:p>
            <a:r>
              <a:rPr lang="en-US" u="sng" dirty="0" smtClean="0"/>
              <a:t>Academic Writing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fld id="{87BBF803-A293-E448-9D27-0AFB4F9B5C0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799"/>
            <a:ext cx="8280400" cy="519006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Perpetua"/>
                <a:ea typeface="ＭＳ Ｐゴシック" pitchFamily="-107" charset="-128"/>
                <a:cs typeface="Perpetua"/>
              </a:rPr>
              <a:t>Academic writing </a:t>
            </a:r>
            <a:r>
              <a:rPr lang="en-US" dirty="0" smtClean="0">
                <a:solidFill>
                  <a:srgbClr val="000000"/>
                </a:solidFill>
                <a:latin typeface="Perpetua"/>
                <a:ea typeface="ＭＳ Ｐゴシック" pitchFamily="-107" charset="-128"/>
                <a:cs typeface="Perpetua"/>
              </a:rPr>
              <a:t>= clear and argumentative writing</a:t>
            </a:r>
          </a:p>
          <a:p>
            <a:pPr lvl="1"/>
            <a:r>
              <a:rPr lang="en-US" sz="2600" dirty="0" smtClean="0">
                <a:solidFill>
                  <a:srgbClr val="000000"/>
                </a:solidFill>
                <a:latin typeface="Perpetua"/>
                <a:cs typeface="Perpetua"/>
              </a:rPr>
              <a:t>It wants to prove a point (thesis)</a:t>
            </a:r>
          </a:p>
          <a:p>
            <a:pPr lvl="1"/>
            <a:r>
              <a:rPr lang="en-US" sz="2600" dirty="0" smtClean="0">
                <a:solidFill>
                  <a:srgbClr val="000000"/>
                </a:solidFill>
                <a:latin typeface="Perpetua"/>
                <a:cs typeface="Perpetua"/>
              </a:rPr>
              <a:t>Not by using forceful language (statements) or intuitive claims</a:t>
            </a:r>
          </a:p>
          <a:p>
            <a:pPr lvl="1"/>
            <a:r>
              <a:rPr lang="en-US" sz="2600" dirty="0" smtClean="0">
                <a:solidFill>
                  <a:srgbClr val="000000"/>
                </a:solidFill>
                <a:latin typeface="Perpetua"/>
                <a:cs typeface="Perpetua"/>
              </a:rPr>
              <a:t>But by being reasonable and persuasive (</a:t>
            </a:r>
            <a:r>
              <a:rPr lang="en-US" sz="2600" b="1" dirty="0" smtClean="0">
                <a:solidFill>
                  <a:srgbClr val="000000"/>
                </a:solidFill>
                <a:latin typeface="Perpetua"/>
                <a:cs typeface="Perpetua"/>
              </a:rPr>
              <a:t>arguments</a:t>
            </a:r>
            <a:r>
              <a:rPr lang="en-US" sz="2600" dirty="0" smtClean="0">
                <a:solidFill>
                  <a:srgbClr val="000000"/>
                </a:solidFill>
                <a:latin typeface="Perpetua"/>
                <a:cs typeface="Perpetua"/>
              </a:rPr>
              <a:t>)</a:t>
            </a:r>
          </a:p>
          <a:p>
            <a:pPr lvl="1">
              <a:buNone/>
            </a:pPr>
            <a:endParaRPr lang="en-US" sz="2600" dirty="0" smtClean="0">
              <a:solidFill>
                <a:srgbClr val="000000"/>
              </a:solidFill>
              <a:latin typeface="Perpetua"/>
              <a:cs typeface="Perpetua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Perpetua"/>
                <a:ea typeface="ＭＳ Ｐゴシック" pitchFamily="-107" charset="-128"/>
                <a:cs typeface="Perpetua"/>
              </a:rPr>
              <a:t>Thesis statement </a:t>
            </a:r>
            <a:r>
              <a:rPr lang="en-US" dirty="0" smtClean="0">
                <a:solidFill>
                  <a:srgbClr val="000000"/>
                </a:solidFill>
                <a:latin typeface="Perpetua"/>
                <a:ea typeface="ＭＳ Ｐゴシック" pitchFamily="-107" charset="-128"/>
                <a:cs typeface="Perpetua"/>
              </a:rPr>
              <a:t>= essential</a:t>
            </a:r>
          </a:p>
          <a:p>
            <a:pPr lvl="1"/>
            <a:r>
              <a:rPr lang="en-US" sz="2600" dirty="0" smtClean="0">
                <a:solidFill>
                  <a:srgbClr val="000000"/>
                </a:solidFill>
                <a:latin typeface="Perpetua"/>
                <a:cs typeface="Perpetua"/>
              </a:rPr>
              <a:t>Preferably one (or two) simple declarative </a:t>
            </a:r>
            <a:r>
              <a:rPr lang="en-US" sz="2600" dirty="0" err="1" smtClean="0">
                <a:solidFill>
                  <a:srgbClr val="000000"/>
                </a:solidFill>
                <a:latin typeface="Perpetua"/>
                <a:cs typeface="Perpetua"/>
              </a:rPr>
              <a:t>sentence(s</a:t>
            </a:r>
            <a:r>
              <a:rPr lang="en-US" sz="2600" dirty="0" smtClean="0">
                <a:solidFill>
                  <a:srgbClr val="000000"/>
                </a:solidFill>
                <a:latin typeface="Perpetua"/>
                <a:cs typeface="Perpetua"/>
              </a:rPr>
              <a:t>)</a:t>
            </a:r>
            <a:endParaRPr lang="en-US" sz="2600" u="sng" dirty="0" smtClean="0">
              <a:solidFill>
                <a:srgbClr val="000000"/>
              </a:solidFill>
              <a:latin typeface="Perpetua"/>
              <a:cs typeface="Perpetua"/>
            </a:endParaRPr>
          </a:p>
          <a:p>
            <a:pPr lvl="1"/>
            <a:r>
              <a:rPr lang="en-US" sz="2600" dirty="0" smtClean="0">
                <a:solidFill>
                  <a:srgbClr val="000000"/>
                </a:solidFill>
                <a:latin typeface="Perpetua"/>
                <a:cs typeface="Perpetua"/>
              </a:rPr>
              <a:t>Must be debatable</a:t>
            </a:r>
            <a:r>
              <a:rPr lang="en-US" sz="2600" dirty="0">
                <a:solidFill>
                  <a:srgbClr val="000000"/>
                </a:solidFill>
                <a:latin typeface="Perpetua"/>
                <a:cs typeface="Perpetua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latin typeface="Perpetua"/>
                <a:cs typeface="Perpetua"/>
              </a:rPr>
              <a:t>(not obvious or impossible)</a:t>
            </a:r>
          </a:p>
          <a:p>
            <a:pPr lvl="1"/>
            <a:r>
              <a:rPr lang="en-US" sz="2600" dirty="0" smtClean="0">
                <a:solidFill>
                  <a:srgbClr val="000000"/>
                </a:solidFill>
                <a:latin typeface="Perpetua"/>
                <a:cs typeface="Perpetua"/>
              </a:rPr>
              <a:t>If everyone agrees, there is no point in proving it…</a:t>
            </a:r>
          </a:p>
          <a:p>
            <a:pPr>
              <a:buNone/>
            </a:pPr>
            <a:endParaRPr lang="en-US" dirty="0" smtClean="0">
              <a:latin typeface="Perpetua"/>
              <a:cs typeface="Perpetua"/>
            </a:endParaRPr>
          </a:p>
          <a:p>
            <a:pPr>
              <a:lnSpc>
                <a:spcPct val="90000"/>
              </a:lnSpc>
              <a:buNone/>
            </a:pPr>
            <a:endParaRPr lang="en-US" dirty="0" smtClean="0">
              <a:latin typeface="Perpetua"/>
              <a:cs typeface="Perpetua"/>
            </a:endParaRPr>
          </a:p>
          <a:p>
            <a:pPr>
              <a:buNone/>
            </a:pPr>
            <a:endParaRPr lang="en-US" dirty="0" smtClean="0">
              <a:latin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256351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Writing </a:t>
            </a:r>
            <a:r>
              <a:rPr lang="en-US" u="sng" dirty="0" smtClean="0"/>
              <a:t>Process</a:t>
            </a:r>
            <a:r>
              <a:rPr lang="en-US" dirty="0" smtClean="0"/>
              <a:t> (I think / They say / I say)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fld id="{87BBF803-A293-E448-9D27-0AFB4F9B5C0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799"/>
            <a:ext cx="8280400" cy="519006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Calisto MT" pitchFamily="-107" charset="0"/>
              <a:buAutoNum type="arabicPeriod"/>
            </a:pPr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Reflection </a:t>
            </a:r>
          </a:p>
          <a:p>
            <a:pPr marL="731520" lvl="1" indent="-457200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result = thesis statement</a:t>
            </a:r>
          </a:p>
          <a:p>
            <a:pPr marL="457200" indent="-457200">
              <a:buFont typeface="Calisto MT" pitchFamily="-107" charset="0"/>
              <a:buAutoNum type="arabicPeriod"/>
            </a:pPr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Brainstorming </a:t>
            </a:r>
          </a:p>
          <a:p>
            <a:pPr marL="731520" lvl="1" indent="-457200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clustering information and selecting material</a:t>
            </a:r>
          </a:p>
          <a:p>
            <a:pPr marL="457200" indent="-457200">
              <a:buFont typeface="Calisto MT" pitchFamily="-107" charset="0"/>
              <a:buAutoNum type="arabicPeriod"/>
            </a:pPr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Support</a:t>
            </a:r>
          </a:p>
          <a:p>
            <a:pPr marL="731520" lvl="1" indent="-457200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look up useful secondary sources =&gt; return to thesis statement</a:t>
            </a:r>
            <a:endParaRPr lang="en-US" b="1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pPr marL="457200" indent="-457200">
              <a:buFont typeface="Calisto MT" pitchFamily="-107" charset="0"/>
              <a:buAutoNum type="arabicPeriod"/>
            </a:pPr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Organizing </a:t>
            </a:r>
          </a:p>
          <a:p>
            <a:pPr marL="731520" lvl="1" indent="-457200"/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d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raft structure of argument (outline / schedule)</a:t>
            </a:r>
          </a:p>
          <a:p>
            <a:pPr marL="731520" lvl="1" indent="-457200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write the intro &gt; the body &gt; and the conclusion</a:t>
            </a:r>
          </a:p>
          <a:p>
            <a:pPr marL="457200" indent="-457200">
              <a:buFont typeface="Calisto MT" pitchFamily="-107" charset="0"/>
              <a:buAutoNum type="arabicPeriod"/>
            </a:pPr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First draft</a:t>
            </a:r>
          </a:p>
          <a:p>
            <a:pPr marL="731520" lvl="1" indent="-457200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wait a day or two &gt; you need a fresh pair of eyes</a:t>
            </a:r>
          </a:p>
          <a:p>
            <a:pPr marL="457200" indent="-457200">
              <a:buFont typeface="Calisto MT" pitchFamily="-107" charset="0"/>
              <a:buAutoNum type="arabicPeriod"/>
            </a:pPr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Revision </a:t>
            </a:r>
          </a:p>
          <a:p>
            <a:pPr marL="731520" lvl="1" indent="-457200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by you or a peer &gt; revise on paper to avoid getting used to the screen</a:t>
            </a:r>
          </a:p>
          <a:p>
            <a:pPr marL="457200" indent="-457200">
              <a:buFont typeface="Calisto MT" pitchFamily="-107" charset="0"/>
              <a:buAutoNum type="arabicPeriod"/>
            </a:pPr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Final draft </a:t>
            </a:r>
          </a:p>
          <a:p>
            <a:pPr marL="731520" lvl="1" indent="-457200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run a final spelling and grammar check</a:t>
            </a:r>
          </a:p>
        </p:txBody>
      </p:sp>
    </p:spTree>
    <p:extLst>
      <p:ext uri="{BB962C8B-B14F-4D97-AF65-F5344CB8AC3E}">
        <p14:creationId xmlns:p14="http://schemas.microsoft.com/office/powerpoint/2010/main" val="346060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/>
          <a:lstStyle/>
          <a:p>
            <a:r>
              <a:rPr lang="en-US" dirty="0" smtClean="0"/>
              <a:t>Brainstorming / Organizing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fld id="{87BBF803-A293-E448-9D27-0AFB4F9B5C07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799"/>
            <a:ext cx="8280400" cy="519006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  <a:ea typeface="ＭＳ Ｐゴシック" pitchFamily="-107" charset="-128"/>
                <a:cs typeface="ＭＳ Ｐゴシック" pitchFamily="-107" charset="-128"/>
              </a:rPr>
              <a:t>Getting yourself organized (</a:t>
            </a:r>
            <a:r>
              <a:rPr lang="en-US" b="1" i="1" dirty="0" smtClean="0">
                <a:solidFill>
                  <a:srgbClr val="000000"/>
                </a:solidFill>
                <a:ea typeface="ＭＳ Ｐゴシック" pitchFamily="-107" charset="-128"/>
                <a:cs typeface="ＭＳ Ｐゴシック" pitchFamily="-107" charset="-128"/>
              </a:rPr>
              <a:t>All Write </a:t>
            </a:r>
            <a:r>
              <a:rPr lang="en-US" b="1" dirty="0" smtClean="0">
                <a:solidFill>
                  <a:srgbClr val="000000"/>
                </a:solidFill>
                <a:ea typeface="ＭＳ Ｐゴシック" pitchFamily="-107" charset="-128"/>
                <a:cs typeface="ＭＳ Ｐゴシック" pitchFamily="-107" charset="-128"/>
              </a:rPr>
              <a:t>pp. 36-37)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Make a list of ideas related to your </a:t>
            </a:r>
            <a:r>
              <a:rPr lang="en-US" dirty="0" smtClean="0">
                <a:solidFill>
                  <a:srgbClr val="000000"/>
                </a:solidFill>
              </a:rPr>
              <a:t>thesis (word doc / cards)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Draw connections between them (</a:t>
            </a:r>
            <a:r>
              <a:rPr lang="en-US" dirty="0" smtClean="0">
                <a:solidFill>
                  <a:srgbClr val="000000"/>
                </a:solidFill>
              </a:rPr>
              <a:t>tree/web)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Cluster information (</a:t>
            </a:r>
            <a:r>
              <a:rPr lang="en-US" dirty="0" err="1" smtClean="0">
                <a:solidFill>
                  <a:srgbClr val="000000"/>
                </a:solidFill>
              </a:rPr>
              <a:t>colours</a:t>
            </a:r>
            <a:r>
              <a:rPr lang="en-US" dirty="0" smtClean="0">
                <a:solidFill>
                  <a:srgbClr val="000000"/>
                </a:solidFill>
              </a:rPr>
              <a:t>/categories/labels)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ea typeface="ＭＳ Ｐゴシック" pitchFamily="-107" charset="-128"/>
              </a:rPr>
              <a:t>= topic sentences of paragraphs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Strike out what doesn’t fit (organize/structure)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Think of counter-arguments and refutations</a:t>
            </a:r>
          </a:p>
          <a:p>
            <a:pPr marL="0" indent="0">
              <a:buNone/>
            </a:pPr>
            <a:endParaRPr lang="en-US" b="1" dirty="0">
              <a:ea typeface="ＭＳ Ｐゴシック" pitchFamily="-107" charset="-128"/>
              <a:cs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618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/>
          <a:lstStyle/>
          <a:p>
            <a:r>
              <a:rPr lang="en-US" u="sng" dirty="0" smtClean="0"/>
              <a:t>Finding Sources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fld id="{87BBF803-A293-E448-9D27-0AFB4F9B5C07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799"/>
            <a:ext cx="8280400" cy="5190067"/>
          </a:xfrm>
        </p:spPr>
        <p:txBody>
          <a:bodyPr>
            <a:normAutofit/>
          </a:bodyPr>
          <a:lstStyle/>
          <a:p>
            <a:r>
              <a:rPr lang="en-US" b="1" dirty="0">
                <a:ea typeface="ＭＳ Ｐゴシック" pitchFamily="-107" charset="-128"/>
                <a:cs typeface="ＭＳ Ｐゴシック" pitchFamily="-107" charset="-128"/>
              </a:rPr>
              <a:t>Three good search strategies</a:t>
            </a:r>
          </a:p>
          <a:p>
            <a:pPr lvl="1"/>
            <a:r>
              <a:rPr lang="en-US" sz="2600" dirty="0"/>
              <a:t>UA library catalogue (books)</a:t>
            </a:r>
          </a:p>
          <a:p>
            <a:pPr lvl="1"/>
            <a:r>
              <a:rPr lang="en-US" sz="2600" dirty="0"/>
              <a:t>MLA database (articles) / J-</a:t>
            </a:r>
            <a:r>
              <a:rPr lang="en-US" sz="2600" dirty="0" err="1"/>
              <a:t>stor</a:t>
            </a:r>
            <a:r>
              <a:rPr lang="en-US" sz="2600" dirty="0"/>
              <a:t> / Project Muse</a:t>
            </a:r>
          </a:p>
          <a:p>
            <a:pPr lvl="1"/>
            <a:r>
              <a:rPr lang="en-US" sz="2600" dirty="0"/>
              <a:t>Bibliography “snowball method” (books and articles)</a:t>
            </a:r>
          </a:p>
          <a:p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Use </a:t>
            </a:r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the UA library facilities, not to the internet</a:t>
            </a:r>
          </a:p>
          <a:p>
            <a:pPr lvl="1"/>
            <a:r>
              <a:rPr lang="en-US" sz="2600" dirty="0" smtClean="0"/>
              <a:t>Internet sources are not always reliable (unprofessional)</a:t>
            </a:r>
          </a:p>
          <a:p>
            <a:pPr lvl="1"/>
            <a:r>
              <a:rPr lang="en-US" sz="2600" dirty="0" smtClean="0"/>
              <a:t>Academic books and journals are peer reviewed</a:t>
            </a:r>
          </a:p>
          <a:p>
            <a:pPr lvl="1"/>
            <a:r>
              <a:rPr lang="en-US" sz="2600" dirty="0" smtClean="0"/>
              <a:t>Be careful with online versions of </a:t>
            </a:r>
            <a:r>
              <a:rPr lang="en-US" sz="2600" dirty="0" smtClean="0"/>
              <a:t>articles / primary texts</a:t>
            </a:r>
          </a:p>
          <a:p>
            <a:pPr marL="320040" lvl="1" indent="0">
              <a:buNone/>
            </a:pPr>
            <a:r>
              <a:rPr lang="en-US" sz="2600" dirty="0">
                <a:ea typeface="ＭＳ Ｐゴシック" pitchFamily="-107" charset="-128"/>
              </a:rPr>
              <a:t>	</a:t>
            </a:r>
            <a:r>
              <a:rPr lang="en-US" sz="2600" dirty="0" smtClean="0">
                <a:ea typeface="ＭＳ Ｐゴシック" pitchFamily="-107" charset="-128"/>
              </a:rPr>
              <a:t>Errors </a:t>
            </a:r>
            <a:r>
              <a:rPr lang="en-US" sz="2600" dirty="0" smtClean="0">
                <a:ea typeface="ＭＳ Ｐゴシック" pitchFamily="-107" charset="-128"/>
              </a:rPr>
              <a:t>/ Incomplete / Copyright infringement</a:t>
            </a:r>
          </a:p>
          <a:p>
            <a:pPr lvl="1"/>
            <a:r>
              <a:rPr lang="en-US" sz="2600" dirty="0" smtClean="0"/>
              <a:t>Always look up original source (or </a:t>
            </a:r>
            <a:r>
              <a:rPr lang="en-US" sz="2600" dirty="0" err="1" smtClean="0"/>
              <a:t>pdf</a:t>
            </a:r>
            <a:r>
              <a:rPr lang="en-US" sz="2600" dirty="0" smtClean="0"/>
              <a:t>)</a:t>
            </a:r>
          </a:p>
          <a:p>
            <a:pPr lvl="1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89931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/>
          <a:lstStyle/>
          <a:p>
            <a:r>
              <a:rPr lang="en-US" u="sng" dirty="0" smtClean="0"/>
              <a:t>UA Library Catalogue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fld id="{87BBF803-A293-E448-9D27-0AFB4F9B5C07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799"/>
            <a:ext cx="8280400" cy="5190067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Go to the 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  <a:hlinkClick r:id="rId3"/>
              </a:rPr>
              <a:t>UA library website</a:t>
            </a:r>
            <a:endParaRPr lang="en-US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endParaRPr lang="en-US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pPr lvl="1"/>
            <a:r>
              <a:rPr lang="en-US" sz="2600" dirty="0" smtClean="0"/>
              <a:t>Click ‘My Library’ </a:t>
            </a:r>
          </a:p>
          <a:p>
            <a:pPr lvl="1"/>
            <a:r>
              <a:rPr lang="en-US" sz="2600" dirty="0" smtClean="0"/>
              <a:t>Click tab “Advanced search” (3</a:t>
            </a:r>
            <a:r>
              <a:rPr lang="en-US" sz="2600" baseline="30000" dirty="0" smtClean="0"/>
              <a:t>rd</a:t>
            </a:r>
            <a:r>
              <a:rPr lang="en-US" sz="2600" dirty="0" smtClean="0"/>
              <a:t> top)</a:t>
            </a:r>
          </a:p>
          <a:p>
            <a:pPr lvl="1"/>
            <a:r>
              <a:rPr lang="en-US" sz="2600" dirty="0" smtClean="0"/>
              <a:t>Enter “Hemingway” as Search Term</a:t>
            </a:r>
          </a:p>
          <a:p>
            <a:pPr lvl="1"/>
            <a:r>
              <a:rPr lang="en-US" sz="2600" dirty="0" smtClean="0"/>
              <a:t>Select “Title word” as Search Index</a:t>
            </a:r>
          </a:p>
          <a:p>
            <a:pPr lvl="1"/>
            <a:r>
              <a:rPr lang="en-US" sz="2600" dirty="0" smtClean="0"/>
              <a:t>Select “English” as Language</a:t>
            </a:r>
          </a:p>
          <a:p>
            <a:pPr lvl="1"/>
            <a:r>
              <a:rPr lang="en-US" sz="2600" dirty="0" smtClean="0"/>
              <a:t>Select “Paper” as Material Type</a:t>
            </a:r>
          </a:p>
          <a:p>
            <a:pPr lvl="1"/>
            <a:r>
              <a:rPr lang="en-US" sz="2600" dirty="0" smtClean="0"/>
              <a:t>Select “UA-</a:t>
            </a:r>
            <a:r>
              <a:rPr lang="en-US" sz="2600" dirty="0" err="1" smtClean="0"/>
              <a:t>Stadscampus</a:t>
            </a:r>
            <a:r>
              <a:rPr lang="en-US" sz="2600" dirty="0" smtClean="0"/>
              <a:t>” as Library</a:t>
            </a:r>
          </a:p>
          <a:p>
            <a:pPr lvl="1"/>
            <a:r>
              <a:rPr lang="en-US" sz="2600" dirty="0" smtClean="0"/>
              <a:t>Click “Start” (top left of page, under the tabs)</a:t>
            </a:r>
          </a:p>
          <a:p>
            <a:pPr lvl="1"/>
            <a:r>
              <a:rPr lang="en-US" sz="2600" dirty="0" smtClean="0"/>
              <a:t>You will now see all books on Ernest Hemingway</a:t>
            </a:r>
          </a:p>
        </p:txBody>
      </p:sp>
    </p:spTree>
    <p:extLst>
      <p:ext uri="{BB962C8B-B14F-4D97-AF65-F5344CB8AC3E}">
        <p14:creationId xmlns:p14="http://schemas.microsoft.com/office/powerpoint/2010/main" val="62456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/>
          <a:lstStyle/>
          <a:p>
            <a:r>
              <a:rPr lang="en-US" u="sng" dirty="0" smtClean="0"/>
              <a:t>Division of ISLE grades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799"/>
            <a:ext cx="8280400" cy="5190067"/>
          </a:xfrm>
        </p:spPr>
        <p:txBody>
          <a:bodyPr>
            <a:normAutofit/>
          </a:bodyPr>
          <a:lstStyle/>
          <a:p>
            <a:r>
              <a:rPr lang="en-US" dirty="0" smtClean="0"/>
              <a:t>Three components:</a:t>
            </a:r>
          </a:p>
          <a:p>
            <a:pPr lvl="1"/>
            <a:r>
              <a:rPr lang="en-US" dirty="0" smtClean="0"/>
              <a:t>essay questions on written exam (12/20)</a:t>
            </a:r>
          </a:p>
          <a:p>
            <a:pPr lvl="1"/>
            <a:r>
              <a:rPr lang="en-US" dirty="0" smtClean="0"/>
              <a:t>unannounced interim tests (</a:t>
            </a:r>
            <a:r>
              <a:rPr lang="en-US" dirty="0"/>
              <a:t>3</a:t>
            </a:r>
            <a:r>
              <a:rPr lang="en-US" dirty="0" smtClean="0"/>
              <a:t>/20)</a:t>
            </a:r>
          </a:p>
          <a:p>
            <a:pPr lvl="1"/>
            <a:r>
              <a:rPr lang="en-US" b="1" dirty="0" smtClean="0"/>
              <a:t>writing assignment (5/20</a:t>
            </a:r>
            <a:r>
              <a:rPr lang="en-US" b="1" dirty="0" smtClean="0"/>
              <a:t>)</a:t>
            </a:r>
          </a:p>
          <a:p>
            <a:pPr lvl="1"/>
            <a:endParaRPr lang="en-US" b="1" dirty="0"/>
          </a:p>
          <a:p>
            <a:r>
              <a:rPr lang="en-US" dirty="0"/>
              <a:t>As you progress in your </a:t>
            </a:r>
            <a:r>
              <a:rPr lang="en-US" u="sng" dirty="0"/>
              <a:t>academic studies</a:t>
            </a:r>
            <a:r>
              <a:rPr lang="en-US" dirty="0"/>
              <a:t>, evaluations will take on more advanced written forms:</a:t>
            </a:r>
          </a:p>
          <a:p>
            <a:pPr lvl="1"/>
            <a:r>
              <a:rPr lang="en-US" dirty="0"/>
              <a:t>essay questions on exams</a:t>
            </a:r>
          </a:p>
          <a:p>
            <a:pPr lvl="1"/>
            <a:r>
              <a:rPr lang="en-US" dirty="0"/>
              <a:t>academic papers</a:t>
            </a:r>
          </a:p>
          <a:p>
            <a:pPr lvl="1"/>
            <a:r>
              <a:rPr lang="en-US" dirty="0"/>
              <a:t>BA and MA theses</a:t>
            </a:r>
          </a:p>
          <a:p>
            <a:pPr marL="320040" lvl="1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fld id="{87BBF803-A293-E448-9D27-0AFB4F9B5C0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 descr="girl_study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3895" y="4459423"/>
            <a:ext cx="3164305" cy="1777366"/>
          </a:xfrm>
          <a:prstGeom prst="rect">
            <a:avLst/>
          </a:prstGeom>
          <a:effectLst>
            <a:glow rad="101600">
              <a:schemeClr val="accent1">
                <a:lumMod val="60000"/>
                <a:lumOff val="40000"/>
                <a:alpha val="75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419285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/>
          <a:lstStyle/>
          <a:p>
            <a:r>
              <a:rPr lang="en-US" u="sng" dirty="0" smtClean="0"/>
              <a:t>UA Library Catalogue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fld id="{87BBF803-A293-E448-9D27-0AFB4F9B5C07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799"/>
            <a:ext cx="8280400" cy="5190067"/>
          </a:xfrm>
        </p:spPr>
        <p:txBody>
          <a:bodyPr>
            <a:normAutofit/>
          </a:bodyPr>
          <a:lstStyle/>
          <a:p>
            <a:pPr lvl="1"/>
            <a:r>
              <a:rPr lang="en-US" sz="2600" dirty="0" smtClean="0"/>
              <a:t>Click on any title that seems interesting</a:t>
            </a:r>
          </a:p>
          <a:p>
            <a:pPr marL="320040" lvl="1" indent="0">
              <a:buNone/>
            </a:pPr>
            <a:r>
              <a:rPr lang="en-US" sz="2600" dirty="0" smtClean="0"/>
              <a:t>e.g. </a:t>
            </a:r>
            <a:r>
              <a:rPr lang="en-US" sz="2600" i="1" dirty="0" smtClean="0"/>
              <a:t>New Essays on Hemingway’s Short Fiction</a:t>
            </a:r>
            <a:r>
              <a:rPr lang="en-US" sz="2600" dirty="0" smtClean="0"/>
              <a:t> (Paul Smith) </a:t>
            </a:r>
          </a:p>
          <a:p>
            <a:pPr lvl="1"/>
            <a:r>
              <a:rPr lang="en-US" sz="2600" dirty="0" smtClean="0"/>
              <a:t>Go to the “Availability” section (bottom)</a:t>
            </a:r>
          </a:p>
          <a:p>
            <a:pPr lvl="1"/>
            <a:r>
              <a:rPr lang="en-US" sz="2600" dirty="0" smtClean="0"/>
              <a:t>Click “UA – </a:t>
            </a:r>
            <a:r>
              <a:rPr lang="en-US" sz="2600" dirty="0" err="1" smtClean="0"/>
              <a:t>Bibliotheek</a:t>
            </a:r>
            <a:r>
              <a:rPr lang="en-US" sz="2600" dirty="0" smtClean="0"/>
              <a:t> </a:t>
            </a:r>
            <a:r>
              <a:rPr lang="en-US" sz="2600" dirty="0" err="1" smtClean="0"/>
              <a:t>Stadscampus</a:t>
            </a:r>
            <a:r>
              <a:rPr lang="en-US" sz="2600" dirty="0" smtClean="0"/>
              <a:t>”</a:t>
            </a:r>
          </a:p>
          <a:p>
            <a:pPr lvl="1"/>
            <a:r>
              <a:rPr lang="en-US" sz="2600" dirty="0" smtClean="0"/>
              <a:t>Write down signature: e.g. T&amp;L 820.73 N-HEMI-SMIT 98</a:t>
            </a:r>
          </a:p>
          <a:p>
            <a:pPr lvl="1"/>
            <a:r>
              <a:rPr lang="en-US" sz="2600" dirty="0" smtClean="0"/>
              <a:t>Check availability </a:t>
            </a:r>
          </a:p>
          <a:p>
            <a:pPr lvl="1"/>
            <a:r>
              <a:rPr lang="en-US" sz="2600" dirty="0" smtClean="0"/>
              <a:t>Look it up in the library (</a:t>
            </a:r>
            <a:r>
              <a:rPr lang="en-US" sz="2600" b="1" u="sng" dirty="0" smtClean="0"/>
              <a:t>most on same shelf, not all!</a:t>
            </a:r>
            <a:r>
              <a:rPr lang="en-US" sz="2600" dirty="0" smtClean="0"/>
              <a:t>)</a:t>
            </a:r>
          </a:p>
          <a:p>
            <a:pPr lvl="1"/>
            <a:r>
              <a:rPr lang="en-US" sz="2600" dirty="0" smtClean="0"/>
              <a:t>Ask assistance if you can’t find it</a:t>
            </a:r>
          </a:p>
          <a:p>
            <a:pPr lvl="1"/>
            <a:r>
              <a:rPr lang="en-US" sz="2600" dirty="0" smtClean="0">
                <a:solidFill>
                  <a:srgbClr val="FF0000"/>
                </a:solidFill>
              </a:rPr>
              <a:t>Consult or make copies, but </a:t>
            </a:r>
            <a:r>
              <a:rPr lang="en-US" sz="2600" b="1" dirty="0" smtClean="0">
                <a:solidFill>
                  <a:srgbClr val="FF0000"/>
                </a:solidFill>
              </a:rPr>
              <a:t>don’t take it home!!!</a:t>
            </a:r>
          </a:p>
          <a:p>
            <a:pPr lvl="1"/>
            <a:r>
              <a:rPr lang="en-US" sz="2600" dirty="0" smtClean="0"/>
              <a:t>Other students need the material as well…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831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>
            <a:normAutofit/>
          </a:bodyPr>
          <a:lstStyle/>
          <a:p>
            <a:r>
              <a:rPr lang="en-US" u="sng" dirty="0" smtClean="0"/>
              <a:t>MLA International Bibliography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fld id="{87BBF803-A293-E448-9D27-0AFB4F9B5C07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799"/>
            <a:ext cx="8280400" cy="519006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 to the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UA library website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 need to do this from a UA computer (intranet)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20040" lvl="1" indent="0">
              <a:buNone/>
              <a:defRPr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Or 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from home by using a 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VPN connection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(login &gt; click “Library”)</a:t>
            </a:r>
          </a:p>
          <a:p>
            <a:pPr lvl="1"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Click “Databases (articles)” under “Search”</a:t>
            </a:r>
          </a:p>
          <a:p>
            <a:pPr lvl="1"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Click “MLA international bibliography”</a:t>
            </a:r>
          </a:p>
          <a:p>
            <a:pPr lvl="1"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Click “Advanced search”</a:t>
            </a:r>
          </a:p>
          <a:p>
            <a:pPr lvl="1"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Enter “Hemingway” in the first search box</a:t>
            </a:r>
          </a:p>
          <a:p>
            <a:pPr lvl="1"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Enter the title of your story in the second search box</a:t>
            </a:r>
          </a:p>
          <a:p>
            <a:pPr lvl="1"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Click “Search”</a:t>
            </a:r>
          </a:p>
          <a:p>
            <a:pPr lvl="1"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 articles are available in </a:t>
            </a:r>
            <a:r>
              <a:rPr lang="en-US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pdf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from the database</a:t>
            </a:r>
          </a:p>
          <a:p>
            <a:pPr lvl="1"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Look up others in the UA catalogue (</a:t>
            </a:r>
            <a:r>
              <a:rPr 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see before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9278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/>
          <a:lstStyle/>
          <a:p>
            <a:r>
              <a:rPr lang="en-US" u="sng" dirty="0" smtClean="0"/>
              <a:t>Project MUSE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fld id="{87BBF803-A293-E448-9D27-0AFB4F9B5C07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799"/>
            <a:ext cx="8280400" cy="519006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 to the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UA library website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 need to do this from a UA computer (intranet)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defRPr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 from home by using a 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VPN connection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(login &gt; click “Library”)</a:t>
            </a:r>
          </a:p>
          <a:p>
            <a:pPr lvl="1"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Click “Databases (articles)” under “Search”</a:t>
            </a:r>
          </a:p>
          <a:p>
            <a:pPr lvl="1"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Click “Project MUSE”</a:t>
            </a:r>
          </a:p>
          <a:p>
            <a:pPr lvl="1"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Click “Advanced search”</a:t>
            </a:r>
          </a:p>
          <a:p>
            <a:pPr lvl="1"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Enter “Hemingway” in the first search box</a:t>
            </a:r>
          </a:p>
          <a:p>
            <a:pPr lvl="1"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Enter the title of your story in the second search box</a:t>
            </a:r>
          </a:p>
          <a:p>
            <a:pPr lvl="1"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Click “Search”</a:t>
            </a:r>
          </a:p>
          <a:p>
            <a:pPr lvl="1">
              <a:defRPr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Some articles are available in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pdf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from the 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database</a:t>
            </a:r>
          </a:p>
          <a:p>
            <a:pPr lvl="1"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Look up others in the UA catalogue (</a:t>
            </a:r>
            <a:r>
              <a:rPr 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see before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6323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/>
          <a:lstStyle/>
          <a:p>
            <a:r>
              <a:rPr lang="en-US" u="sng" dirty="0" smtClean="0"/>
              <a:t>“Snowball” Method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fld id="{87BBF803-A293-E448-9D27-0AFB4F9B5C07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799"/>
            <a:ext cx="8280400" cy="5190067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Find a </a:t>
            </a:r>
            <a:r>
              <a:rPr lang="en-US" u="sng" dirty="0" smtClean="0">
                <a:ea typeface="ＭＳ Ｐゴシック" pitchFamily="-107" charset="-128"/>
                <a:cs typeface="ＭＳ Ｐゴシック" pitchFamily="-107" charset="-128"/>
              </a:rPr>
              <a:t>very recent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article/book chapter on your story</a:t>
            </a:r>
          </a:p>
          <a:p>
            <a:pPr lvl="1"/>
            <a:r>
              <a:rPr lang="en-US" sz="2600" dirty="0" smtClean="0"/>
              <a:t>Check its bibliography</a:t>
            </a:r>
          </a:p>
          <a:p>
            <a:pPr lvl="1"/>
            <a:r>
              <a:rPr lang="en-US" sz="2600" dirty="0" smtClean="0"/>
              <a:t>Identify the most relevant sources</a:t>
            </a:r>
          </a:p>
          <a:p>
            <a:pPr lvl="1"/>
            <a:r>
              <a:rPr lang="en-US" sz="2600" dirty="0" smtClean="0"/>
              <a:t>This is an easy way to find relevant sources quickly</a:t>
            </a:r>
          </a:p>
          <a:p>
            <a:pPr lvl="1"/>
            <a:r>
              <a:rPr lang="en-US" sz="2600" dirty="0" smtClean="0"/>
              <a:t>Look up useful entries in the UA library catalogue</a:t>
            </a:r>
          </a:p>
          <a:p>
            <a:pPr>
              <a:buNone/>
            </a:pPr>
            <a:endParaRPr lang="en-US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A combination of strategies offers the most success</a:t>
            </a:r>
          </a:p>
          <a:p>
            <a:pPr lvl="1"/>
            <a:r>
              <a:rPr lang="en-US" sz="2600" dirty="0" smtClean="0"/>
              <a:t>It’s all in an afternoon’s work at the library…</a:t>
            </a:r>
          </a:p>
        </p:txBody>
      </p:sp>
    </p:spTree>
    <p:extLst>
      <p:ext uri="{BB962C8B-B14F-4D97-AF65-F5344CB8AC3E}">
        <p14:creationId xmlns:p14="http://schemas.microsoft.com/office/powerpoint/2010/main" val="364626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/>
          <a:lstStyle/>
          <a:p>
            <a:r>
              <a:rPr lang="en-US" u="sng" dirty="0" smtClean="0"/>
              <a:t>Other Electronic Sources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fld id="{87BBF803-A293-E448-9D27-0AFB4F9B5C07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799"/>
            <a:ext cx="8280400" cy="5190067"/>
          </a:xfrm>
        </p:spPr>
        <p:txBody>
          <a:bodyPr>
            <a:normAutofit/>
          </a:bodyPr>
          <a:lstStyle/>
          <a:p>
            <a:r>
              <a:rPr lang="en-US" sz="2500" b="1" dirty="0" smtClean="0">
                <a:latin typeface="Perpetua"/>
                <a:cs typeface="Perpetua"/>
              </a:rPr>
              <a:t>Articles on various websites</a:t>
            </a:r>
          </a:p>
          <a:p>
            <a:pPr lvl="1"/>
            <a:r>
              <a:rPr lang="en-US" sz="2500" dirty="0" smtClean="0">
                <a:latin typeface="Perpetua"/>
                <a:cs typeface="Perpetua"/>
              </a:rPr>
              <a:t>“Bootleg” versions of print articles, student or amateur papers</a:t>
            </a:r>
          </a:p>
          <a:p>
            <a:pPr lvl="1"/>
            <a:r>
              <a:rPr lang="en-US" sz="2500" dirty="0" smtClean="0">
                <a:latin typeface="Perpetua"/>
                <a:cs typeface="Perpetua"/>
              </a:rPr>
              <a:t>No peer review (errors of all kinds)</a:t>
            </a:r>
          </a:p>
          <a:p>
            <a:pPr lvl="1"/>
            <a:r>
              <a:rPr lang="en-US" sz="2500" dirty="0" smtClean="0">
                <a:latin typeface="Perpetua"/>
                <a:cs typeface="Perpetua"/>
              </a:rPr>
              <a:t>Often unprofessional and unreliable</a:t>
            </a:r>
          </a:p>
          <a:p>
            <a:pPr>
              <a:buNone/>
            </a:pPr>
            <a:endParaRPr lang="en-US" sz="2500" dirty="0" smtClean="0">
              <a:latin typeface="Perpetua"/>
              <a:cs typeface="Perpetua"/>
              <a:hlinkClick r:id="rId3"/>
            </a:endParaRPr>
          </a:p>
          <a:p>
            <a:pPr>
              <a:buNone/>
            </a:pPr>
            <a:r>
              <a:rPr lang="en-US" sz="2500" dirty="0" smtClean="0">
                <a:cs typeface="Perpetua"/>
                <a:hlinkClick r:id="rId4"/>
              </a:rPr>
              <a:t>http://caffeinatedmusic.wordpress.com/2011/05/10/analysis-of-hemingways-hills-like-white-elephants/</a:t>
            </a:r>
            <a:endParaRPr lang="en-US" sz="2500" dirty="0" smtClean="0">
              <a:cs typeface="Perpetua"/>
            </a:endParaRPr>
          </a:p>
          <a:p>
            <a:pPr>
              <a:buNone/>
            </a:pPr>
            <a:endParaRPr lang="en-US" sz="2500" dirty="0">
              <a:cs typeface="Perpetua"/>
            </a:endParaRPr>
          </a:p>
          <a:p>
            <a:pPr>
              <a:buNone/>
            </a:pPr>
            <a:r>
              <a:rPr lang="en-US" sz="2500" dirty="0">
                <a:cs typeface="Perpetua"/>
                <a:hlinkClick r:id="rId5"/>
              </a:rPr>
              <a:t>http://jncoppock.tripod.com/id18.</a:t>
            </a:r>
            <a:r>
              <a:rPr lang="en-US" sz="2500" dirty="0" smtClean="0">
                <a:cs typeface="Perpetua"/>
                <a:hlinkClick r:id="rId5"/>
              </a:rPr>
              <a:t>html</a:t>
            </a:r>
            <a:endParaRPr lang="en-US" sz="2500" dirty="0" smtClean="0">
              <a:cs typeface="Perpetua"/>
            </a:endParaRPr>
          </a:p>
          <a:p>
            <a:pPr>
              <a:buNone/>
            </a:pPr>
            <a:endParaRPr lang="en-US" sz="2500" dirty="0" smtClean="0">
              <a:solidFill>
                <a:srgbClr val="000000"/>
              </a:solidFill>
              <a:latin typeface="Perpetua"/>
              <a:cs typeface="Perpetua"/>
            </a:endParaRPr>
          </a:p>
          <a:p>
            <a:r>
              <a:rPr lang="en-US" sz="2500" dirty="0" smtClean="0">
                <a:solidFill>
                  <a:srgbClr val="000000"/>
                </a:solidFill>
                <a:latin typeface="Perpetua"/>
                <a:cs typeface="Perpetua"/>
              </a:rPr>
              <a:t>Usually these are </a:t>
            </a:r>
            <a:r>
              <a:rPr lang="en-US" sz="2500" b="1" dirty="0" smtClean="0">
                <a:solidFill>
                  <a:srgbClr val="000000"/>
                </a:solidFill>
                <a:latin typeface="Perpetua"/>
                <a:cs typeface="Perpetua"/>
              </a:rPr>
              <a:t>unreliable sources</a:t>
            </a:r>
            <a:r>
              <a:rPr lang="en-US" sz="2500" dirty="0" smtClean="0">
                <a:solidFill>
                  <a:srgbClr val="000000"/>
                </a:solidFill>
                <a:latin typeface="Perpetua"/>
                <a:cs typeface="Perpetua"/>
              </a:rPr>
              <a:t>, so don’t use them…</a:t>
            </a:r>
          </a:p>
        </p:txBody>
      </p:sp>
    </p:spTree>
    <p:extLst>
      <p:ext uri="{BB962C8B-B14F-4D97-AF65-F5344CB8AC3E}">
        <p14:creationId xmlns:p14="http://schemas.microsoft.com/office/powerpoint/2010/main" val="356749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>
            <a:normAutofit/>
          </a:bodyPr>
          <a:lstStyle/>
          <a:p>
            <a:r>
              <a:rPr lang="en-US" u="sng" dirty="0" smtClean="0"/>
              <a:t>Paper Outline (</a:t>
            </a:r>
            <a:r>
              <a:rPr lang="en-US" i="1" u="sng" dirty="0" smtClean="0"/>
              <a:t>All Write </a:t>
            </a:r>
            <a:r>
              <a:rPr lang="en-US" u="sng" dirty="0" smtClean="0"/>
              <a:t>pp. 54-57)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fld id="{87BBF803-A293-E448-9D27-0AFB4F9B5C07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799"/>
            <a:ext cx="8280400" cy="5190067"/>
          </a:xfrm>
        </p:spPr>
        <p:txBody>
          <a:bodyPr>
            <a:normAutofit/>
          </a:bodyPr>
          <a:lstStyle/>
          <a:p>
            <a:pPr>
              <a:buClr>
                <a:srgbClr val="FF6600"/>
              </a:buClr>
              <a:defRPr/>
            </a:pPr>
            <a:r>
              <a:rPr lang="en-US" b="1" dirty="0" smtClean="0"/>
              <a:t>Title</a:t>
            </a:r>
          </a:p>
          <a:p>
            <a:pPr lvl="1">
              <a:buClr>
                <a:srgbClr val="FF6600"/>
              </a:buClr>
              <a:buFont typeface="Arial"/>
              <a:buChar char="•"/>
              <a:defRPr/>
            </a:pPr>
            <a:r>
              <a:rPr lang="en-US" dirty="0" smtClean="0"/>
              <a:t>Subtitle</a:t>
            </a:r>
          </a:p>
          <a:p>
            <a:pPr>
              <a:buClr>
                <a:srgbClr val="FF6600"/>
              </a:buClr>
              <a:defRPr/>
            </a:pPr>
            <a:r>
              <a:rPr lang="en-US" b="1" dirty="0" smtClean="0"/>
              <a:t>Introduction </a:t>
            </a:r>
            <a:endParaRPr lang="en-US" b="1" dirty="0" smtClean="0"/>
          </a:p>
          <a:p>
            <a:pPr lvl="1"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/>
              <a:t>Hook + Background + Thesis statement</a:t>
            </a:r>
          </a:p>
          <a:p>
            <a:pPr>
              <a:buClr>
                <a:srgbClr val="FF6600"/>
              </a:buClr>
              <a:defRPr/>
            </a:pPr>
            <a:r>
              <a:rPr lang="en-US" b="1" dirty="0" smtClean="0"/>
              <a:t>Body</a:t>
            </a:r>
          </a:p>
          <a:p>
            <a:pPr lvl="1"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Paragraphs </a:t>
            </a:r>
          </a:p>
          <a:p>
            <a:pPr lvl="2"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Topic sentence + Supporting evidence</a:t>
            </a:r>
          </a:p>
          <a:p>
            <a:pPr>
              <a:buClr>
                <a:srgbClr val="FF6600"/>
              </a:buClr>
              <a:defRPr/>
            </a:pPr>
            <a:r>
              <a:rPr lang="en-US" b="1" dirty="0" smtClean="0"/>
              <a:t>Conclusion</a:t>
            </a:r>
          </a:p>
          <a:p>
            <a:pPr lvl="1"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Restatement of argument + Main points + Closing thoughts</a:t>
            </a:r>
          </a:p>
          <a:p>
            <a:pPr>
              <a:buClr>
                <a:srgbClr val="FF6600"/>
              </a:buClr>
              <a:defRPr/>
            </a:pPr>
            <a:r>
              <a:rPr lang="en-US" b="1" dirty="0" smtClean="0"/>
              <a:t>Bibliography</a:t>
            </a:r>
          </a:p>
          <a:p>
            <a:pPr lvl="1"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List of sources (MLA guidelines)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/>
          <a:lstStyle/>
          <a:p>
            <a:r>
              <a:rPr lang="en-US" u="sng" dirty="0" smtClean="0"/>
              <a:t>Titles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fld id="{87BBF803-A293-E448-9D27-0AFB4F9B5C07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799"/>
            <a:ext cx="8280400" cy="519006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Perpetua"/>
                <a:ea typeface="ＭＳ Ｐゴシック" pitchFamily="-107" charset="-128"/>
                <a:cs typeface="Perpetua"/>
              </a:rPr>
              <a:t>Titles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ea typeface="ＭＳ Ｐゴシック" pitchFamily="-107" charset="-128"/>
                <a:cs typeface="Perpetua"/>
              </a:rPr>
              <a:t>Are relatively short and always </a:t>
            </a:r>
            <a:r>
              <a:rPr lang="en-US" b="1" dirty="0" smtClean="0">
                <a:solidFill>
                  <a:srgbClr val="000000"/>
                </a:solidFill>
                <a:ea typeface="ＭＳ Ｐゴシック" pitchFamily="-107" charset="-128"/>
                <a:cs typeface="Perpetua"/>
              </a:rPr>
              <a:t>capitalized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ea typeface="ＭＳ Ｐゴシック" pitchFamily="-107" charset="-128"/>
                <a:cs typeface="Perpetua"/>
              </a:rPr>
              <a:t>Capture the essence of a text (cf. summary/abstract)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ea typeface="ＭＳ Ｐゴシック" pitchFamily="-107" charset="-128"/>
                <a:cs typeface="Perpetua"/>
              </a:rPr>
              <a:t>Identify the focus and the topic (link with </a:t>
            </a:r>
            <a:r>
              <a:rPr lang="en-US" b="1" dirty="0" smtClean="0">
                <a:solidFill>
                  <a:srgbClr val="000000"/>
                </a:solidFill>
                <a:ea typeface="ＭＳ Ｐゴシック" pitchFamily="-107" charset="-128"/>
                <a:cs typeface="Perpetua"/>
              </a:rPr>
              <a:t>thesis</a:t>
            </a:r>
            <a:r>
              <a:rPr lang="en-US" dirty="0" smtClean="0">
                <a:solidFill>
                  <a:srgbClr val="000000"/>
                </a:solidFill>
                <a:ea typeface="ＭＳ Ｐゴシック" pitchFamily="-107" charset="-128"/>
                <a:cs typeface="Perpetua"/>
              </a:rPr>
              <a:t>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ea typeface="ＭＳ Ｐゴシック" pitchFamily="-107" charset="-128"/>
                <a:cs typeface="Perpetua"/>
              </a:rPr>
              <a:t>Draw the reader’s attention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ea typeface="ＭＳ Ｐゴシック" pitchFamily="-107" charset="-128"/>
                <a:cs typeface="Perpetua"/>
              </a:rPr>
              <a:t>Usually mention </a:t>
            </a:r>
            <a:r>
              <a:rPr lang="en-US" b="1" dirty="0" smtClean="0">
                <a:solidFill>
                  <a:srgbClr val="000000"/>
                </a:solidFill>
                <a:ea typeface="ＭＳ Ｐゴシック" pitchFamily="-107" charset="-128"/>
                <a:cs typeface="Perpetua"/>
              </a:rPr>
              <a:t>title of work </a:t>
            </a:r>
            <a:r>
              <a:rPr lang="en-US" dirty="0" smtClean="0">
                <a:solidFill>
                  <a:srgbClr val="000000"/>
                </a:solidFill>
                <a:ea typeface="ＭＳ Ｐゴシック" pitchFamily="-107" charset="-128"/>
                <a:cs typeface="Perpetua"/>
              </a:rPr>
              <a:t>and/or </a:t>
            </a:r>
            <a:r>
              <a:rPr lang="en-US" b="1" dirty="0" smtClean="0">
                <a:solidFill>
                  <a:srgbClr val="000000"/>
                </a:solidFill>
                <a:ea typeface="ＭＳ Ｐゴシック" pitchFamily="-107" charset="-128"/>
                <a:cs typeface="Perpetua"/>
              </a:rPr>
              <a:t>name of author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Perpetua"/>
                <a:ea typeface="ＭＳ Ｐゴシック" pitchFamily="-107" charset="-128"/>
                <a:cs typeface="Perpetua"/>
              </a:rPr>
              <a:t>provides </a:t>
            </a:r>
            <a:r>
              <a:rPr lang="en-US" dirty="0" smtClean="0">
                <a:solidFill>
                  <a:srgbClr val="000000"/>
                </a:solidFill>
                <a:latin typeface="Perpetua"/>
                <a:ea typeface="ＭＳ Ｐゴシック" pitchFamily="-107" charset="-128"/>
                <a:cs typeface="Perpetua"/>
              </a:rPr>
              <a:t>the reader with the necessary </a:t>
            </a:r>
            <a:r>
              <a:rPr lang="en-US" b="1" dirty="0" smtClean="0">
                <a:solidFill>
                  <a:srgbClr val="000000"/>
                </a:solidFill>
                <a:latin typeface="Perpetua"/>
                <a:ea typeface="ＭＳ Ｐゴシック" pitchFamily="-107" charset="-128"/>
                <a:cs typeface="Perpetua"/>
              </a:rPr>
              <a:t>orientation</a:t>
            </a:r>
            <a:endParaRPr lang="en-US" dirty="0">
              <a:solidFill>
                <a:srgbClr val="000000"/>
              </a:solidFill>
              <a:latin typeface="Perpetua"/>
              <a:ea typeface="ＭＳ Ｐゴシック" pitchFamily="-107" charset="-128"/>
              <a:cs typeface="Perpetua"/>
            </a:endParaRPr>
          </a:p>
          <a:p>
            <a:pPr marL="320040" lvl="1" indent="0">
              <a:buNone/>
            </a:pPr>
            <a:r>
              <a:rPr lang="en-US" dirty="0" smtClean="0">
                <a:solidFill>
                  <a:srgbClr val="000000"/>
                </a:solidFill>
                <a:latin typeface="Perpetua"/>
                <a:ea typeface="ＭＳ Ｐゴシック" pitchFamily="-107" charset="-128"/>
                <a:cs typeface="Perpetua"/>
              </a:rPr>
              <a:t>e.g. “</a:t>
            </a:r>
            <a:r>
              <a:rPr lang="en-US" dirty="0" err="1" smtClean="0">
                <a:solidFill>
                  <a:srgbClr val="000000"/>
                </a:solidFill>
                <a:latin typeface="Perpetua"/>
                <a:ea typeface="ＭＳ Ｐゴシック" pitchFamily="-107" charset="-128"/>
                <a:cs typeface="Perpetua"/>
              </a:rPr>
              <a:t>Spectres</a:t>
            </a:r>
            <a:r>
              <a:rPr lang="en-US" dirty="0" smtClean="0">
                <a:solidFill>
                  <a:srgbClr val="000000"/>
                </a:solidFill>
                <a:latin typeface="Perpetua"/>
                <a:ea typeface="ＭＳ Ｐゴシック" pitchFamily="-107" charset="-128"/>
                <a:cs typeface="Perpetua"/>
              </a:rPr>
              <a:t> of Thatcherism: Contemporary British Culture in J.K. Rowling’s Harry Potter series” (Karin </a:t>
            </a:r>
            <a:r>
              <a:rPr lang="en-US" dirty="0" err="1" smtClean="0">
                <a:solidFill>
                  <a:srgbClr val="000000"/>
                </a:solidFill>
                <a:latin typeface="Perpetua"/>
                <a:ea typeface="ＭＳ Ｐゴシック" pitchFamily="-107" charset="-128"/>
                <a:cs typeface="Perpetua"/>
              </a:rPr>
              <a:t>Westman</a:t>
            </a:r>
            <a:r>
              <a:rPr lang="en-US" dirty="0" smtClean="0">
                <a:solidFill>
                  <a:srgbClr val="000000"/>
                </a:solidFill>
                <a:latin typeface="Perpetua"/>
                <a:ea typeface="ＭＳ Ｐゴシック" pitchFamily="-107" charset="-128"/>
                <a:cs typeface="Perpetua"/>
              </a:rPr>
              <a:t>)</a:t>
            </a:r>
            <a:endParaRPr lang="en-US" dirty="0" smtClean="0">
              <a:solidFill>
                <a:srgbClr val="000000"/>
              </a:solidFill>
              <a:latin typeface="Perpetua"/>
              <a:ea typeface="ＭＳ Ｐゴシック" pitchFamily="-107" charset="-128"/>
              <a:cs typeface="Perpetua"/>
            </a:endParaRPr>
          </a:p>
          <a:p>
            <a:endParaRPr lang="en-US" dirty="0" smtClean="0">
              <a:solidFill>
                <a:srgbClr val="000000"/>
              </a:solidFill>
              <a:latin typeface="Perpetua"/>
              <a:ea typeface="ＭＳ Ｐゴシック" pitchFamily="-107" charset="-128"/>
              <a:cs typeface="Perpetua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Perpetua"/>
                <a:ea typeface="ＭＳ Ｐゴシック" pitchFamily="-107" charset="-128"/>
                <a:cs typeface="Perpetua"/>
              </a:rPr>
              <a:t>The importance of titles is </a:t>
            </a:r>
            <a:r>
              <a:rPr lang="en-US" b="1" dirty="0" smtClean="0">
                <a:solidFill>
                  <a:srgbClr val="000000"/>
                </a:solidFill>
                <a:latin typeface="Perpetua"/>
                <a:ea typeface="ＭＳ Ｐゴシック" pitchFamily="-107" charset="-128"/>
                <a:cs typeface="Perpetua"/>
              </a:rPr>
              <a:t>often underestimated </a:t>
            </a:r>
            <a:r>
              <a:rPr lang="en-US" dirty="0" smtClean="0">
                <a:solidFill>
                  <a:srgbClr val="000000"/>
                </a:solidFill>
                <a:latin typeface="Perpetua"/>
                <a:ea typeface="ＭＳ Ｐゴシック" pitchFamily="-107" charset="-128"/>
                <a:cs typeface="Perpetua"/>
              </a:rPr>
              <a:t>by students </a:t>
            </a:r>
            <a:r>
              <a:rPr lang="en-US" i="1" u="sng" dirty="0" smtClean="0">
                <a:solidFill>
                  <a:srgbClr val="000000"/>
                </a:solidFill>
                <a:latin typeface="Perpetua"/>
                <a:ea typeface="ＭＳ Ｐゴシック" pitchFamily="-107" charset="-128"/>
                <a:cs typeface="Perpetua"/>
              </a:rPr>
              <a:t>and</a:t>
            </a:r>
            <a:r>
              <a:rPr lang="en-US" i="1" dirty="0" smtClean="0">
                <a:solidFill>
                  <a:srgbClr val="000000"/>
                </a:solidFill>
                <a:latin typeface="Perpetua"/>
                <a:ea typeface="ＭＳ Ｐゴシック" pitchFamily="-107" charset="-128"/>
                <a:cs typeface="Perpetua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Perpetua"/>
                <a:ea typeface="ＭＳ Ｐゴシック" pitchFamily="-107" charset="-128"/>
                <a:cs typeface="Perpetua"/>
              </a:rPr>
              <a:t>academics alike! (narrow down/specify)</a:t>
            </a:r>
          </a:p>
          <a:p>
            <a:pPr lvl="1"/>
            <a:endParaRPr lang="en-US" dirty="0" smtClean="0">
              <a:solidFill>
                <a:srgbClr val="000000"/>
              </a:solidFill>
              <a:latin typeface="Perpetua"/>
              <a:ea typeface="ＭＳ Ｐゴシック" pitchFamily="-107" charset="-128"/>
              <a:cs typeface="Perpetua"/>
            </a:endParaRPr>
          </a:p>
          <a:p>
            <a:pPr lvl="1"/>
            <a:endParaRPr lang="en-US" dirty="0" smtClean="0">
              <a:solidFill>
                <a:srgbClr val="000000"/>
              </a:solidFill>
              <a:latin typeface="Perpetua"/>
              <a:ea typeface="ＭＳ Ｐゴシック" pitchFamily="-107" charset="-128"/>
              <a:cs typeface="Perpetua"/>
            </a:endParaRPr>
          </a:p>
          <a:p>
            <a:pPr lvl="1"/>
            <a:endParaRPr lang="en-US" b="1" dirty="0" smtClean="0">
              <a:solidFill>
                <a:srgbClr val="000000"/>
              </a:solidFill>
              <a:latin typeface="Perpetua"/>
              <a:ea typeface="ＭＳ Ｐゴシック" pitchFamily="-107" charset="-128"/>
              <a:cs typeface="Perpetua"/>
            </a:endParaRPr>
          </a:p>
          <a:p>
            <a:pPr lvl="1"/>
            <a:endParaRPr lang="en-US" dirty="0" smtClean="0">
              <a:solidFill>
                <a:srgbClr val="000000"/>
              </a:solidFill>
              <a:latin typeface="Perpetua"/>
              <a:ea typeface="ＭＳ Ｐゴシック" pitchFamily="-107" charset="-128"/>
              <a:cs typeface="Perpetua"/>
            </a:endParaRPr>
          </a:p>
          <a:p>
            <a:pPr lvl="1"/>
            <a:endParaRPr lang="en-US" dirty="0" smtClean="0">
              <a:solidFill>
                <a:srgbClr val="000000"/>
              </a:solidFill>
              <a:latin typeface="Perpetua"/>
              <a:ea typeface="ＭＳ Ｐゴシック" pitchFamily="-107" charset="-128"/>
              <a:cs typeface="Perpetua"/>
            </a:endParaRPr>
          </a:p>
          <a:p>
            <a:endParaRPr lang="en-US" dirty="0" smtClean="0">
              <a:solidFill>
                <a:srgbClr val="000000"/>
              </a:solidFill>
              <a:latin typeface="Perpetua"/>
              <a:ea typeface="ＭＳ Ｐゴシック" pitchFamily="-107" charset="-128"/>
              <a:cs typeface="Perpetua"/>
            </a:endParaRPr>
          </a:p>
          <a:p>
            <a:endParaRPr lang="en-US" dirty="0" smtClean="0">
              <a:solidFill>
                <a:srgbClr val="000000"/>
              </a:solidFill>
              <a:latin typeface="Perpetua"/>
              <a:ea typeface="ＭＳ Ｐゴシック" pitchFamily="-107" charset="-128"/>
              <a:cs typeface="Perpetua"/>
            </a:endParaRPr>
          </a:p>
          <a:p>
            <a:endParaRPr lang="en-US" sz="2600" dirty="0" smtClean="0">
              <a:solidFill>
                <a:srgbClr val="000000"/>
              </a:solidFill>
              <a:latin typeface="Perpetua"/>
              <a:ea typeface="ＭＳ Ｐゴシック" pitchFamily="-107" charset="-128"/>
              <a:cs typeface="Perpetua"/>
            </a:endParaRPr>
          </a:p>
          <a:p>
            <a:endParaRPr lang="en-US" sz="2600" dirty="0" smtClean="0">
              <a:solidFill>
                <a:srgbClr val="000000"/>
              </a:solidFill>
              <a:latin typeface="Perpetua"/>
              <a:cs typeface="Perpetua"/>
            </a:endParaRPr>
          </a:p>
          <a:p>
            <a:pPr>
              <a:buNone/>
            </a:pPr>
            <a:endParaRPr lang="en-US" dirty="0" smtClean="0">
              <a:latin typeface="Perpetua"/>
              <a:cs typeface="Perpetua"/>
            </a:endParaRPr>
          </a:p>
          <a:p>
            <a:pPr>
              <a:lnSpc>
                <a:spcPct val="90000"/>
              </a:lnSpc>
              <a:buNone/>
            </a:pPr>
            <a:endParaRPr lang="en-US" dirty="0" smtClean="0">
              <a:latin typeface="Perpetua"/>
              <a:cs typeface="Perpetua"/>
            </a:endParaRPr>
          </a:p>
          <a:p>
            <a:pPr>
              <a:buNone/>
            </a:pPr>
            <a:endParaRPr lang="en-US" dirty="0" smtClean="0">
              <a:latin typeface="Perpetua"/>
              <a:cs typeface="Perpet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/>
          <a:lstStyle/>
          <a:p>
            <a:r>
              <a:rPr lang="en-US" u="sng" dirty="0" smtClean="0"/>
              <a:t>Introduction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fld id="{87BBF803-A293-E448-9D27-0AFB4F9B5C07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799"/>
            <a:ext cx="8280400" cy="5190067"/>
          </a:xfrm>
        </p:spPr>
        <p:txBody>
          <a:bodyPr>
            <a:normAutofit/>
          </a:bodyPr>
          <a:lstStyle/>
          <a:p>
            <a:pPr>
              <a:buClr>
                <a:srgbClr val="FF6600"/>
              </a:buClr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Hook</a:t>
            </a:r>
          </a:p>
          <a:p>
            <a:pPr lvl="1"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Anecdote or pertinent fact related to your thesis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Draws your reader into the text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Usually one or two sentences</a:t>
            </a:r>
          </a:p>
          <a:p>
            <a:pPr>
              <a:buClr>
                <a:srgbClr val="FF6600"/>
              </a:buClr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Background information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Explains significance of anecdote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Often includes story title, author’s name, and </a:t>
            </a:r>
            <a:r>
              <a:rPr 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short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summary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Usually no more than four or five sentences</a:t>
            </a:r>
          </a:p>
          <a:p>
            <a:pPr>
              <a:buClr>
                <a:srgbClr val="FF6600"/>
              </a:buClr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Thesis statement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Clearly stated point that you are going to argue or prove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Preferably one (or two) sentence(s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Position: between middle of page one and two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14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/>
          <a:lstStyle/>
          <a:p>
            <a:r>
              <a:rPr lang="en-US" u="sng" dirty="0" smtClean="0"/>
              <a:t>Body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fld id="{87BBF803-A293-E448-9D27-0AFB4F9B5C07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799"/>
            <a:ext cx="8280400" cy="5190067"/>
          </a:xfrm>
        </p:spPr>
        <p:txBody>
          <a:bodyPr>
            <a:normAutofit/>
          </a:bodyPr>
          <a:lstStyle/>
          <a:p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Paragraphs</a:t>
            </a:r>
          </a:p>
          <a:p>
            <a:pPr lvl="1"/>
            <a:r>
              <a:rPr lang="en-US" sz="2600" dirty="0" smtClean="0"/>
              <a:t>Self-contained units (cf. intro / body / conclusion)</a:t>
            </a:r>
          </a:p>
          <a:p>
            <a:pPr lvl="1"/>
            <a:r>
              <a:rPr lang="en-US" sz="2600" dirty="0" smtClean="0"/>
              <a:t>Contain one, and only one main idea related to thesis</a:t>
            </a:r>
          </a:p>
          <a:p>
            <a:pPr lvl="1"/>
            <a:r>
              <a:rPr lang="en-US" sz="2600" dirty="0" smtClean="0"/>
              <a:t>Topic sentence &gt; Supporting evidence &gt; Conclusion (</a:t>
            </a:r>
            <a:r>
              <a:rPr lang="en-US" sz="2600" u="sng" dirty="0" smtClean="0"/>
              <a:t>analysis!</a:t>
            </a:r>
            <a:r>
              <a:rPr lang="en-US" sz="2600" dirty="0" smtClean="0"/>
              <a:t>)</a:t>
            </a:r>
            <a:endParaRPr lang="en-US" sz="2600" u="sng" dirty="0" smtClean="0"/>
          </a:p>
          <a:p>
            <a:pPr lvl="1"/>
            <a:r>
              <a:rPr lang="en-US" sz="2600" dirty="0" smtClean="0"/>
              <a:t>Sentences and paragraphs follow logically from each other</a:t>
            </a:r>
          </a:p>
          <a:p>
            <a:pPr lvl="2"/>
            <a:r>
              <a:rPr lang="en-US" sz="2600" u="sng" dirty="0" smtClean="0">
                <a:ea typeface="ＭＳ Ｐゴシック" pitchFamily="-107" charset="-128"/>
              </a:rPr>
              <a:t>Linking words</a:t>
            </a:r>
            <a:r>
              <a:rPr lang="en-US" sz="2600" dirty="0" smtClean="0">
                <a:ea typeface="ＭＳ Ｐゴシック" pitchFamily="-107" charset="-128"/>
              </a:rPr>
              <a:t> (cf. </a:t>
            </a:r>
            <a:r>
              <a:rPr lang="en-US" sz="2600" i="1" dirty="0" smtClean="0">
                <a:ea typeface="ＭＳ Ｐゴシック" pitchFamily="-107" charset="-128"/>
              </a:rPr>
              <a:t>All  Write </a:t>
            </a:r>
            <a:r>
              <a:rPr lang="en-US" sz="2600" dirty="0" err="1" smtClean="0">
                <a:ea typeface="ＭＳ Ｐゴシック" pitchFamily="-107" charset="-128"/>
              </a:rPr>
              <a:t>p</a:t>
            </a:r>
            <a:r>
              <a:rPr lang="en-US" sz="2600" dirty="0" smtClean="0">
                <a:ea typeface="ＭＳ Ｐゴシック" pitchFamily="-107" charset="-128"/>
              </a:rPr>
              <a:t>. 53)</a:t>
            </a:r>
          </a:p>
          <a:p>
            <a:pPr lvl="2"/>
            <a:r>
              <a:rPr lang="en-US" sz="2600" u="sng" dirty="0" smtClean="0">
                <a:ea typeface="ＭＳ Ｐゴシック" pitchFamily="-107" charset="-128"/>
              </a:rPr>
              <a:t>Templates</a:t>
            </a:r>
            <a:r>
              <a:rPr lang="en-US" sz="2600" dirty="0" smtClean="0">
                <a:ea typeface="ＭＳ Ｐゴシック" pitchFamily="-107" charset="-128"/>
              </a:rPr>
              <a:t> (cf. </a:t>
            </a:r>
            <a:r>
              <a:rPr lang="en-US" sz="2600" i="1" dirty="0" smtClean="0">
                <a:ea typeface="ＭＳ Ｐゴシック" pitchFamily="-107" charset="-128"/>
              </a:rPr>
              <a:t>They Say/I Say </a:t>
            </a:r>
            <a:r>
              <a:rPr lang="en-US" sz="2600" dirty="0" smtClean="0">
                <a:ea typeface="ＭＳ Ｐゴシック" pitchFamily="-107" charset="-128"/>
              </a:rPr>
              <a:t>p. 221-235) &gt; </a:t>
            </a:r>
            <a:r>
              <a:rPr lang="en-US" sz="2600" u="sng" dirty="0" smtClean="0">
                <a:ea typeface="ＭＳ Ｐゴシック" pitchFamily="-107" charset="-128"/>
              </a:rPr>
              <a:t>Blackboard</a:t>
            </a:r>
          </a:p>
          <a:p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Draws on sources</a:t>
            </a:r>
          </a:p>
          <a:p>
            <a:pPr lvl="1"/>
            <a:r>
              <a:rPr lang="en-US" sz="2600" dirty="0" smtClean="0"/>
              <a:t>Primary (story) and Secondary (articles/books)</a:t>
            </a:r>
          </a:p>
          <a:p>
            <a:pPr lvl="1"/>
            <a:r>
              <a:rPr lang="en-US" sz="2600" dirty="0" smtClean="0"/>
              <a:t>Paraphrases, quotations, insights, examples, descriptions, etc.</a:t>
            </a:r>
          </a:p>
          <a:p>
            <a:pPr lvl="1"/>
            <a:r>
              <a:rPr lang="en-US" sz="2600" dirty="0" smtClean="0"/>
              <a:t>In-text citations (MLA guidelines)</a:t>
            </a:r>
          </a:p>
        </p:txBody>
      </p:sp>
    </p:spTree>
    <p:extLst>
      <p:ext uri="{BB962C8B-B14F-4D97-AF65-F5344CB8AC3E}">
        <p14:creationId xmlns:p14="http://schemas.microsoft.com/office/powerpoint/2010/main" val="320088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/>
          <a:lstStyle/>
          <a:p>
            <a:r>
              <a:rPr lang="en-US" u="sng" dirty="0" smtClean="0"/>
              <a:t>Supporting your Argument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fld id="{87BBF803-A293-E448-9D27-0AFB4F9B5C07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799"/>
            <a:ext cx="8509000" cy="519006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500" dirty="0" smtClean="0">
                <a:ea typeface="ＭＳ Ｐゴシック" pitchFamily="-107" charset="-128"/>
                <a:cs typeface="ＭＳ Ｐゴシック" pitchFamily="-107" charset="-128"/>
              </a:rPr>
              <a:t>It is not enough to simply state your opinion</a:t>
            </a:r>
          </a:p>
          <a:p>
            <a:pPr lvl="1">
              <a:lnSpc>
                <a:spcPct val="90000"/>
              </a:lnSpc>
            </a:pPr>
            <a:r>
              <a:rPr lang="en-US" sz="2500" dirty="0" smtClean="0"/>
              <a:t>Opinions need arguments</a:t>
            </a:r>
          </a:p>
          <a:p>
            <a:pPr lvl="1">
              <a:lnSpc>
                <a:spcPct val="90000"/>
              </a:lnSpc>
            </a:pPr>
            <a:r>
              <a:rPr lang="en-US" sz="2500" dirty="0" smtClean="0"/>
              <a:t>Arguments need support</a:t>
            </a:r>
          </a:p>
          <a:p>
            <a:pPr lvl="1">
              <a:lnSpc>
                <a:spcPct val="90000"/>
              </a:lnSpc>
            </a:pPr>
            <a:r>
              <a:rPr lang="en-US" sz="2500" dirty="0" smtClean="0"/>
              <a:t>≠ generally held beliefs (you, family, friends, society, etc.)</a:t>
            </a:r>
          </a:p>
          <a:p>
            <a:pPr lvl="1">
              <a:lnSpc>
                <a:spcPct val="90000"/>
              </a:lnSpc>
            </a:pPr>
            <a:r>
              <a:rPr lang="en-US" sz="2500" dirty="0" smtClean="0"/>
              <a:t>But </a:t>
            </a:r>
            <a:r>
              <a:rPr lang="en-US" sz="2500" b="1" dirty="0" smtClean="0"/>
              <a:t>specific evidence</a:t>
            </a:r>
            <a:r>
              <a:rPr lang="en-US" sz="2500" dirty="0" smtClean="0"/>
              <a:t> from </a:t>
            </a:r>
            <a:r>
              <a:rPr lang="en-US" sz="2500" b="1" dirty="0" smtClean="0"/>
              <a:t>traceable sources</a:t>
            </a:r>
          </a:p>
          <a:p>
            <a:pPr lvl="1">
              <a:lnSpc>
                <a:spcPct val="90000"/>
              </a:lnSpc>
            </a:pPr>
            <a:r>
              <a:rPr lang="en-US" sz="2500" dirty="0" smtClean="0"/>
              <a:t>Sources are always paraphrased or quoted (in-text citations)</a:t>
            </a:r>
          </a:p>
          <a:p>
            <a:pPr lvl="1">
              <a:lnSpc>
                <a:spcPct val="90000"/>
              </a:lnSpc>
            </a:pPr>
            <a:r>
              <a:rPr lang="en-US" sz="2500" dirty="0" smtClean="0"/>
              <a:t>Following certain conventions and rules (MLA)</a:t>
            </a:r>
          </a:p>
          <a:p>
            <a:pPr lvl="1">
              <a:lnSpc>
                <a:spcPct val="90000"/>
              </a:lnSpc>
            </a:pPr>
            <a:r>
              <a:rPr lang="en-US" sz="2500" b="1" dirty="0" smtClean="0"/>
              <a:t>PLAGIARISM</a:t>
            </a:r>
            <a:r>
              <a:rPr lang="en-US" sz="2500" dirty="0" smtClean="0"/>
              <a:t> (</a:t>
            </a:r>
            <a:r>
              <a:rPr lang="en-US" sz="2500" dirty="0" smtClean="0">
                <a:hlinkClick r:id="rId3"/>
              </a:rPr>
              <a:t>Video</a:t>
            </a:r>
            <a:r>
              <a:rPr lang="en-US" sz="2500" dirty="0" smtClean="0"/>
              <a:t>)</a:t>
            </a:r>
          </a:p>
          <a:p>
            <a:pPr lvl="2">
              <a:lnSpc>
                <a:spcPct val="90000"/>
              </a:lnSpc>
            </a:pPr>
            <a:r>
              <a:rPr lang="en-US" sz="2500" dirty="0" smtClean="0">
                <a:ea typeface="ＭＳ Ｐゴシック" pitchFamily="-107" charset="-128"/>
              </a:rPr>
              <a:t>Don’t present other people’s exact or slightly modified words as your own (</a:t>
            </a:r>
            <a:r>
              <a:rPr lang="en-US" sz="2500" b="1" u="sng" dirty="0" smtClean="0">
                <a:solidFill>
                  <a:srgbClr val="FF0000"/>
                </a:solidFill>
                <a:ea typeface="ＭＳ Ｐゴシック" pitchFamily="-107" charset="-128"/>
              </a:rPr>
              <a:t>ZERO!</a:t>
            </a:r>
            <a:r>
              <a:rPr lang="en-US" sz="2500" dirty="0" smtClean="0">
                <a:ea typeface="ＭＳ Ｐゴシック" pitchFamily="-107" charset="-128"/>
              </a:rPr>
              <a:t>)</a:t>
            </a:r>
          </a:p>
          <a:p>
            <a:pPr lvl="1">
              <a:lnSpc>
                <a:spcPct val="90000"/>
              </a:lnSpc>
              <a:buNone/>
            </a:pPr>
            <a:endParaRPr lang="en-US" sz="2500" dirty="0" smtClean="0"/>
          </a:p>
          <a:p>
            <a:pPr>
              <a:lnSpc>
                <a:spcPct val="90000"/>
              </a:lnSpc>
            </a:pPr>
            <a:r>
              <a:rPr lang="en-US" sz="2500" b="1" dirty="0" smtClean="0">
                <a:ea typeface="ＭＳ Ｐゴシック" pitchFamily="-107" charset="-128"/>
                <a:cs typeface="ＭＳ Ｐゴシック" pitchFamily="-107" charset="-128"/>
              </a:rPr>
              <a:t>Remember: </a:t>
            </a:r>
            <a:r>
              <a:rPr lang="en-US" sz="2500" dirty="0" smtClean="0">
                <a:ea typeface="ＭＳ Ｐゴシック" pitchFamily="-107" charset="-128"/>
                <a:cs typeface="ＭＳ Ｐゴシック" pitchFamily="-107" charset="-128"/>
              </a:rPr>
              <a:t>a text without good support is a weak text!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>
            <a:normAutofit/>
          </a:bodyPr>
          <a:lstStyle/>
          <a:p>
            <a:r>
              <a:rPr lang="en-US" u="sng" dirty="0" smtClean="0"/>
              <a:t>Writing Assignment</a:t>
            </a:r>
            <a:r>
              <a:rPr lang="en-US" dirty="0" smtClean="0"/>
              <a:t> (cf. Blackboard)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799"/>
            <a:ext cx="8280400" cy="5190067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Academic </a:t>
            </a:r>
            <a:r>
              <a:rPr lang="en-US" dirty="0" smtClean="0"/>
              <a:t>literature paper + </a:t>
            </a:r>
            <a:r>
              <a:rPr lang="en-US" u="sng" dirty="0" smtClean="0"/>
              <a:t>list of works cited</a:t>
            </a:r>
          </a:p>
          <a:p>
            <a:pPr lvl="1"/>
            <a:r>
              <a:rPr lang="en-US" dirty="0" smtClean="0"/>
              <a:t>Times New Roman, 12 </a:t>
            </a:r>
            <a:r>
              <a:rPr lang="en-US" dirty="0" err="1" smtClean="0"/>
              <a:t>pt</a:t>
            </a:r>
            <a:r>
              <a:rPr lang="en-US" dirty="0" smtClean="0"/>
              <a:t>, double spacing</a:t>
            </a:r>
          </a:p>
          <a:p>
            <a:pPr lvl="1"/>
            <a:r>
              <a:rPr lang="en-US" dirty="0" smtClean="0"/>
              <a:t>Min. 1500 words - Max. 2000 words (excl. works cited)</a:t>
            </a:r>
          </a:p>
          <a:p>
            <a:pPr lvl="1"/>
            <a:r>
              <a:rPr lang="en-US" dirty="0" smtClean="0"/>
              <a:t>Study Chapters 1, 3, 4, 5 &amp; 6 from </a:t>
            </a:r>
            <a:r>
              <a:rPr lang="en-US" i="1" dirty="0" smtClean="0"/>
              <a:t>All  Write </a:t>
            </a:r>
            <a:r>
              <a:rPr lang="en-US" dirty="0" smtClean="0"/>
              <a:t>(</a:t>
            </a:r>
            <a:r>
              <a:rPr lang="en-US" dirty="0" err="1" smtClean="0"/>
              <a:t>Acco</a:t>
            </a:r>
            <a:r>
              <a:rPr lang="en-US" dirty="0" smtClean="0"/>
              <a:t>)</a:t>
            </a:r>
            <a:endParaRPr lang="en-US" i="1" dirty="0" smtClean="0"/>
          </a:p>
          <a:p>
            <a:pPr lvl="2"/>
            <a:r>
              <a:rPr lang="en-US" dirty="0" smtClean="0"/>
              <a:t>Register, Argumentation, Structure, Sources, Writing</a:t>
            </a:r>
          </a:p>
          <a:p>
            <a:pPr lvl="1"/>
            <a:r>
              <a:rPr lang="en-US" b="1" dirty="0" smtClean="0"/>
              <a:t>Deadline: </a:t>
            </a:r>
            <a:r>
              <a:rPr lang="en-US" b="1" dirty="0" smtClean="0"/>
              <a:t>5 </a:t>
            </a:r>
            <a:r>
              <a:rPr lang="en-US" b="1" dirty="0" smtClean="0"/>
              <a:t>March </a:t>
            </a:r>
            <a:r>
              <a:rPr lang="en-US" b="1" dirty="0" smtClean="0"/>
              <a:t>2018</a:t>
            </a:r>
            <a:endParaRPr lang="en-US" dirty="0" smtClean="0"/>
          </a:p>
          <a:p>
            <a:pPr marL="320040" lvl="1" indent="0">
              <a:buNone/>
            </a:pPr>
            <a:r>
              <a:rPr lang="en-US" dirty="0"/>
              <a:t>	</a:t>
            </a:r>
            <a:r>
              <a:rPr lang="en-US" dirty="0" smtClean="0"/>
              <a:t>=&gt; hand in paper in class (stapled; no plastic folders please)</a:t>
            </a:r>
          </a:p>
          <a:p>
            <a:pPr marL="320040" lvl="1" indent="0">
              <a:buNone/>
            </a:pPr>
            <a:r>
              <a:rPr lang="en-US" dirty="0"/>
              <a:t>	</a:t>
            </a:r>
            <a:r>
              <a:rPr lang="en-US" dirty="0" smtClean="0"/>
              <a:t>=&gt; send digital copy to </a:t>
            </a:r>
            <a:r>
              <a:rPr lang="en-US" dirty="0" err="1" smtClean="0"/>
              <a:t>Hava</a:t>
            </a:r>
            <a:r>
              <a:rPr lang="en-US" dirty="0" smtClean="0"/>
              <a:t> Rosenberg</a:t>
            </a:r>
            <a:r>
              <a:rPr lang="en-US" dirty="0" smtClean="0"/>
              <a:t>	</a:t>
            </a:r>
            <a:r>
              <a:rPr lang="en-US" dirty="0" smtClean="0"/>
              <a:t>(hava.rosenberg@uantwerpen.be</a:t>
            </a:r>
            <a:r>
              <a:rPr lang="en-US" dirty="0" smtClean="0"/>
              <a:t>)</a:t>
            </a:r>
          </a:p>
          <a:p>
            <a:pPr marL="320040" lvl="1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fld id="{87BBF803-A293-E448-9D27-0AFB4F9B5C0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54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/>
          <a:lstStyle/>
          <a:p>
            <a:r>
              <a:rPr lang="en-US" u="sng" dirty="0" smtClean="0"/>
              <a:t>In-Text Citations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fld id="{87BBF803-A293-E448-9D27-0AFB4F9B5C07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799"/>
            <a:ext cx="8280400" cy="519006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Quotes</a:t>
            </a:r>
          </a:p>
          <a:p>
            <a:pPr lvl="1"/>
            <a:r>
              <a:rPr lang="en-US" sz="2600" dirty="0" smtClean="0"/>
              <a:t>Copy an author’s exact words into your text</a:t>
            </a:r>
          </a:p>
          <a:p>
            <a:pPr lvl="1"/>
            <a:r>
              <a:rPr lang="en-US" sz="2600" dirty="0" smtClean="0"/>
              <a:t>Enclosed in quotation marks (“…”)</a:t>
            </a:r>
          </a:p>
          <a:p>
            <a:pPr lvl="1"/>
            <a:r>
              <a:rPr lang="en-US" sz="2600" dirty="0" smtClean="0"/>
              <a:t>Should be indented </a:t>
            </a:r>
            <a:r>
              <a:rPr lang="en-US" sz="2600" i="1" dirty="0" smtClean="0"/>
              <a:t>en bloc </a:t>
            </a:r>
            <a:r>
              <a:rPr lang="en-US" sz="2600" dirty="0" smtClean="0"/>
              <a:t>when longer than three lines</a:t>
            </a:r>
          </a:p>
          <a:p>
            <a:pPr lvl="2"/>
            <a:r>
              <a:rPr lang="en-US" sz="2200" dirty="0" smtClean="0"/>
              <a:t>Without quotation marks, preceded and followed by a blank line</a:t>
            </a:r>
          </a:p>
          <a:p>
            <a:pPr lvl="2">
              <a:buNone/>
            </a:pPr>
            <a:endParaRPr lang="en-US" sz="2200" dirty="0" smtClean="0"/>
          </a:p>
          <a:p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Paraphrases</a:t>
            </a:r>
          </a:p>
          <a:p>
            <a:pPr lvl="1"/>
            <a:r>
              <a:rPr lang="en-US" sz="2600" dirty="0" smtClean="0"/>
              <a:t>Rewrite a source text in </a:t>
            </a:r>
            <a:r>
              <a:rPr lang="en-US" sz="2600" b="1" dirty="0" smtClean="0"/>
              <a:t>different</a:t>
            </a:r>
            <a:r>
              <a:rPr lang="en-US" sz="2600" dirty="0" smtClean="0"/>
              <a:t> words (cf. summary)</a:t>
            </a:r>
          </a:p>
          <a:p>
            <a:pPr lvl="1"/>
            <a:r>
              <a:rPr lang="en-US" sz="2600" dirty="0" smtClean="0"/>
              <a:t>Convey the author’s most important insights</a:t>
            </a:r>
          </a:p>
          <a:p>
            <a:pPr lvl="1"/>
            <a:r>
              <a:rPr lang="en-US" sz="2600" dirty="0" smtClean="0"/>
              <a:t>Are usually shorter than the source text</a:t>
            </a:r>
          </a:p>
          <a:p>
            <a:pPr>
              <a:buNone/>
            </a:pPr>
            <a:endParaRPr lang="en-US" b="1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r>
              <a:rPr lang="en-US" b="1" u="sng" dirty="0" smtClean="0">
                <a:ea typeface="ＭＳ Ｐゴシック" pitchFamily="-107" charset="-128"/>
                <a:cs typeface="ＭＳ Ｐゴシック" pitchFamily="-107" charset="-128"/>
              </a:rPr>
              <a:t>Both</a:t>
            </a:r>
            <a:r>
              <a:rPr lang="en-US" u="sng" dirty="0" smtClean="0">
                <a:ea typeface="ＭＳ Ｐゴシック" pitchFamily="-107" charset="-128"/>
                <a:cs typeface="ＭＳ Ｐゴシック" pitchFamily="-107" charset="-128"/>
              </a:rPr>
              <a:t> are followed by a </a:t>
            </a:r>
            <a:r>
              <a:rPr lang="en-US" b="1" u="sng" dirty="0" smtClean="0">
                <a:ea typeface="ＭＳ Ｐゴシック" pitchFamily="-107" charset="-128"/>
                <a:cs typeface="ＭＳ Ｐゴシック" pitchFamily="-107" charset="-128"/>
              </a:rPr>
              <a:t>citation!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Refers to original source (cf. list of works cited)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Uses Modern Language Association (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  <a:hlinkClick r:id="rId3"/>
              </a:rPr>
              <a:t>MLA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) conventions</a:t>
            </a:r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(Name page).</a:t>
            </a:r>
          </a:p>
          <a:p>
            <a:endParaRPr lang="en-US" b="1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pPr lvl="2"/>
            <a:endParaRPr lang="en-US" sz="2200" dirty="0" smtClean="0"/>
          </a:p>
          <a:p>
            <a:pPr lvl="2"/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/>
          <a:lstStyle/>
          <a:p>
            <a:r>
              <a:rPr lang="en-US" u="sng" dirty="0" smtClean="0"/>
              <a:t>Embedding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fld id="{87BBF803-A293-E448-9D27-0AFB4F9B5C07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799"/>
            <a:ext cx="8280400" cy="519006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When you </a:t>
            </a:r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embed 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a quote or paraphrase you</a:t>
            </a:r>
          </a:p>
          <a:p>
            <a:pPr lvl="1"/>
            <a:r>
              <a:rPr lang="en-US" sz="2600" dirty="0" smtClean="0"/>
              <a:t>Incorporate it into your sentence grammatically</a:t>
            </a:r>
          </a:p>
          <a:p>
            <a:pPr lvl="2"/>
            <a:r>
              <a:rPr lang="en-US" sz="2200" dirty="0" smtClean="0"/>
              <a:t>e.g. by using a colon (</a:t>
            </a:r>
            <a:r>
              <a:rPr lang="en-US" sz="2200" dirty="0" smtClean="0">
                <a:sym typeface="Wingdings"/>
              </a:rPr>
              <a:t>:) or a comma (,)</a:t>
            </a:r>
          </a:p>
          <a:p>
            <a:pPr marL="594360" lvl="2" indent="0">
              <a:buNone/>
            </a:pPr>
            <a:r>
              <a:rPr lang="en-US" sz="2200" dirty="0" smtClean="0">
                <a:sym typeface="Wingdings"/>
              </a:rPr>
              <a:t>As Oakland writes in </a:t>
            </a:r>
            <a:r>
              <a:rPr lang="en-US" sz="2200" i="1" dirty="0" smtClean="0">
                <a:sym typeface="Wingdings"/>
              </a:rPr>
              <a:t>British Civilization</a:t>
            </a:r>
            <a:r>
              <a:rPr lang="en-US" sz="2200" dirty="0" smtClean="0">
                <a:sym typeface="Wingdings"/>
              </a:rPr>
              <a:t>, “</a:t>
            </a:r>
            <a:r>
              <a:rPr lang="en-US" sz="2200" dirty="0" err="1" smtClean="0">
                <a:sym typeface="Wingdings"/>
              </a:rPr>
              <a:t>xxxxxxxxxxx</a:t>
            </a:r>
            <a:r>
              <a:rPr lang="en-US" sz="2200" dirty="0" smtClean="0">
                <a:sym typeface="Wingdings"/>
              </a:rPr>
              <a:t>” (65).</a:t>
            </a:r>
            <a:endParaRPr lang="en-US" sz="2200" dirty="0" smtClean="0"/>
          </a:p>
          <a:p>
            <a:pPr lvl="1"/>
            <a:r>
              <a:rPr lang="en-US" sz="2600" dirty="0" smtClean="0"/>
              <a:t>Introduce and situate it within the context of your argument</a:t>
            </a:r>
          </a:p>
          <a:p>
            <a:pPr lvl="1"/>
            <a:r>
              <a:rPr lang="en-US" sz="2600" dirty="0" smtClean="0"/>
              <a:t>Explain its purpose or relevance to your reader</a:t>
            </a:r>
          </a:p>
          <a:p>
            <a:pPr>
              <a:buNone/>
            </a:pPr>
            <a:endParaRPr lang="en-US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Also make sure that your quotes and paraphrases </a:t>
            </a:r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add value 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They should not merely repeat what you have just said (or vice versa)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But illustrate points or introduce opinions you (</a:t>
            </a:r>
            <a:r>
              <a:rPr lang="en-US" dirty="0" err="1" smtClean="0">
                <a:ea typeface="ＭＳ Ｐゴシック" pitchFamily="-107" charset="-128"/>
                <a:cs typeface="ＭＳ Ｐゴシック" pitchFamily="-107" charset="-128"/>
              </a:rPr>
              <a:t>dis)agree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with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Don’t cite extra sources just to meet your quota (</a:t>
            </a:r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it shows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)</a:t>
            </a:r>
          </a:p>
          <a:p>
            <a:pPr>
              <a:buNone/>
            </a:pPr>
            <a:endParaRPr lang="en-US" b="1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Reading sources </a:t>
            </a:r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thoroughly 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makes you a better </a:t>
            </a:r>
            <a:r>
              <a:rPr lang="en-US" dirty="0" err="1" smtClean="0">
                <a:ea typeface="ＭＳ Ｐゴシック" pitchFamily="-107" charset="-128"/>
                <a:cs typeface="ＭＳ Ｐゴシック" pitchFamily="-107" charset="-128"/>
              </a:rPr>
              <a:t>quoter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! </a:t>
            </a:r>
          </a:p>
          <a:p>
            <a:pPr lvl="1"/>
            <a:endParaRPr lang="en-US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pPr lvl="1">
              <a:buNone/>
            </a:pPr>
            <a:endParaRPr lang="en-US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pPr lvl="1"/>
            <a:endParaRPr lang="en-US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pPr lvl="1"/>
            <a:endParaRPr lang="en-US" b="1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pPr lvl="2"/>
            <a:endParaRPr lang="en-US" sz="2200" dirty="0" smtClean="0"/>
          </a:p>
          <a:p>
            <a:pPr lvl="2"/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/>
          <a:lstStyle/>
          <a:p>
            <a:r>
              <a:rPr lang="en-US" u="sng" dirty="0" smtClean="0"/>
              <a:t>Conclusion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fld id="{87BBF803-A293-E448-9D27-0AFB4F9B5C07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799"/>
            <a:ext cx="8280400" cy="5190067"/>
          </a:xfrm>
        </p:spPr>
        <p:txBody>
          <a:bodyPr>
            <a:normAutofit/>
          </a:bodyPr>
          <a:lstStyle/>
          <a:p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Last paragraph</a:t>
            </a:r>
          </a:p>
          <a:p>
            <a:pPr lvl="1"/>
            <a:r>
              <a:rPr lang="en-US" sz="2600" dirty="0" smtClean="0"/>
              <a:t>Should leave a strong impression</a:t>
            </a:r>
          </a:p>
          <a:p>
            <a:pPr lvl="1"/>
            <a:r>
              <a:rPr lang="en-US" sz="2600" dirty="0" smtClean="0"/>
              <a:t>Restates the argument (cf. </a:t>
            </a:r>
            <a:r>
              <a:rPr lang="en-US" sz="2600" b="1" u="sng" dirty="0" smtClean="0"/>
              <a:t>thesis</a:t>
            </a:r>
            <a:r>
              <a:rPr lang="en-US" sz="2600" dirty="0" smtClean="0"/>
              <a:t>)</a:t>
            </a:r>
          </a:p>
          <a:p>
            <a:pPr lvl="1"/>
            <a:r>
              <a:rPr lang="en-US" sz="2600" dirty="0" smtClean="0"/>
              <a:t>Usually summarizes the major points (not all)</a:t>
            </a:r>
          </a:p>
          <a:p>
            <a:pPr lvl="1"/>
            <a:r>
              <a:rPr lang="en-US" sz="2600" dirty="0" smtClean="0"/>
              <a:t>Draws a final conclusion</a:t>
            </a:r>
          </a:p>
          <a:p>
            <a:pPr lvl="1"/>
            <a:endParaRPr lang="en-US" sz="2600" dirty="0" smtClean="0"/>
          </a:p>
          <a:p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Don’t</a:t>
            </a:r>
          </a:p>
          <a:p>
            <a:pPr lvl="1"/>
            <a:r>
              <a:rPr lang="en-US" sz="2600" dirty="0" smtClean="0"/>
              <a:t>Introduce new ideas concepts that need explanation</a:t>
            </a:r>
          </a:p>
          <a:p>
            <a:pPr lvl="1"/>
            <a:r>
              <a:rPr lang="en-US" sz="2600" dirty="0" smtClean="0"/>
              <a:t>End with a quote (</a:t>
            </a:r>
            <a:r>
              <a:rPr lang="en-US" sz="2600" b="1" u="sng" dirty="0" smtClean="0"/>
              <a:t>be original</a:t>
            </a:r>
            <a:r>
              <a:rPr lang="en-US" sz="2600" dirty="0" smtClean="0"/>
              <a:t>)</a:t>
            </a:r>
          </a:p>
          <a:p>
            <a:pPr lvl="1"/>
            <a:r>
              <a:rPr lang="en-US" sz="2600" dirty="0" smtClean="0"/>
              <a:t>Discourage or dismiss your own interpretation</a:t>
            </a:r>
          </a:p>
          <a:p>
            <a:pPr lvl="1"/>
            <a:r>
              <a:rPr lang="en-US" sz="2600" dirty="0" smtClean="0"/>
              <a:t>End on a vague note (‘closure’)</a:t>
            </a:r>
          </a:p>
        </p:txBody>
      </p:sp>
    </p:spTree>
    <p:extLst>
      <p:ext uri="{BB962C8B-B14F-4D97-AF65-F5344CB8AC3E}">
        <p14:creationId xmlns:p14="http://schemas.microsoft.com/office/powerpoint/2010/main" val="399625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/>
          <a:lstStyle/>
          <a:p>
            <a:r>
              <a:rPr lang="en-US" u="sng" dirty="0" smtClean="0"/>
              <a:t>Sources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fld id="{87BBF803-A293-E448-9D27-0AFB4F9B5C07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799"/>
            <a:ext cx="8280400" cy="5190067"/>
          </a:xfrm>
        </p:spPr>
        <p:txBody>
          <a:bodyPr>
            <a:normAutofit/>
          </a:bodyPr>
          <a:lstStyle/>
          <a:p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List of works cited</a:t>
            </a:r>
          </a:p>
          <a:p>
            <a:pPr lvl="1"/>
            <a:r>
              <a:rPr lang="en-US" dirty="0" smtClean="0"/>
              <a:t>Only mention those that are </a:t>
            </a:r>
            <a:r>
              <a:rPr lang="en-US" b="1" dirty="0" smtClean="0"/>
              <a:t>cited </a:t>
            </a:r>
            <a:r>
              <a:rPr lang="en-US" dirty="0" smtClean="0"/>
              <a:t>in your paper! (≠ Bibliography)</a:t>
            </a:r>
          </a:p>
          <a:p>
            <a:pPr lvl="1"/>
            <a:r>
              <a:rPr lang="en-US" dirty="0" smtClean="0"/>
              <a:t>Leave out those that you have read but did not use…</a:t>
            </a:r>
          </a:p>
          <a:p>
            <a:pPr lvl="1"/>
            <a:r>
              <a:rPr lang="en-US" dirty="0" smtClean="0"/>
              <a:t>Include both </a:t>
            </a:r>
            <a:r>
              <a:rPr lang="en-US" u="sng" dirty="0" smtClean="0"/>
              <a:t>primary</a:t>
            </a:r>
            <a:r>
              <a:rPr lang="en-US" dirty="0" smtClean="0"/>
              <a:t> and </a:t>
            </a:r>
            <a:r>
              <a:rPr lang="en-US" u="sng" dirty="0" smtClean="0"/>
              <a:t>secondary</a:t>
            </a:r>
            <a:r>
              <a:rPr lang="en-US" dirty="0" smtClean="0"/>
              <a:t> sources in one list</a:t>
            </a:r>
          </a:p>
          <a:p>
            <a:pPr lvl="1"/>
            <a:r>
              <a:rPr lang="en-US" dirty="0" smtClean="0"/>
              <a:t>Are alphabetically arranged by author’s last name</a:t>
            </a:r>
          </a:p>
          <a:p>
            <a:pPr lvl="1"/>
            <a:r>
              <a:rPr lang="en-US" dirty="0" smtClean="0"/>
              <a:t>Follow </a:t>
            </a:r>
            <a:r>
              <a:rPr lang="en-US" b="1" dirty="0" smtClean="0"/>
              <a:t>only </a:t>
            </a:r>
            <a:r>
              <a:rPr lang="en-US" dirty="0" smtClean="0"/>
              <a:t>the MLA guidelines</a:t>
            </a:r>
          </a:p>
          <a:p>
            <a:pPr lvl="2">
              <a:buNone/>
            </a:pPr>
            <a:endParaRPr lang="en-US" dirty="0" smtClean="0">
              <a:ea typeface="ＭＳ Ｐゴシック" pitchFamily="-107" charset="-128"/>
            </a:endParaRPr>
          </a:p>
          <a:p>
            <a:pPr>
              <a:buNone/>
            </a:pPr>
            <a:endParaRPr lang="en-US" dirty="0" smtClean="0">
              <a:solidFill>
                <a:srgbClr val="000000"/>
              </a:solidFill>
              <a:latin typeface="Perpetua"/>
              <a:cs typeface="Perpet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/>
          <a:lstStyle/>
          <a:p>
            <a:r>
              <a:rPr lang="en-US" u="sng" dirty="0" smtClean="0"/>
              <a:t>Monographs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fld id="{87BBF803-A293-E448-9D27-0AFB4F9B5C07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799"/>
            <a:ext cx="8280400" cy="5190067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Monographs are usually written by </a:t>
            </a:r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one author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As opposed to essay collections =&gt; several authors, one </a:t>
            </a:r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editor</a:t>
            </a:r>
          </a:p>
          <a:p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They are the </a:t>
            </a:r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easiest 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sources to list</a:t>
            </a:r>
          </a:p>
          <a:p>
            <a:pPr>
              <a:buNone/>
            </a:pPr>
            <a:endParaRPr lang="en-US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pPr>
              <a:buNone/>
            </a:pPr>
            <a:r>
              <a:rPr lang="nl-NL" dirty="0" err="1" smtClean="0"/>
              <a:t>Giger</a:t>
            </a:r>
            <a:r>
              <a:rPr lang="nl-NL" dirty="0" smtClean="0"/>
              <a:t>, Romeo. </a:t>
            </a:r>
            <a:r>
              <a:rPr lang="nl-NL" i="1" dirty="0" smtClean="0"/>
              <a:t>The Creative </a:t>
            </a:r>
            <a:r>
              <a:rPr lang="nl-NL" i="1" dirty="0" err="1" smtClean="0"/>
              <a:t>Void</a:t>
            </a:r>
            <a:r>
              <a:rPr lang="nl-NL" i="1" dirty="0" smtClean="0"/>
              <a:t>: Hemingway’s Iceberg </a:t>
            </a:r>
            <a:r>
              <a:rPr lang="nl-NL" i="1" dirty="0" err="1" smtClean="0"/>
              <a:t>Theory</a:t>
            </a:r>
            <a:r>
              <a:rPr lang="nl-NL" dirty="0" smtClean="0"/>
              <a:t>. Francke, 1977. </a:t>
            </a:r>
          </a:p>
          <a:p>
            <a:pPr>
              <a:buNone/>
            </a:pPr>
            <a:r>
              <a:rPr lang="nl-NL" dirty="0" err="1" smtClean="0"/>
              <a:t>Gurko</a:t>
            </a:r>
            <a:r>
              <a:rPr lang="nl-NL" dirty="0" smtClean="0"/>
              <a:t>, Leo. </a:t>
            </a:r>
            <a:r>
              <a:rPr lang="nl-NL" i="1" dirty="0" smtClean="0"/>
              <a:t>Ernest </a:t>
            </a:r>
            <a:r>
              <a:rPr lang="nl-NL" i="1" dirty="0" err="1" smtClean="0"/>
              <a:t>Hemingway</a:t>
            </a:r>
            <a:r>
              <a:rPr lang="nl-NL" i="1" dirty="0" smtClean="0"/>
              <a:t> and the </a:t>
            </a:r>
            <a:r>
              <a:rPr lang="nl-NL" i="1" dirty="0" err="1" smtClean="0"/>
              <a:t>Pursuit</a:t>
            </a:r>
            <a:r>
              <a:rPr lang="nl-NL" i="1" dirty="0" smtClean="0"/>
              <a:t> of </a:t>
            </a:r>
            <a:r>
              <a:rPr lang="nl-NL" i="1" dirty="0" err="1" smtClean="0"/>
              <a:t>Heroism</a:t>
            </a:r>
            <a:r>
              <a:rPr lang="nl-NL" dirty="0" smtClean="0"/>
              <a:t>. </a:t>
            </a:r>
            <a:r>
              <a:rPr lang="nl-NL" dirty="0" err="1" smtClean="0"/>
              <a:t>Crowell</a:t>
            </a:r>
            <a:r>
              <a:rPr lang="nl-NL" dirty="0" smtClean="0"/>
              <a:t>, 1968. 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err="1" smtClean="0"/>
              <a:t>Note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titles</a:t>
            </a:r>
            <a:r>
              <a:rPr lang="nl-NL" dirty="0" smtClean="0"/>
              <a:t> are </a:t>
            </a:r>
            <a:r>
              <a:rPr lang="nl-NL" dirty="0" err="1" smtClean="0"/>
              <a:t>always</a:t>
            </a:r>
            <a:r>
              <a:rPr lang="nl-NL" dirty="0" smtClean="0"/>
              <a:t> </a:t>
            </a:r>
            <a:r>
              <a:rPr lang="nl-NL" b="1" dirty="0" err="1" smtClean="0"/>
              <a:t>capitalized</a:t>
            </a:r>
            <a:r>
              <a:rPr lang="nl-NL" b="1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b="1" dirty="0" err="1" smtClean="0"/>
              <a:t>italicized</a:t>
            </a:r>
            <a:r>
              <a:rPr lang="nl-NL" dirty="0" smtClean="0"/>
              <a:t>.</a:t>
            </a:r>
            <a:endParaRPr lang="nl-NL" b="1" dirty="0" smtClean="0"/>
          </a:p>
          <a:p>
            <a:r>
              <a:rPr lang="nl-NL" dirty="0" err="1" smtClean="0"/>
              <a:t>Whenever</a:t>
            </a:r>
            <a:r>
              <a:rPr lang="nl-NL" dirty="0" smtClean="0"/>
              <a:t> a </a:t>
            </a:r>
            <a:r>
              <a:rPr lang="nl-NL" dirty="0" err="1" smtClean="0"/>
              <a:t>colon</a:t>
            </a:r>
            <a:r>
              <a:rPr lang="nl-NL" dirty="0" smtClean="0"/>
              <a:t> </a:t>
            </a:r>
            <a:r>
              <a:rPr lang="nl-NL" dirty="0" err="1" smtClean="0"/>
              <a:t>separates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r>
              <a:rPr lang="nl-NL" dirty="0" smtClean="0"/>
              <a:t> and </a:t>
            </a:r>
            <a:r>
              <a:rPr lang="nl-NL" dirty="0" err="1" smtClean="0"/>
              <a:t>subtitle</a:t>
            </a:r>
            <a:r>
              <a:rPr lang="nl-NL" dirty="0" smtClean="0"/>
              <a:t>, </a:t>
            </a:r>
            <a:r>
              <a:rPr lang="nl-NL" dirty="0" err="1" smtClean="0"/>
              <a:t>use</a:t>
            </a:r>
            <a:r>
              <a:rPr lang="nl-NL" dirty="0" smtClean="0"/>
              <a:t> a </a:t>
            </a:r>
            <a:r>
              <a:rPr lang="nl-NL" b="1" dirty="0" err="1" smtClean="0"/>
              <a:t>capital</a:t>
            </a:r>
            <a:r>
              <a:rPr lang="nl-NL" b="1" dirty="0" smtClean="0"/>
              <a:t> </a:t>
            </a:r>
          </a:p>
          <a:p>
            <a:pPr>
              <a:buNone/>
            </a:pPr>
            <a:endParaRPr lang="en-US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pPr>
              <a:buNone/>
            </a:pPr>
            <a:endParaRPr lang="en-US" dirty="0" smtClean="0">
              <a:solidFill>
                <a:srgbClr val="000000"/>
              </a:solidFill>
              <a:latin typeface="Perpetua"/>
              <a:cs typeface="Perpet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/>
          <a:lstStyle/>
          <a:p>
            <a:r>
              <a:rPr lang="en-US" u="sng" dirty="0" smtClean="0"/>
              <a:t>Edited Volumes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fld id="{87BBF803-A293-E448-9D27-0AFB4F9B5C07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799"/>
            <a:ext cx="8280400" cy="5190067"/>
          </a:xfrm>
        </p:spPr>
        <p:txBody>
          <a:bodyPr>
            <a:normAutofit lnSpcReduction="10000"/>
          </a:bodyPr>
          <a:lstStyle/>
          <a:p>
            <a:r>
              <a:rPr lang="en-US" sz="2300" dirty="0" smtClean="0">
                <a:ea typeface="ＭＳ Ｐゴシック" pitchFamily="-107" charset="-128"/>
                <a:cs typeface="ＭＳ Ｐゴシック" pitchFamily="-107" charset="-128"/>
              </a:rPr>
              <a:t>Chapters from an anthology require </a:t>
            </a:r>
            <a:r>
              <a:rPr lang="en-US" sz="2300" b="1" dirty="0" smtClean="0">
                <a:ea typeface="ＭＳ Ｐゴシック" pitchFamily="-107" charset="-128"/>
                <a:cs typeface="ＭＳ Ｐゴシック" pitchFamily="-107" charset="-128"/>
              </a:rPr>
              <a:t>more information</a:t>
            </a:r>
          </a:p>
          <a:p>
            <a:r>
              <a:rPr lang="en-US" sz="2300" dirty="0" smtClean="0">
                <a:ea typeface="ＭＳ Ｐゴシック" pitchFamily="-107" charset="-128"/>
                <a:cs typeface="ＭＳ Ｐゴシック" pitchFamily="-107" charset="-128"/>
              </a:rPr>
              <a:t>Refer to and list under the </a:t>
            </a:r>
            <a:r>
              <a:rPr lang="en-US" sz="2300" b="1" dirty="0" smtClean="0">
                <a:ea typeface="ＭＳ Ｐゴシック" pitchFamily="-107" charset="-128"/>
                <a:cs typeface="ＭＳ Ｐゴシック" pitchFamily="-107" charset="-128"/>
              </a:rPr>
              <a:t>author’s name</a:t>
            </a:r>
            <a:r>
              <a:rPr lang="en-US" sz="2300" dirty="0" smtClean="0">
                <a:ea typeface="ＭＳ Ｐゴシック" pitchFamily="-107" charset="-128"/>
                <a:cs typeface="ＭＳ Ｐゴシック" pitchFamily="-107" charset="-128"/>
              </a:rPr>
              <a:t>, not the editor’s</a:t>
            </a:r>
            <a:endParaRPr lang="en-US" sz="2300" b="1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pPr>
              <a:buNone/>
            </a:pPr>
            <a:endParaRPr lang="en-US" sz="2300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pPr>
              <a:buNone/>
            </a:pPr>
            <a:r>
              <a:rPr lang="nl-NL" sz="2300" dirty="0" smtClean="0"/>
              <a:t>Hoffman, Stephen K. “</a:t>
            </a:r>
            <a:r>
              <a:rPr lang="nl-NL" sz="2300" dirty="0" err="1" smtClean="0"/>
              <a:t>Nada</a:t>
            </a:r>
            <a:r>
              <a:rPr lang="nl-NL" sz="2300" dirty="0" smtClean="0"/>
              <a:t> and the Clean, Well-</a:t>
            </a:r>
            <a:r>
              <a:rPr lang="nl-NL" sz="2300" dirty="0" err="1" smtClean="0"/>
              <a:t>Lighted</a:t>
            </a:r>
            <a:r>
              <a:rPr lang="nl-NL" sz="2300" dirty="0" smtClean="0"/>
              <a:t> Place: The </a:t>
            </a:r>
            <a:r>
              <a:rPr lang="nl-NL" sz="2300" dirty="0" err="1" smtClean="0"/>
              <a:t>Unity</a:t>
            </a:r>
            <a:r>
              <a:rPr lang="nl-NL" sz="2300" dirty="0" smtClean="0"/>
              <a:t> of Hemingway’s Short Fiction.” </a:t>
            </a:r>
            <a:r>
              <a:rPr lang="nl-NL" sz="2300" i="1" dirty="0" smtClean="0"/>
              <a:t>New Critical Approaches to the Short </a:t>
            </a:r>
            <a:r>
              <a:rPr lang="nl-NL" sz="2300" i="1" dirty="0" err="1" smtClean="0"/>
              <a:t>Stories</a:t>
            </a:r>
            <a:r>
              <a:rPr lang="nl-NL" sz="2300" i="1" dirty="0" smtClean="0"/>
              <a:t> of Ernest </a:t>
            </a:r>
            <a:r>
              <a:rPr lang="nl-NL" sz="2300" i="1" dirty="0" err="1" smtClean="0"/>
              <a:t>Hemingway</a:t>
            </a:r>
            <a:r>
              <a:rPr lang="nl-NL" sz="2300" dirty="0" smtClean="0"/>
              <a:t>, </a:t>
            </a:r>
            <a:r>
              <a:rPr lang="nl-NL" sz="2300" dirty="0" err="1" smtClean="0"/>
              <a:t>edited</a:t>
            </a:r>
            <a:r>
              <a:rPr lang="nl-NL" sz="2300" dirty="0" smtClean="0"/>
              <a:t> </a:t>
            </a:r>
            <a:r>
              <a:rPr lang="nl-NL" sz="2300" dirty="0" err="1" smtClean="0"/>
              <a:t>by</a:t>
            </a:r>
            <a:r>
              <a:rPr lang="nl-NL" sz="2300" dirty="0" smtClean="0"/>
              <a:t> Jackson J. </a:t>
            </a:r>
            <a:r>
              <a:rPr lang="nl-NL" sz="2300" dirty="0" err="1" smtClean="0"/>
              <a:t>Benson</a:t>
            </a:r>
            <a:r>
              <a:rPr lang="nl-NL" sz="2300" dirty="0" smtClean="0"/>
              <a:t>, Duke UP, 1990, pp. 172-191. </a:t>
            </a:r>
          </a:p>
          <a:p>
            <a:pPr>
              <a:buNone/>
            </a:pPr>
            <a:r>
              <a:rPr lang="nl-NL" sz="2300" dirty="0" err="1" smtClean="0"/>
              <a:t>Sanderson</a:t>
            </a:r>
            <a:r>
              <a:rPr lang="nl-NL" sz="2300" dirty="0" smtClean="0"/>
              <a:t>, </a:t>
            </a:r>
            <a:r>
              <a:rPr lang="nl-NL" sz="2300" dirty="0" err="1" smtClean="0"/>
              <a:t>Rena</a:t>
            </a:r>
            <a:r>
              <a:rPr lang="nl-NL" sz="2300" dirty="0" smtClean="0"/>
              <a:t>. “</a:t>
            </a:r>
            <a:r>
              <a:rPr lang="nl-NL" sz="2300" dirty="0" err="1" smtClean="0"/>
              <a:t>Hemingway</a:t>
            </a:r>
            <a:r>
              <a:rPr lang="nl-NL" sz="2300" dirty="0" smtClean="0"/>
              <a:t> and Gender </a:t>
            </a:r>
            <a:r>
              <a:rPr lang="nl-NL" sz="2300" dirty="0" err="1" smtClean="0"/>
              <a:t>History</a:t>
            </a:r>
            <a:r>
              <a:rPr lang="nl-NL" sz="2300" dirty="0" smtClean="0"/>
              <a:t>.” </a:t>
            </a:r>
            <a:r>
              <a:rPr lang="nl-NL" sz="2300" i="1" dirty="0" smtClean="0"/>
              <a:t>The Cambridge Companion </a:t>
            </a:r>
            <a:r>
              <a:rPr lang="nl-NL" sz="2300" i="1" dirty="0" err="1" smtClean="0"/>
              <a:t>to</a:t>
            </a:r>
            <a:r>
              <a:rPr lang="nl-NL" sz="2300" i="1" dirty="0" smtClean="0"/>
              <a:t> </a:t>
            </a:r>
            <a:r>
              <a:rPr lang="nl-NL" sz="2300" i="1" dirty="0" err="1" smtClean="0"/>
              <a:t>Hemingway</a:t>
            </a:r>
            <a:r>
              <a:rPr lang="nl-NL" sz="2300" dirty="0" smtClean="0"/>
              <a:t>, </a:t>
            </a:r>
            <a:r>
              <a:rPr lang="nl-NL" sz="2300" dirty="0" err="1" smtClean="0"/>
              <a:t>edited</a:t>
            </a:r>
            <a:r>
              <a:rPr lang="nl-NL" sz="2300" dirty="0" smtClean="0"/>
              <a:t> </a:t>
            </a:r>
            <a:r>
              <a:rPr lang="nl-NL" sz="2300" dirty="0" err="1" smtClean="0"/>
              <a:t>by</a:t>
            </a:r>
            <a:r>
              <a:rPr lang="nl-NL" sz="2300" dirty="0" smtClean="0"/>
              <a:t> Scott </a:t>
            </a:r>
            <a:r>
              <a:rPr lang="nl-NL" sz="2300" dirty="0" err="1" smtClean="0"/>
              <a:t>Donaldson</a:t>
            </a:r>
            <a:r>
              <a:rPr lang="nl-NL" sz="2300" dirty="0" smtClean="0"/>
              <a:t>, Cambridge UP, 1999, pp. 170-196.</a:t>
            </a:r>
          </a:p>
          <a:p>
            <a:pPr>
              <a:buNone/>
            </a:pPr>
            <a:endParaRPr lang="nl-NL" sz="2300" dirty="0" smtClean="0"/>
          </a:p>
          <a:p>
            <a:r>
              <a:rPr lang="nl-NL" sz="2300" b="1" dirty="0" smtClean="0"/>
              <a:t>Never </a:t>
            </a:r>
            <a:r>
              <a:rPr lang="nl-NL" sz="2300" b="1" i="1" dirty="0" err="1"/>
              <a:t>italicize</a:t>
            </a:r>
            <a:r>
              <a:rPr lang="nl-NL" sz="2300" b="1" i="1" dirty="0"/>
              <a:t> </a:t>
            </a:r>
            <a:r>
              <a:rPr lang="nl-NL" sz="2300" dirty="0" err="1"/>
              <a:t>chapter</a:t>
            </a:r>
            <a:r>
              <a:rPr lang="nl-NL" sz="2300" dirty="0"/>
              <a:t> </a:t>
            </a:r>
            <a:r>
              <a:rPr lang="nl-NL" sz="2300" dirty="0" err="1"/>
              <a:t>titles</a:t>
            </a:r>
            <a:r>
              <a:rPr lang="nl-NL" sz="2300" dirty="0"/>
              <a:t> </a:t>
            </a:r>
            <a:r>
              <a:rPr lang="nl-NL" sz="2300" dirty="0" smtClean="0"/>
              <a:t>(</a:t>
            </a:r>
            <a:r>
              <a:rPr lang="nl-NL" sz="2300" dirty="0" err="1" smtClean="0"/>
              <a:t>italics</a:t>
            </a:r>
            <a:r>
              <a:rPr lang="nl-NL" sz="2300" dirty="0" smtClean="0"/>
              <a:t> are </a:t>
            </a:r>
            <a:r>
              <a:rPr lang="nl-NL" sz="2300" dirty="0" err="1" smtClean="0"/>
              <a:t>only</a:t>
            </a:r>
            <a:r>
              <a:rPr lang="nl-NL" sz="2300" dirty="0" smtClean="0"/>
              <a:t> </a:t>
            </a:r>
            <a:r>
              <a:rPr lang="nl-NL" sz="2300" dirty="0" err="1" smtClean="0"/>
              <a:t>used</a:t>
            </a:r>
            <a:r>
              <a:rPr lang="nl-NL" sz="2300" dirty="0" smtClean="0"/>
              <a:t> </a:t>
            </a:r>
            <a:r>
              <a:rPr lang="nl-NL" sz="2300" dirty="0" err="1" smtClean="0"/>
              <a:t>for</a:t>
            </a:r>
            <a:r>
              <a:rPr lang="nl-NL" sz="2300" dirty="0" smtClean="0"/>
              <a:t> </a:t>
            </a:r>
            <a:r>
              <a:rPr lang="nl-NL" sz="2300" dirty="0" err="1" smtClean="0"/>
              <a:t>book</a:t>
            </a:r>
            <a:r>
              <a:rPr lang="nl-NL" sz="2300" dirty="0" smtClean="0"/>
              <a:t> </a:t>
            </a:r>
            <a:r>
              <a:rPr lang="nl-NL" sz="2300" dirty="0" err="1" smtClean="0"/>
              <a:t>titles</a:t>
            </a:r>
            <a:r>
              <a:rPr lang="nl-NL" sz="2300" dirty="0" smtClean="0"/>
              <a:t>), but put </a:t>
            </a:r>
            <a:r>
              <a:rPr lang="nl-NL" sz="2300" dirty="0" err="1" smtClean="0"/>
              <a:t>them</a:t>
            </a:r>
            <a:r>
              <a:rPr lang="nl-NL" sz="2300" dirty="0" smtClean="0"/>
              <a:t> </a:t>
            </a:r>
            <a:r>
              <a:rPr lang="nl-NL" sz="2300" dirty="0" err="1" smtClean="0"/>
              <a:t>between</a:t>
            </a:r>
            <a:r>
              <a:rPr lang="nl-NL" sz="2300" dirty="0" smtClean="0"/>
              <a:t> </a:t>
            </a:r>
            <a:r>
              <a:rPr lang="nl-NL" sz="2300" dirty="0" err="1" smtClean="0"/>
              <a:t>quotation</a:t>
            </a:r>
            <a:r>
              <a:rPr lang="nl-NL" sz="2300" dirty="0" smtClean="0"/>
              <a:t> </a:t>
            </a:r>
            <a:r>
              <a:rPr lang="nl-NL" sz="2300" dirty="0" err="1" smtClean="0"/>
              <a:t>marks</a:t>
            </a:r>
            <a:endParaRPr lang="nl-NL" sz="2300" dirty="0" smtClean="0"/>
          </a:p>
          <a:p>
            <a:r>
              <a:rPr lang="nl-NL" sz="2300" b="1" dirty="0" err="1" smtClean="0"/>
              <a:t>Capitalize</a:t>
            </a:r>
            <a:r>
              <a:rPr lang="nl-NL" sz="2300" b="1" dirty="0" smtClean="0"/>
              <a:t> </a:t>
            </a:r>
            <a:r>
              <a:rPr lang="nl-NL" sz="2300" dirty="0" err="1" smtClean="0"/>
              <a:t>subtitles</a:t>
            </a:r>
            <a:r>
              <a:rPr lang="nl-NL" sz="2300" dirty="0" smtClean="0"/>
              <a:t> </a:t>
            </a:r>
            <a:r>
              <a:rPr lang="nl-NL" sz="2300" dirty="0" err="1" smtClean="0"/>
              <a:t>after</a:t>
            </a:r>
            <a:r>
              <a:rPr lang="nl-NL" sz="2300" dirty="0" smtClean="0"/>
              <a:t> a colon </a:t>
            </a:r>
            <a:r>
              <a:rPr lang="nl-NL" sz="2300" dirty="0" err="1" smtClean="0"/>
              <a:t>and</a:t>
            </a:r>
            <a:endParaRPr lang="nl-NL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/>
          <a:lstStyle/>
          <a:p>
            <a:r>
              <a:rPr lang="en-US" u="sng" dirty="0" smtClean="0"/>
              <a:t>Short Stories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fld id="{87BBF803-A293-E448-9D27-0AFB4F9B5C07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799"/>
            <a:ext cx="8280400" cy="5190067"/>
          </a:xfrm>
        </p:spPr>
        <p:txBody>
          <a:bodyPr anchor="t">
            <a:normAutofit/>
          </a:bodyPr>
          <a:lstStyle/>
          <a:p>
            <a:r>
              <a:rPr lang="nl-BE" sz="2500" dirty="0" smtClean="0"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nl-BE" sz="2500" b="1" dirty="0" smtClean="0">
                <a:ea typeface="ＭＳ Ｐゴシック" pitchFamily="-107" charset="-128"/>
                <a:cs typeface="ＭＳ Ｐゴシック" pitchFamily="-107" charset="-128"/>
              </a:rPr>
              <a:t>same rules </a:t>
            </a:r>
            <a:r>
              <a:rPr lang="nl-BE" sz="2500" dirty="0" smtClean="0">
                <a:ea typeface="ＭＳ Ｐゴシック" pitchFamily="-107" charset="-128"/>
                <a:cs typeface="ＭＳ Ｐゴシック" pitchFamily="-107" charset="-128"/>
              </a:rPr>
              <a:t>apply to short stories</a:t>
            </a:r>
          </a:p>
          <a:p>
            <a:endParaRPr lang="nl-BE" sz="2500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pPr>
              <a:buNone/>
            </a:pPr>
            <a:r>
              <a:rPr lang="nl-NL" sz="2500" dirty="0" err="1" smtClean="0"/>
              <a:t>Hemingway</a:t>
            </a:r>
            <a:r>
              <a:rPr lang="nl-NL" sz="2500" dirty="0" smtClean="0"/>
              <a:t>, Ernest. “Hills Like White </a:t>
            </a:r>
            <a:r>
              <a:rPr lang="nl-NL" sz="2500" dirty="0" err="1" smtClean="0"/>
              <a:t>Elephants</a:t>
            </a:r>
            <a:r>
              <a:rPr lang="nl-NL" sz="2500" dirty="0" smtClean="0"/>
              <a:t>.” </a:t>
            </a:r>
            <a:r>
              <a:rPr lang="nl-NL" sz="2500" i="1" dirty="0" smtClean="0"/>
              <a:t>The Short </a:t>
            </a:r>
            <a:r>
              <a:rPr lang="nl-NL" sz="2500" i="1" dirty="0" err="1" smtClean="0"/>
              <a:t>Stories</a:t>
            </a:r>
            <a:r>
              <a:rPr lang="nl-NL" sz="2500" dirty="0"/>
              <a:t>,</a:t>
            </a:r>
            <a:r>
              <a:rPr lang="nl-NL" sz="2500" dirty="0" smtClean="0"/>
              <a:t> </a:t>
            </a:r>
            <a:r>
              <a:rPr lang="nl-NL" sz="2500" dirty="0" err="1" smtClean="0"/>
              <a:t>Scribner</a:t>
            </a:r>
            <a:r>
              <a:rPr lang="nl-NL" sz="2500" dirty="0" smtClean="0"/>
              <a:t>, 1997, pp. 251-255. </a:t>
            </a:r>
          </a:p>
          <a:p>
            <a:pPr>
              <a:buNone/>
            </a:pPr>
            <a:endParaRPr lang="nl-NL" sz="2500" dirty="0" smtClean="0"/>
          </a:p>
          <a:p>
            <a:r>
              <a:rPr lang="nl-NL" sz="2500" dirty="0" err="1" smtClean="0"/>
              <a:t>Make</a:t>
            </a:r>
            <a:r>
              <a:rPr lang="nl-NL" sz="2500" dirty="0" smtClean="0"/>
              <a:t> </a:t>
            </a:r>
            <a:r>
              <a:rPr lang="nl-NL" sz="2500" dirty="0" err="1" smtClean="0"/>
              <a:t>sure</a:t>
            </a:r>
            <a:r>
              <a:rPr lang="nl-NL" sz="2500" dirty="0" smtClean="0"/>
              <a:t> to place the </a:t>
            </a:r>
            <a:r>
              <a:rPr lang="nl-NL" sz="2500" b="1" dirty="0" smtClean="0"/>
              <a:t>full stop </a:t>
            </a:r>
            <a:r>
              <a:rPr lang="nl-NL" sz="2500" dirty="0" err="1" smtClean="0"/>
              <a:t>inside</a:t>
            </a:r>
            <a:r>
              <a:rPr lang="nl-NL" sz="2500" dirty="0" smtClean="0"/>
              <a:t> the double </a:t>
            </a:r>
            <a:r>
              <a:rPr lang="nl-NL" sz="2500" dirty="0" err="1" smtClean="0"/>
              <a:t>quotation</a:t>
            </a:r>
            <a:r>
              <a:rPr lang="nl-NL" sz="2500" dirty="0" smtClean="0"/>
              <a:t> </a:t>
            </a:r>
            <a:r>
              <a:rPr lang="nl-NL" sz="2500" dirty="0" err="1" smtClean="0"/>
              <a:t>marks</a:t>
            </a:r>
            <a:endParaRPr lang="nl-NL" sz="2500" dirty="0" smtClean="0"/>
          </a:p>
          <a:p>
            <a:r>
              <a:rPr lang="nl-NL" sz="2500" b="1" dirty="0" smtClean="0"/>
              <a:t>Never </a:t>
            </a:r>
            <a:r>
              <a:rPr lang="nl-NL" sz="2500" b="1" i="1" dirty="0" err="1" smtClean="0"/>
              <a:t>italicize</a:t>
            </a:r>
            <a:r>
              <a:rPr lang="nl-NL" sz="2500" b="1" i="1" dirty="0" smtClean="0"/>
              <a:t> </a:t>
            </a:r>
            <a:r>
              <a:rPr lang="nl-NL" sz="2500" dirty="0" smtClean="0"/>
              <a:t>the </a:t>
            </a:r>
            <a:r>
              <a:rPr lang="nl-NL" sz="2500" dirty="0" err="1" smtClean="0"/>
              <a:t>title</a:t>
            </a:r>
            <a:r>
              <a:rPr lang="nl-NL" sz="2500" dirty="0" smtClean="0"/>
              <a:t> of a story</a:t>
            </a:r>
          </a:p>
          <a:p>
            <a:pPr>
              <a:buNone/>
            </a:pPr>
            <a:endParaRPr lang="nl-NL" sz="2500" dirty="0" smtClean="0"/>
          </a:p>
          <a:p>
            <a:pPr>
              <a:buNone/>
            </a:pPr>
            <a:endParaRPr lang="nl-NL" sz="2500" dirty="0" smtClean="0"/>
          </a:p>
          <a:p>
            <a:endParaRPr lang="nl-NL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/>
          <a:lstStyle/>
          <a:p>
            <a:r>
              <a:rPr lang="en-US" u="sng" dirty="0" smtClean="0"/>
              <a:t>Articles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fld id="{87BBF803-A293-E448-9D27-0AFB4F9B5C07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799"/>
            <a:ext cx="8280400" cy="5190067"/>
          </a:xfrm>
        </p:spPr>
        <p:txBody>
          <a:bodyPr anchor="t">
            <a:normAutofit fontScale="92500" lnSpcReduction="10000"/>
          </a:bodyPr>
          <a:lstStyle/>
          <a:p>
            <a:r>
              <a:rPr lang="nl-NL" sz="2400" dirty="0" err="1" smtClean="0"/>
              <a:t>Articles</a:t>
            </a:r>
            <a:r>
              <a:rPr lang="nl-NL" sz="2400" dirty="0" smtClean="0"/>
              <a:t> in </a:t>
            </a:r>
            <a:r>
              <a:rPr lang="nl-NL" sz="2400" dirty="0" err="1" smtClean="0"/>
              <a:t>periodicals</a:t>
            </a:r>
            <a:r>
              <a:rPr lang="nl-NL" sz="2400" dirty="0" smtClean="0"/>
              <a:t> (</a:t>
            </a:r>
            <a:r>
              <a:rPr lang="nl-NL" sz="2400" dirty="0" err="1" smtClean="0"/>
              <a:t>journals</a:t>
            </a:r>
            <a:r>
              <a:rPr lang="nl-NL" sz="2400" dirty="0" smtClean="0"/>
              <a:t>) are </a:t>
            </a:r>
            <a:r>
              <a:rPr lang="nl-NL" sz="2400" dirty="0" err="1" smtClean="0"/>
              <a:t>rendered</a:t>
            </a:r>
            <a:r>
              <a:rPr lang="nl-NL" sz="2400" dirty="0" smtClean="0"/>
              <a:t> as </a:t>
            </a:r>
            <a:r>
              <a:rPr lang="nl-NL" sz="2400" dirty="0" err="1" smtClean="0"/>
              <a:t>follows</a:t>
            </a:r>
            <a:r>
              <a:rPr lang="nl-NL" sz="2400" dirty="0" smtClean="0"/>
              <a:t>:</a:t>
            </a:r>
          </a:p>
          <a:p>
            <a:pPr>
              <a:buNone/>
            </a:pPr>
            <a:r>
              <a:rPr lang="nl-NL" sz="2400" dirty="0" err="1" smtClean="0"/>
              <a:t>Benert</a:t>
            </a:r>
            <a:r>
              <a:rPr lang="nl-NL" sz="2400" dirty="0" smtClean="0"/>
              <a:t>, Annette. “Survival Through </a:t>
            </a:r>
            <a:r>
              <a:rPr lang="nl-NL" sz="2400" dirty="0" err="1" smtClean="0"/>
              <a:t>Irony</a:t>
            </a:r>
            <a:r>
              <a:rPr lang="nl-NL" sz="2400" dirty="0" smtClean="0"/>
              <a:t>: Hemingway’s ‘A Clean, Well-</a:t>
            </a:r>
            <a:r>
              <a:rPr lang="nl-NL" sz="2400" dirty="0" err="1" smtClean="0"/>
              <a:t>Lighted</a:t>
            </a:r>
            <a:r>
              <a:rPr lang="nl-NL" sz="2400" dirty="0" smtClean="0"/>
              <a:t> </a:t>
            </a:r>
            <a:r>
              <a:rPr lang="nl-NL" sz="2400" dirty="0" err="1" smtClean="0"/>
              <a:t>Place</a:t>
            </a:r>
            <a:r>
              <a:rPr lang="nl-NL" sz="2400" dirty="0" smtClean="0"/>
              <a:t>.’” </a:t>
            </a:r>
            <a:r>
              <a:rPr lang="nl-NL" sz="2400" i="1" dirty="0" smtClean="0"/>
              <a:t>Studies in Short Fiction</a:t>
            </a:r>
            <a:r>
              <a:rPr lang="nl-NL" sz="2400" dirty="0" smtClean="0"/>
              <a:t>, vol. 11, no. 2, 1972, pp. 181-187.</a:t>
            </a:r>
          </a:p>
          <a:p>
            <a:pPr>
              <a:buNone/>
            </a:pPr>
            <a:r>
              <a:rPr lang="nl-NL" sz="2400" dirty="0" smtClean="0"/>
              <a:t>Renner, Stanley. “</a:t>
            </a:r>
            <a:r>
              <a:rPr lang="nl-NL" sz="2400" dirty="0" err="1" smtClean="0"/>
              <a:t>Moving</a:t>
            </a:r>
            <a:r>
              <a:rPr lang="nl-NL" sz="2400" dirty="0" smtClean="0"/>
              <a:t> to the </a:t>
            </a:r>
            <a:r>
              <a:rPr lang="nl-NL" sz="2400" dirty="0" err="1" smtClean="0"/>
              <a:t>Girl’s</a:t>
            </a:r>
            <a:r>
              <a:rPr lang="nl-NL" sz="2400" dirty="0" smtClean="0"/>
              <a:t> Side of ‘Hills Like White </a:t>
            </a:r>
            <a:r>
              <a:rPr lang="nl-NL" sz="2400" dirty="0" err="1" smtClean="0"/>
              <a:t>Elephants</a:t>
            </a:r>
            <a:r>
              <a:rPr lang="nl-NL" sz="2400" dirty="0" smtClean="0"/>
              <a:t>.’” </a:t>
            </a:r>
            <a:r>
              <a:rPr lang="nl-NL" sz="2400" i="1" dirty="0" smtClean="0"/>
              <a:t>The </a:t>
            </a:r>
            <a:r>
              <a:rPr lang="nl-NL" sz="2400" i="1" dirty="0" err="1" smtClean="0"/>
              <a:t>Hemingway</a:t>
            </a:r>
            <a:r>
              <a:rPr lang="nl-NL" sz="2400" i="1" dirty="0" smtClean="0"/>
              <a:t> Review</a:t>
            </a:r>
            <a:r>
              <a:rPr lang="nl-NL" sz="2400" dirty="0" smtClean="0"/>
              <a:t>, vol. 15, no.1, 1995, pp. 27-41.</a:t>
            </a:r>
          </a:p>
          <a:p>
            <a:pPr>
              <a:buNone/>
            </a:pPr>
            <a:endParaRPr lang="nl-NL" sz="2400" dirty="0"/>
          </a:p>
          <a:p>
            <a:r>
              <a:rPr lang="nl-NL" sz="2400" dirty="0" err="1" smtClean="0"/>
              <a:t>If</a:t>
            </a:r>
            <a:r>
              <a:rPr lang="nl-NL" sz="2400" dirty="0" smtClean="0"/>
              <a:t> </a:t>
            </a:r>
            <a:r>
              <a:rPr lang="nl-NL" sz="2400" dirty="0" err="1" smtClean="0"/>
              <a:t>you</a:t>
            </a:r>
            <a:r>
              <a:rPr lang="nl-NL" sz="2400" dirty="0" smtClean="0"/>
              <a:t> </a:t>
            </a:r>
            <a:r>
              <a:rPr lang="nl-NL" sz="2400" dirty="0" err="1" smtClean="0"/>
              <a:t>use</a:t>
            </a:r>
            <a:r>
              <a:rPr lang="nl-NL" sz="2400" dirty="0" smtClean="0"/>
              <a:t> a </a:t>
            </a:r>
            <a:r>
              <a:rPr lang="nl-NL" sz="2400" b="1" dirty="0" smtClean="0"/>
              <a:t>digital copy</a:t>
            </a:r>
            <a:r>
              <a:rPr lang="nl-NL" sz="2400" dirty="0" smtClean="0"/>
              <a:t>, </a:t>
            </a:r>
            <a:r>
              <a:rPr lang="nl-NL" sz="2400" dirty="0" err="1" smtClean="0"/>
              <a:t>add</a:t>
            </a:r>
            <a:r>
              <a:rPr lang="nl-NL" sz="2400" dirty="0" smtClean="0"/>
              <a:t> </a:t>
            </a:r>
            <a:r>
              <a:rPr lang="nl-NL" sz="2400" dirty="0" err="1" smtClean="0"/>
              <a:t>the</a:t>
            </a:r>
            <a:r>
              <a:rPr lang="nl-NL" sz="2400" dirty="0" smtClean="0"/>
              <a:t> name of </a:t>
            </a:r>
            <a:r>
              <a:rPr lang="nl-NL" sz="2400" dirty="0" err="1" smtClean="0"/>
              <a:t>the</a:t>
            </a:r>
            <a:r>
              <a:rPr lang="nl-NL" sz="2400" dirty="0" smtClean="0"/>
              <a:t> database </a:t>
            </a:r>
            <a:r>
              <a:rPr lang="nl-NL" sz="2400" dirty="0" err="1" smtClean="0"/>
              <a:t>and</a:t>
            </a:r>
            <a:r>
              <a:rPr lang="nl-NL" sz="2400" dirty="0" smtClean="0"/>
              <a:t> hyperlink:</a:t>
            </a:r>
          </a:p>
          <a:p>
            <a:pPr marL="0" indent="0">
              <a:buNone/>
            </a:pPr>
            <a:r>
              <a:rPr lang="nl-NL" sz="2400" dirty="0" err="1" smtClean="0"/>
              <a:t>Golman</a:t>
            </a:r>
            <a:r>
              <a:rPr lang="nl-NL" sz="2400" dirty="0" smtClean="0"/>
              <a:t>, Anne. “</a:t>
            </a:r>
            <a:r>
              <a:rPr lang="nl-NL" sz="2400" dirty="0" err="1" smtClean="0"/>
              <a:t>Questions</a:t>
            </a:r>
            <a:r>
              <a:rPr lang="nl-NL" sz="2400" dirty="0" smtClean="0"/>
              <a:t> of Transport: Reading Primo Levi Reading Dante.” </a:t>
            </a:r>
            <a:r>
              <a:rPr lang="nl-NL" sz="2400" i="1" dirty="0" smtClean="0"/>
              <a:t>The Georgia Review</a:t>
            </a:r>
            <a:r>
              <a:rPr lang="nl-NL" sz="2400" dirty="0" smtClean="0"/>
              <a:t>, vol. 64, no. 1, 2010, pp 69-88. JSTOR, www. </a:t>
            </a:r>
            <a:r>
              <a:rPr lang="nl-NL" sz="2400" dirty="0" err="1" smtClean="0"/>
              <a:t>Jstor</a:t>
            </a:r>
            <a:r>
              <a:rPr lang="nl-NL" sz="2400" dirty="0" smtClean="0"/>
              <a:t>/</a:t>
            </a:r>
            <a:r>
              <a:rPr lang="nl-NL" sz="2400" dirty="0" err="1" smtClean="0"/>
              <a:t>org</a:t>
            </a:r>
            <a:r>
              <a:rPr lang="nl-NL" sz="2400" dirty="0" smtClean="0"/>
              <a:t>/</a:t>
            </a:r>
            <a:r>
              <a:rPr lang="nl-NL" sz="2400" dirty="0" err="1" smtClean="0"/>
              <a:t>stable</a:t>
            </a:r>
            <a:r>
              <a:rPr lang="nl-NL" sz="2400" dirty="0" smtClean="0"/>
              <a:t>/41403188.</a:t>
            </a:r>
          </a:p>
          <a:p>
            <a:pPr>
              <a:buNone/>
            </a:pPr>
            <a:endParaRPr lang="nl-NL" sz="2500" dirty="0" smtClean="0"/>
          </a:p>
          <a:p>
            <a:r>
              <a:rPr lang="nl-NL" sz="2500" dirty="0" err="1" smtClean="0"/>
              <a:t>Use</a:t>
            </a:r>
            <a:r>
              <a:rPr lang="nl-NL" sz="2500" dirty="0" smtClean="0"/>
              <a:t> </a:t>
            </a:r>
            <a:r>
              <a:rPr lang="nl-NL" sz="2500" b="1" dirty="0" smtClean="0"/>
              <a:t>double </a:t>
            </a:r>
            <a:r>
              <a:rPr lang="nl-NL" sz="2500" b="1" dirty="0" err="1" smtClean="0"/>
              <a:t>quotation</a:t>
            </a:r>
            <a:r>
              <a:rPr lang="nl-NL" sz="2500" b="1" dirty="0" smtClean="0"/>
              <a:t> </a:t>
            </a:r>
            <a:r>
              <a:rPr lang="nl-NL" sz="2500" b="1" dirty="0" err="1" smtClean="0"/>
              <a:t>marks</a:t>
            </a:r>
            <a:r>
              <a:rPr lang="nl-NL" sz="2500" b="1" dirty="0" smtClean="0"/>
              <a:t> </a:t>
            </a:r>
            <a:r>
              <a:rPr lang="nl-NL" sz="2500" dirty="0" err="1" smtClean="0"/>
              <a:t>for</a:t>
            </a:r>
            <a:r>
              <a:rPr lang="nl-NL" sz="2500" dirty="0" smtClean="0"/>
              <a:t> </a:t>
            </a:r>
            <a:r>
              <a:rPr lang="nl-NL" sz="2500" dirty="0" err="1" smtClean="0"/>
              <a:t>chapter</a:t>
            </a:r>
            <a:r>
              <a:rPr lang="nl-NL" sz="2500" dirty="0" smtClean="0"/>
              <a:t> </a:t>
            </a:r>
            <a:r>
              <a:rPr lang="nl-NL" sz="2500" dirty="0" err="1" smtClean="0"/>
              <a:t>titles</a:t>
            </a:r>
            <a:r>
              <a:rPr lang="nl-NL" sz="2500" dirty="0" smtClean="0"/>
              <a:t> </a:t>
            </a:r>
            <a:r>
              <a:rPr lang="nl-NL" sz="2500" dirty="0" err="1" smtClean="0"/>
              <a:t>and</a:t>
            </a:r>
            <a:r>
              <a:rPr lang="nl-NL" sz="2500" dirty="0" smtClean="0"/>
              <a:t> </a:t>
            </a:r>
            <a:r>
              <a:rPr lang="nl-NL" sz="2500" b="1" dirty="0" smtClean="0"/>
              <a:t>single </a:t>
            </a:r>
            <a:r>
              <a:rPr lang="nl-NL" sz="2500" b="1" dirty="0" err="1" smtClean="0"/>
              <a:t>quotation</a:t>
            </a:r>
            <a:r>
              <a:rPr lang="nl-NL" sz="2500" b="1" dirty="0" smtClean="0"/>
              <a:t> </a:t>
            </a:r>
            <a:r>
              <a:rPr lang="nl-NL" sz="2500" b="1" dirty="0" err="1" smtClean="0"/>
              <a:t>marks</a:t>
            </a:r>
            <a:r>
              <a:rPr lang="nl-NL" sz="2500" b="1" dirty="0" smtClean="0"/>
              <a:t> </a:t>
            </a:r>
            <a:r>
              <a:rPr lang="nl-NL" sz="2500" dirty="0" err="1" smtClean="0"/>
              <a:t>for</a:t>
            </a:r>
            <a:r>
              <a:rPr lang="nl-NL" sz="2500" dirty="0" smtClean="0"/>
              <a:t> </a:t>
            </a:r>
            <a:r>
              <a:rPr lang="nl-NL" sz="2500" dirty="0" err="1" smtClean="0"/>
              <a:t>titles</a:t>
            </a:r>
            <a:r>
              <a:rPr lang="nl-NL" sz="2500" dirty="0" smtClean="0"/>
              <a:t> of </a:t>
            </a:r>
            <a:r>
              <a:rPr lang="nl-NL" sz="2500" dirty="0" err="1" smtClean="0"/>
              <a:t>stories</a:t>
            </a:r>
            <a:r>
              <a:rPr lang="nl-NL" sz="2500" dirty="0" smtClean="0"/>
              <a:t> in </a:t>
            </a:r>
            <a:r>
              <a:rPr lang="nl-NL" sz="2500" dirty="0" err="1" smtClean="0"/>
              <a:t>chapter</a:t>
            </a:r>
            <a:r>
              <a:rPr lang="nl-NL" sz="2500" dirty="0" smtClean="0"/>
              <a:t> </a:t>
            </a:r>
            <a:r>
              <a:rPr lang="nl-NL" sz="2500" dirty="0" err="1" smtClean="0"/>
              <a:t>titles</a:t>
            </a:r>
            <a:endParaRPr lang="nl-NL" sz="2500" dirty="0" smtClean="0"/>
          </a:p>
          <a:p>
            <a:r>
              <a:rPr lang="nl-NL" sz="2500" dirty="0" err="1" smtClean="0"/>
              <a:t>Mention</a:t>
            </a:r>
            <a:r>
              <a:rPr lang="nl-NL" sz="2500" dirty="0" smtClean="0"/>
              <a:t> </a:t>
            </a:r>
            <a:r>
              <a:rPr lang="nl-NL" sz="2500" b="1" dirty="0" smtClean="0"/>
              <a:t>volume</a:t>
            </a:r>
            <a:r>
              <a:rPr lang="nl-NL" sz="2500" dirty="0" smtClean="0"/>
              <a:t>, </a:t>
            </a:r>
            <a:r>
              <a:rPr lang="nl-NL" sz="2500" b="1" dirty="0" err="1" smtClean="0"/>
              <a:t>number</a:t>
            </a:r>
            <a:r>
              <a:rPr lang="nl-NL" sz="2500" b="1" dirty="0" smtClean="0"/>
              <a:t> </a:t>
            </a:r>
            <a:r>
              <a:rPr lang="nl-NL" sz="2500" dirty="0" smtClean="0"/>
              <a:t>and </a:t>
            </a:r>
            <a:r>
              <a:rPr lang="nl-NL" sz="2500" b="1" dirty="0" err="1" smtClean="0"/>
              <a:t>pagination</a:t>
            </a:r>
            <a:r>
              <a:rPr lang="nl-NL" sz="2500" b="1" dirty="0" smtClean="0"/>
              <a:t> </a:t>
            </a:r>
            <a:r>
              <a:rPr lang="nl-NL" sz="2500" dirty="0" err="1" smtClean="0"/>
              <a:t>for</a:t>
            </a:r>
            <a:r>
              <a:rPr lang="nl-NL" sz="2500" dirty="0" smtClean="0"/>
              <a:t> </a:t>
            </a:r>
            <a:r>
              <a:rPr lang="nl-NL" sz="2500" dirty="0" err="1" smtClean="0"/>
              <a:t>every</a:t>
            </a:r>
            <a:r>
              <a:rPr lang="nl-NL" sz="2500" dirty="0" smtClean="0"/>
              <a:t> </a:t>
            </a:r>
            <a:r>
              <a:rPr lang="nl-NL" sz="2500" dirty="0" err="1" smtClean="0"/>
              <a:t>article</a:t>
            </a:r>
            <a:endParaRPr lang="nl-NL" sz="2500" dirty="0" smtClean="0"/>
          </a:p>
          <a:p>
            <a:pPr>
              <a:buNone/>
            </a:pPr>
            <a:endParaRPr lang="nl-NL" sz="2500" dirty="0" smtClean="0"/>
          </a:p>
          <a:p>
            <a:pPr>
              <a:buNone/>
            </a:pPr>
            <a:endParaRPr lang="nl-NL" sz="2500" dirty="0" smtClean="0"/>
          </a:p>
          <a:p>
            <a:endParaRPr lang="nl-NL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Sample papers (MLA format)</a:t>
            </a:r>
            <a:endParaRPr lang="nl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F803-A293-E448-9D27-0AFB4F9B5C07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/>
              <a:t>See </a:t>
            </a:r>
            <a:r>
              <a:rPr lang="nl-BE" dirty="0">
                <a:hlinkClick r:id="rId2"/>
              </a:rPr>
              <a:t>https://style.mla.org/sample-papers</a:t>
            </a:r>
            <a:r>
              <a:rPr lang="nl-BE" dirty="0" smtClean="0">
                <a:hlinkClick r:id="rId2"/>
              </a:rPr>
              <a:t>/</a:t>
            </a:r>
            <a:endParaRPr lang="nl-BE" dirty="0" smtClean="0"/>
          </a:p>
          <a:p>
            <a:pPr marL="0" indent="0">
              <a:buNone/>
            </a:pPr>
            <a:r>
              <a:rPr lang="nl-BE" dirty="0" smtClean="0"/>
              <a:t>In </a:t>
            </a:r>
            <a:r>
              <a:rPr lang="nl-BE" dirty="0" err="1" smtClean="0"/>
              <a:t>particular</a:t>
            </a:r>
            <a:r>
              <a:rPr lang="nl-BE" dirty="0" smtClean="0"/>
              <a:t>:</a:t>
            </a:r>
          </a:p>
          <a:p>
            <a:pPr marL="0" indent="0">
              <a:buNone/>
            </a:pPr>
            <a:r>
              <a:rPr lang="nl-BE" dirty="0" smtClean="0"/>
              <a:t>https</a:t>
            </a:r>
            <a:r>
              <a:rPr lang="nl-BE" dirty="0"/>
              <a:t>://style.mla.org/files/2016/10/mla-sample-paper-fourth-year.pdf</a:t>
            </a:r>
          </a:p>
        </p:txBody>
      </p:sp>
    </p:spTree>
    <p:extLst>
      <p:ext uri="{BB962C8B-B14F-4D97-AF65-F5344CB8AC3E}">
        <p14:creationId xmlns:p14="http://schemas.microsoft.com/office/powerpoint/2010/main" val="34160039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41756" y="717898"/>
            <a:ext cx="8245044" cy="476298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Good Luck!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Writing</a:t>
            </a:r>
            <a:r>
              <a:rPr lang="nl-BE" dirty="0" smtClean="0"/>
              <a:t> </a:t>
            </a:r>
            <a:r>
              <a:rPr lang="nl-BE" dirty="0" err="1" smtClean="0"/>
              <a:t>assignment</a:t>
            </a:r>
            <a:r>
              <a:rPr lang="nl-BE" dirty="0" smtClean="0"/>
              <a:t> in BA1</a:t>
            </a:r>
            <a:endParaRPr lang="nl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F803-A293-E448-9D27-0AFB4F9B5C0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Learning </a:t>
            </a:r>
            <a:r>
              <a:rPr lang="nl-BE" dirty="0" err="1" smtClean="0"/>
              <a:t>outcomes</a:t>
            </a:r>
            <a:r>
              <a:rPr lang="nl-BE" dirty="0" smtClean="0"/>
              <a:t>:</a:t>
            </a:r>
          </a:p>
          <a:p>
            <a:pPr lvl="1"/>
            <a:r>
              <a:rPr lang="nl-BE" dirty="0"/>
              <a:t>c</a:t>
            </a:r>
            <a:r>
              <a:rPr lang="nl-BE" dirty="0" smtClean="0"/>
              <a:t>onsult </a:t>
            </a:r>
            <a:r>
              <a:rPr lang="nl-BE" dirty="0" err="1" smtClean="0"/>
              <a:t>academic</a:t>
            </a:r>
            <a:r>
              <a:rPr lang="nl-BE" dirty="0" smtClean="0"/>
              <a:t> sources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reference</a:t>
            </a:r>
            <a:r>
              <a:rPr lang="nl-BE" dirty="0" smtClean="0"/>
              <a:t> </a:t>
            </a:r>
            <a:r>
              <a:rPr lang="nl-BE" dirty="0" err="1" smtClean="0"/>
              <a:t>them</a:t>
            </a:r>
            <a:r>
              <a:rPr lang="nl-BE" dirty="0" smtClean="0"/>
              <a:t> </a:t>
            </a:r>
            <a:r>
              <a:rPr lang="nl-BE" dirty="0" err="1" smtClean="0"/>
              <a:t>correctly</a:t>
            </a:r>
            <a:endParaRPr lang="nl-BE" dirty="0" smtClean="0"/>
          </a:p>
          <a:p>
            <a:pPr lvl="1"/>
            <a:r>
              <a:rPr lang="nl-BE" dirty="0" err="1" smtClean="0"/>
              <a:t>develop</a:t>
            </a:r>
            <a:r>
              <a:rPr lang="nl-BE" dirty="0" smtClean="0"/>
              <a:t> </a:t>
            </a:r>
            <a:r>
              <a:rPr lang="nl-BE" dirty="0" err="1" smtClean="0"/>
              <a:t>ideas</a:t>
            </a:r>
            <a:r>
              <a:rPr lang="nl-BE" dirty="0" smtClean="0"/>
              <a:t> </a:t>
            </a:r>
            <a:r>
              <a:rPr lang="nl-BE" dirty="0" err="1" smtClean="0"/>
              <a:t>about</a:t>
            </a:r>
            <a:r>
              <a:rPr lang="nl-BE" dirty="0" smtClean="0"/>
              <a:t> a </a:t>
            </a:r>
            <a:r>
              <a:rPr lang="nl-BE" dirty="0" err="1" smtClean="0"/>
              <a:t>literary</a:t>
            </a:r>
            <a:r>
              <a:rPr lang="nl-BE" dirty="0" smtClean="0"/>
              <a:t> </a:t>
            </a:r>
            <a:r>
              <a:rPr lang="nl-BE" dirty="0" err="1" smtClean="0"/>
              <a:t>text</a:t>
            </a:r>
            <a:r>
              <a:rPr lang="nl-BE" dirty="0" smtClean="0"/>
              <a:t>, </a:t>
            </a:r>
            <a:r>
              <a:rPr lang="nl-BE" dirty="0" err="1" smtClean="0"/>
              <a:t>paying</a:t>
            </a:r>
            <a:r>
              <a:rPr lang="nl-BE" dirty="0" smtClean="0"/>
              <a:t> attention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various</a:t>
            </a:r>
            <a:r>
              <a:rPr lang="nl-BE" dirty="0" smtClean="0"/>
              <a:t> </a:t>
            </a:r>
            <a:r>
              <a:rPr lang="nl-BE" dirty="0" err="1" smtClean="0"/>
              <a:t>aspects</a:t>
            </a:r>
            <a:endParaRPr lang="nl-BE" dirty="0" smtClean="0"/>
          </a:p>
          <a:p>
            <a:pPr lvl="1"/>
            <a:r>
              <a:rPr lang="nl-BE" dirty="0" smtClean="0"/>
              <a:t>produce </a:t>
            </a:r>
            <a:r>
              <a:rPr lang="nl-BE" dirty="0" err="1" smtClean="0"/>
              <a:t>clear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coherent argument</a:t>
            </a:r>
          </a:p>
          <a:p>
            <a:pPr lvl="1"/>
            <a:r>
              <a:rPr lang="nl-BE" dirty="0" smtClean="0"/>
              <a:t>English </a:t>
            </a:r>
            <a:r>
              <a:rPr lang="nl-BE" dirty="0" err="1" smtClean="0"/>
              <a:t>proficiency</a:t>
            </a:r>
            <a:r>
              <a:rPr lang="nl-BE" dirty="0" smtClean="0"/>
              <a:t>: </a:t>
            </a:r>
            <a:r>
              <a:rPr lang="nl-BE" dirty="0" err="1" smtClean="0"/>
              <a:t>formal</a:t>
            </a:r>
            <a:r>
              <a:rPr lang="nl-BE" dirty="0" smtClean="0"/>
              <a:t>, </a:t>
            </a:r>
            <a:r>
              <a:rPr lang="nl-BE" dirty="0" err="1" smtClean="0"/>
              <a:t>academic</a:t>
            </a:r>
            <a:r>
              <a:rPr lang="nl-BE" dirty="0" smtClean="0"/>
              <a:t> register</a:t>
            </a:r>
          </a:p>
        </p:txBody>
      </p:sp>
    </p:spTree>
    <p:extLst>
      <p:ext uri="{BB962C8B-B14F-4D97-AF65-F5344CB8AC3E}">
        <p14:creationId xmlns:p14="http://schemas.microsoft.com/office/powerpoint/2010/main" val="1744105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/>
          <a:lstStyle/>
          <a:p>
            <a:r>
              <a:rPr lang="en-US" u="sng" dirty="0" smtClean="0"/>
              <a:t>A Strong Literature Paper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fld id="{87BBF803-A293-E448-9D27-0AFB4F9B5C0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799"/>
            <a:ext cx="8280400" cy="5190067"/>
          </a:xfrm>
        </p:spPr>
        <p:txBody>
          <a:bodyPr>
            <a:normAutofit/>
          </a:bodyPr>
          <a:lstStyle/>
          <a:p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Has a clear transparent structure</a:t>
            </a:r>
          </a:p>
          <a:p>
            <a:pPr lvl="1"/>
            <a:r>
              <a:rPr lang="en-US" sz="2600" dirty="0" smtClean="0"/>
              <a:t>Introduction / Body / Conclusion</a:t>
            </a:r>
          </a:p>
          <a:p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Is written in a formal register</a:t>
            </a:r>
          </a:p>
          <a:p>
            <a:pPr lvl="1"/>
            <a:r>
              <a:rPr lang="en-US" sz="2600" dirty="0" smtClean="0">
                <a:ea typeface="ＭＳ Ｐゴシック" pitchFamily="-107" charset="-128"/>
                <a:cs typeface="ＭＳ Ｐゴシック" pitchFamily="-107" charset="-128"/>
              </a:rPr>
              <a:t>Clear and correct language </a:t>
            </a:r>
          </a:p>
          <a:p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Has well-structured paragraphs</a:t>
            </a:r>
          </a:p>
          <a:p>
            <a:pPr lvl="1"/>
            <a:r>
              <a:rPr lang="en-US" sz="2600" dirty="0" smtClean="0"/>
              <a:t>Topic sentences and supporting arguments</a:t>
            </a:r>
          </a:p>
          <a:p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Uses evidence from various sources</a:t>
            </a:r>
          </a:p>
          <a:p>
            <a:pPr lvl="1"/>
            <a:r>
              <a:rPr lang="en-US" sz="2600" dirty="0" smtClean="0">
                <a:ea typeface="ＭＳ Ｐゴシック" pitchFamily="-107" charset="-128"/>
                <a:cs typeface="ＭＳ Ｐゴシック" pitchFamily="-107" charset="-128"/>
              </a:rPr>
              <a:t>Primary and secondary</a:t>
            </a:r>
          </a:p>
          <a:p>
            <a:r>
              <a:rPr lang="en-US" b="1" dirty="0" smtClean="0">
                <a:ea typeface="ＭＳ Ｐゴシック" pitchFamily="-107" charset="-128"/>
                <a:cs typeface="ＭＳ Ｐゴシック" pitchFamily="-107" charset="-128"/>
              </a:rPr>
              <a:t>Cites the information properly</a:t>
            </a:r>
          </a:p>
          <a:p>
            <a:pPr lvl="1"/>
            <a:r>
              <a:rPr lang="en-US" sz="2600" dirty="0" smtClean="0"/>
              <a:t>In-text + bibliography (MLA guidelines)</a:t>
            </a:r>
          </a:p>
        </p:txBody>
      </p:sp>
    </p:spTree>
    <p:extLst>
      <p:ext uri="{BB962C8B-B14F-4D97-AF65-F5344CB8AC3E}">
        <p14:creationId xmlns:p14="http://schemas.microsoft.com/office/powerpoint/2010/main" val="10041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/>
          <a:lstStyle/>
          <a:p>
            <a:r>
              <a:rPr lang="en-US" u="sng" dirty="0" smtClean="0"/>
              <a:t>A Strong Literature Paper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fld id="{87BBF803-A293-E448-9D27-0AFB4F9B5C0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799"/>
            <a:ext cx="8280400" cy="5190067"/>
          </a:xfrm>
        </p:spPr>
        <p:txBody>
          <a:bodyPr>
            <a:normAutofit/>
          </a:bodyPr>
          <a:lstStyle/>
          <a:p>
            <a:pPr>
              <a:buClr>
                <a:srgbClr val="FF6600"/>
              </a:buClr>
              <a:defRPr/>
            </a:pPr>
            <a:r>
              <a:rPr lang="en-US" b="1" dirty="0" smtClean="0"/>
              <a:t>Has something to say</a:t>
            </a:r>
          </a:p>
          <a:p>
            <a:pPr lvl="1">
              <a:buClr>
                <a:srgbClr val="FF6600"/>
              </a:buClr>
              <a:buNone/>
              <a:defRPr/>
            </a:pPr>
            <a:r>
              <a:rPr lang="en-US" dirty="0" smtClean="0"/>
              <a:t>	Don’t state the obvious (more analysis than summary)</a:t>
            </a:r>
          </a:p>
          <a:p>
            <a:pPr>
              <a:buClr>
                <a:srgbClr val="FF6600"/>
              </a:buClr>
              <a:defRPr/>
            </a:pPr>
            <a:r>
              <a:rPr lang="en-US" b="1" dirty="0" smtClean="0"/>
              <a:t>Is convincing</a:t>
            </a:r>
          </a:p>
          <a:p>
            <a:pPr lvl="1">
              <a:buClr>
                <a:srgbClr val="FF6600"/>
              </a:buClr>
              <a:buNone/>
              <a:defRPr/>
            </a:pPr>
            <a:r>
              <a:rPr lang="en-US" dirty="0" smtClean="0"/>
              <a:t>	Use evidence and counter-examples (which it refutes)</a:t>
            </a:r>
          </a:p>
          <a:p>
            <a:pPr>
              <a:buClr>
                <a:srgbClr val="FF6600"/>
              </a:buClr>
              <a:defRPr/>
            </a:pPr>
            <a:r>
              <a:rPr lang="en-US" b="1" dirty="0" smtClean="0"/>
              <a:t>Is clear</a:t>
            </a:r>
          </a:p>
          <a:p>
            <a:pPr lvl="1">
              <a:buClr>
                <a:srgbClr val="FF6600"/>
              </a:buClr>
              <a:buNone/>
              <a:defRPr/>
            </a:pPr>
            <a:r>
              <a:rPr lang="en-US" dirty="0" smtClean="0"/>
              <a:t>	Easy to read and does not make the reader work hard</a:t>
            </a:r>
          </a:p>
          <a:p>
            <a:pPr>
              <a:buClr>
                <a:srgbClr val="FF6600"/>
              </a:buClr>
              <a:defRPr/>
            </a:pPr>
            <a:r>
              <a:rPr lang="en-US" b="1" dirty="0" smtClean="0"/>
              <a:t>Is focused</a:t>
            </a:r>
          </a:p>
          <a:p>
            <a:pPr lvl="1">
              <a:buClr>
                <a:srgbClr val="FF6600"/>
              </a:buClr>
              <a:buNone/>
              <a:defRPr/>
            </a:pPr>
            <a:r>
              <a:rPr lang="en-US" dirty="0" smtClean="0"/>
              <a:t>	Stick to the point and answer the research question</a:t>
            </a:r>
          </a:p>
          <a:p>
            <a:pPr>
              <a:buClr>
                <a:srgbClr val="FF6600"/>
              </a:buClr>
              <a:defRPr/>
            </a:pPr>
            <a:r>
              <a:rPr lang="en-US" b="1" dirty="0" smtClean="0"/>
              <a:t>Is correct</a:t>
            </a:r>
          </a:p>
          <a:p>
            <a:pPr lvl="1">
              <a:buClr>
                <a:srgbClr val="FF6600"/>
              </a:buClr>
              <a:buNone/>
              <a:defRPr/>
            </a:pPr>
            <a:r>
              <a:rPr lang="en-US" dirty="0" smtClean="0"/>
              <a:t>	Respect rules; make no mistakes (grammar, spelling, punctuation)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38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/>
          <a:lstStyle/>
          <a:p>
            <a:r>
              <a:rPr lang="en-US" u="sng" dirty="0" smtClean="0"/>
              <a:t>A Strong Literature Paper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fld id="{87BBF803-A293-E448-9D27-0AFB4F9B5C0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799"/>
            <a:ext cx="8280400" cy="519006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  <a:ea typeface="ＭＳ Ｐゴシック" pitchFamily="-107" charset="-128"/>
                <a:cs typeface="ＭＳ Ｐゴシック" pitchFamily="-107" charset="-128"/>
              </a:rPr>
              <a:t>Requires:</a:t>
            </a:r>
          </a:p>
          <a:p>
            <a:pPr lvl="1"/>
            <a:r>
              <a:rPr lang="en-US" sz="2600" dirty="0" smtClean="0">
                <a:solidFill>
                  <a:srgbClr val="000000"/>
                </a:solidFill>
              </a:rPr>
              <a:t>thought, effort, hard work</a:t>
            </a:r>
          </a:p>
          <a:p>
            <a:pPr lvl="1"/>
            <a:r>
              <a:rPr lang="en-US" sz="2600" dirty="0" smtClean="0">
                <a:solidFill>
                  <a:srgbClr val="000000"/>
                </a:solidFill>
              </a:rPr>
              <a:t>days/weeks, not hours</a:t>
            </a:r>
          </a:p>
          <a:p>
            <a:pPr lvl="1">
              <a:buNone/>
            </a:pPr>
            <a:endParaRPr lang="en-US" sz="2600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  <a:ea typeface="ＭＳ Ｐゴシック" pitchFamily="-107" charset="-128"/>
                <a:cs typeface="ＭＳ Ｐゴシック" pitchFamily="-107" charset="-128"/>
              </a:rPr>
              <a:t>Are rewarded with:</a:t>
            </a:r>
          </a:p>
          <a:p>
            <a:pPr lvl="1"/>
            <a:r>
              <a:rPr lang="en-US" sz="2600" dirty="0" smtClean="0">
                <a:solidFill>
                  <a:srgbClr val="000000"/>
                </a:solidFill>
              </a:rPr>
              <a:t>appreciation, respect, high marks</a:t>
            </a:r>
          </a:p>
          <a:p>
            <a:pPr lvl="1"/>
            <a:r>
              <a:rPr lang="en-US" sz="2600" dirty="0" smtClean="0">
                <a:solidFill>
                  <a:srgbClr val="000000"/>
                </a:solidFill>
              </a:rPr>
              <a:t>more insight, better reading and writing skills</a:t>
            </a:r>
          </a:p>
          <a:p>
            <a:pPr lvl="1">
              <a:buNone/>
            </a:pPr>
            <a:endParaRPr lang="en-US" sz="26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ea typeface="ＭＳ Ｐゴシック" pitchFamily="-107" charset="-128"/>
                <a:cs typeface="ＭＳ Ｐゴシック" pitchFamily="-107" charset="-128"/>
              </a:rPr>
              <a:t>Difficult at first but becomes easier with </a:t>
            </a:r>
            <a:r>
              <a:rPr lang="en-US" b="1" dirty="0" smtClean="0">
                <a:solidFill>
                  <a:srgbClr val="000000"/>
                </a:solidFill>
                <a:ea typeface="ＭＳ Ｐゴシック" pitchFamily="-107" charset="-128"/>
                <a:cs typeface="ＭＳ Ｐゴシック" pitchFamily="-107" charset="-128"/>
              </a:rPr>
              <a:t>time </a:t>
            </a:r>
            <a:r>
              <a:rPr lang="en-US" dirty="0" smtClean="0">
                <a:solidFill>
                  <a:srgbClr val="000000"/>
                </a:solidFill>
                <a:ea typeface="ＭＳ Ｐゴシック" pitchFamily="-107" charset="-128"/>
                <a:cs typeface="ＭＳ Ｐゴシック" pitchFamily="-107" charset="-128"/>
              </a:rPr>
              <a:t>and </a:t>
            </a:r>
            <a:r>
              <a:rPr lang="en-US" b="1" dirty="0" smtClean="0">
                <a:solidFill>
                  <a:srgbClr val="000000"/>
                </a:solidFill>
                <a:ea typeface="ＭＳ Ｐゴシック" pitchFamily="-107" charset="-128"/>
                <a:cs typeface="ＭＳ Ｐゴシック" pitchFamily="-107" charset="-128"/>
              </a:rPr>
              <a:t>practice.</a:t>
            </a: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  <a:ea typeface="ＭＳ Ｐゴシック" pitchFamily="-107" charset="-128"/>
                <a:cs typeface="ＭＳ Ｐゴシック" pitchFamily="-107" charset="-128"/>
              </a:rPr>
              <a:t>If </a:t>
            </a:r>
            <a:r>
              <a:rPr lang="en-US" dirty="0" smtClean="0">
                <a:solidFill>
                  <a:srgbClr val="000000"/>
                </a:solidFill>
                <a:ea typeface="ＭＳ Ｐゴシック" pitchFamily="-107" charset="-128"/>
                <a:cs typeface="ＭＳ Ｐゴシック" pitchFamily="-107" charset="-128"/>
              </a:rPr>
              <a:t>you take paper writing seriously and are </a:t>
            </a:r>
            <a:r>
              <a:rPr lang="en-US" b="1" dirty="0" smtClean="0">
                <a:solidFill>
                  <a:srgbClr val="000000"/>
                </a:solidFill>
                <a:ea typeface="ＭＳ Ｐゴシック" pitchFamily="-107" charset="-128"/>
                <a:cs typeface="ＭＳ Ｐゴシック" pitchFamily="-107" charset="-128"/>
              </a:rPr>
              <a:t>self-critical</a:t>
            </a:r>
            <a:r>
              <a:rPr lang="en-US" dirty="0" smtClean="0">
                <a:solidFill>
                  <a:srgbClr val="000000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>
              <a:buClr>
                <a:srgbClr val="FF6600"/>
              </a:buCl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34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/>
          <a:lstStyle/>
          <a:p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799"/>
            <a:ext cx="8280400" cy="5190067"/>
          </a:xfrm>
        </p:spPr>
        <p:txBody>
          <a:bodyPr>
            <a:normAutofit/>
          </a:bodyPr>
          <a:lstStyle/>
          <a:p>
            <a:r>
              <a:rPr lang="en-US" b="1" dirty="0" smtClean="0"/>
              <a:t>Evaluation criteria</a:t>
            </a:r>
          </a:p>
          <a:p>
            <a:pPr lvl="2"/>
            <a:r>
              <a:rPr lang="en-US" b="1" dirty="0" smtClean="0"/>
              <a:t>language </a:t>
            </a:r>
            <a:r>
              <a:rPr lang="en-US" dirty="0" smtClean="0"/>
              <a:t>(spelling &amp; grammar)</a:t>
            </a:r>
          </a:p>
          <a:p>
            <a:pPr lvl="2"/>
            <a:r>
              <a:rPr lang="en-US" b="1" dirty="0" smtClean="0"/>
              <a:t>style </a:t>
            </a:r>
            <a:r>
              <a:rPr lang="en-US" dirty="0" smtClean="0"/>
              <a:t>(register &amp; clarity)</a:t>
            </a:r>
          </a:p>
          <a:p>
            <a:pPr lvl="2"/>
            <a:r>
              <a:rPr lang="en-US" b="1" dirty="0" smtClean="0"/>
              <a:t>structure </a:t>
            </a:r>
            <a:r>
              <a:rPr lang="en-US" dirty="0" smtClean="0"/>
              <a:t>(sentence &amp; paragraph)</a:t>
            </a:r>
          </a:p>
          <a:p>
            <a:pPr lvl="2"/>
            <a:r>
              <a:rPr lang="en-US" b="1" dirty="0" smtClean="0"/>
              <a:t>content</a:t>
            </a:r>
            <a:r>
              <a:rPr lang="en-US" dirty="0" smtClean="0"/>
              <a:t> (depth &amp; originality)</a:t>
            </a:r>
          </a:p>
          <a:p>
            <a:pPr lvl="2"/>
            <a:r>
              <a:rPr lang="en-US" b="1" dirty="0" smtClean="0"/>
              <a:t>sources</a:t>
            </a:r>
            <a:r>
              <a:rPr lang="en-US" dirty="0" smtClean="0"/>
              <a:t> (quality, citations &amp; works cited)</a:t>
            </a:r>
          </a:p>
          <a:p>
            <a:pPr marL="59436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Using the </a:t>
            </a:r>
            <a:r>
              <a:rPr lang="en-US" i="1" dirty="0" smtClean="0"/>
              <a:t>All  Write </a:t>
            </a:r>
            <a:r>
              <a:rPr lang="en-US" dirty="0" smtClean="0"/>
              <a:t>scale (cf. Blackboard)</a:t>
            </a:r>
          </a:p>
          <a:p>
            <a:pPr lvl="1"/>
            <a:r>
              <a:rPr lang="en-US" dirty="0" smtClean="0"/>
              <a:t>Grades will appear on Blackboard </a:t>
            </a:r>
            <a:endParaRPr lang="en-US" dirty="0" smtClean="0"/>
          </a:p>
          <a:p>
            <a:pPr lvl="1"/>
            <a:r>
              <a:rPr lang="en-US" dirty="0" smtClean="0"/>
              <a:t>Feedback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fld id="{87BBF803-A293-E448-9D27-0AFB4F9B5C07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 descr="All_Write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3288" y="1588920"/>
            <a:ext cx="2136177" cy="2914350"/>
          </a:xfrm>
          <a:prstGeom prst="rect">
            <a:avLst/>
          </a:prstGeom>
          <a:effectLst>
            <a:glow rad="101600">
              <a:schemeClr val="accent1">
                <a:lumMod val="60000"/>
                <a:lumOff val="40000"/>
                <a:alpha val="75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68995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280400" cy="893762"/>
          </a:xfrm>
        </p:spPr>
        <p:txBody>
          <a:bodyPr/>
          <a:lstStyle/>
          <a:p>
            <a:r>
              <a:rPr lang="en-US" u="sng" dirty="0" smtClean="0"/>
              <a:t>“Hills Like White Elephants”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447800"/>
            <a:ext cx="8509000" cy="5189538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Hemingway’s famous </a:t>
            </a:r>
            <a:r>
              <a:rPr lang="en-US" b="1" dirty="0" smtClean="0">
                <a:ea typeface="+mn-ea"/>
                <a:cs typeface="+mn-cs"/>
              </a:rPr>
              <a:t>Iceberg Principle </a:t>
            </a:r>
            <a:r>
              <a:rPr lang="en-US" b="1" dirty="0" smtClean="0">
                <a:ea typeface="+mn-ea"/>
                <a:cs typeface="+mn-cs"/>
              </a:rPr>
              <a:t>/ Theory of Omission</a:t>
            </a:r>
            <a:endParaRPr lang="en-US" b="1" dirty="0" smtClean="0">
              <a:ea typeface="+mn-ea"/>
              <a:cs typeface="+mn-cs"/>
            </a:endParaRPr>
          </a:p>
          <a:p>
            <a:pPr lvl="1" indent="-274320">
              <a:spcBef>
                <a:spcPts val="580"/>
              </a:spcBef>
              <a:defRPr/>
            </a:pPr>
            <a:r>
              <a:rPr lang="en-US" dirty="0" smtClean="0"/>
              <a:t>“I always try to write on the principle of the iceberg. There is seven-eights of it under water for every part that shows. Anything you know you can eliminate and it only strengthens your iceberg.” (Interview by George Plimpton, </a:t>
            </a:r>
            <a:r>
              <a:rPr lang="en-US" i="1" dirty="0" smtClean="0"/>
              <a:t>Paris Review</a:t>
            </a:r>
            <a:r>
              <a:rPr lang="en-US" dirty="0" smtClean="0"/>
              <a:t>) </a:t>
            </a:r>
          </a:p>
          <a:p>
            <a:pPr lvl="1" indent="-274320">
              <a:spcBef>
                <a:spcPts val="580"/>
              </a:spcBef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Important aspects of the story are left out</a:t>
            </a:r>
          </a:p>
          <a:p>
            <a:pPr lvl="1" indent="-274320">
              <a:spcBef>
                <a:spcPts val="580"/>
              </a:spcBef>
              <a:defRPr/>
            </a:pPr>
            <a:r>
              <a:rPr lang="en-US" dirty="0" smtClean="0"/>
              <a:t>Need to be </a:t>
            </a:r>
            <a:r>
              <a:rPr lang="en-US" b="1" dirty="0" smtClean="0"/>
              <a:t>inferred</a:t>
            </a:r>
            <a:r>
              <a:rPr lang="en-US" dirty="0" smtClean="0"/>
              <a:t> by reader (</a:t>
            </a:r>
            <a:r>
              <a:rPr lang="en-US" b="1" dirty="0" smtClean="0"/>
              <a:t>textual ‘clues’</a:t>
            </a:r>
            <a:r>
              <a:rPr lang="en-US" dirty="0" smtClean="0"/>
              <a:t>)</a:t>
            </a:r>
          </a:p>
          <a:p>
            <a:pPr lvl="2" indent="-274320">
              <a:spcBef>
                <a:spcPts val="580"/>
              </a:spcBef>
              <a:defRPr/>
            </a:pPr>
            <a:r>
              <a:rPr lang="en-US" b="1" dirty="0" smtClean="0"/>
              <a:t>Dialogue</a:t>
            </a:r>
          </a:p>
          <a:p>
            <a:pPr lvl="2" indent="-274320">
              <a:spcBef>
                <a:spcPts val="580"/>
              </a:spcBef>
              <a:defRPr/>
            </a:pPr>
            <a:r>
              <a:rPr lang="en-US" b="1" dirty="0" smtClean="0"/>
              <a:t>Symbols</a:t>
            </a:r>
            <a:r>
              <a:rPr lang="en-US" dirty="0" smtClean="0"/>
              <a:t> (e.g. surrounding)</a:t>
            </a:r>
          </a:p>
          <a:p>
            <a:pPr marL="548640" lvl="2" indent="0">
              <a:spcBef>
                <a:spcPts val="580"/>
              </a:spcBef>
              <a:buNone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ea typeface="+mn-ea"/>
              </a:rPr>
              <a:t>Modernist</a:t>
            </a:r>
            <a:r>
              <a:rPr lang="en-US" dirty="0" smtClean="0">
                <a:ea typeface="+mn-ea"/>
              </a:rPr>
              <a:t> writer: reader has to work!</a:t>
            </a:r>
          </a:p>
          <a:p>
            <a:pPr marL="594360" lvl="2" indent="0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274638"/>
            <a:ext cx="457200" cy="457200"/>
          </a:xfrm>
        </p:spPr>
        <p:txBody>
          <a:bodyPr/>
          <a:lstStyle/>
          <a:p>
            <a:pPr>
              <a:defRPr/>
            </a:pPr>
            <a:fld id="{22E6D226-E144-2449-89B0-2C68B76B90CA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2" name="Picture 1" descr="iceber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698" y="4041395"/>
            <a:ext cx="1641502" cy="2243387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79707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6975</TotalTime>
  <Words>2628</Words>
  <Application>Microsoft Office PowerPoint</Application>
  <PresentationFormat>On-screen Show (4:3)</PresentationFormat>
  <Paragraphs>490</Paragraphs>
  <Slides>39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9" baseType="lpstr">
      <vt:lpstr>ＭＳ Ｐゴシック</vt:lpstr>
      <vt:lpstr>Arial</vt:lpstr>
      <vt:lpstr>Calibri</vt:lpstr>
      <vt:lpstr>Calisto MT</vt:lpstr>
      <vt:lpstr>Franklin Gothic Book</vt:lpstr>
      <vt:lpstr>Perpetua</vt:lpstr>
      <vt:lpstr>Symbol</vt:lpstr>
      <vt:lpstr>Wingdings</vt:lpstr>
      <vt:lpstr>Wingdings 2</vt:lpstr>
      <vt:lpstr>Equity</vt:lpstr>
      <vt:lpstr>Introduction to the Study of  Literature in English (ISLE)</vt:lpstr>
      <vt:lpstr>Division of ISLE grades</vt:lpstr>
      <vt:lpstr>Writing Assignment (cf. Blackboard)</vt:lpstr>
      <vt:lpstr>Writing assignment in BA1</vt:lpstr>
      <vt:lpstr>A Strong Literature Paper</vt:lpstr>
      <vt:lpstr>A Strong Literature Paper</vt:lpstr>
      <vt:lpstr>A Strong Literature Paper</vt:lpstr>
      <vt:lpstr>PowerPoint Presentation</vt:lpstr>
      <vt:lpstr>“Hills Like White Elephants”</vt:lpstr>
      <vt:lpstr>“Hills Like White Elephants”</vt:lpstr>
      <vt:lpstr>Alternative assignment</vt:lpstr>
      <vt:lpstr>Research</vt:lpstr>
      <vt:lpstr>Academic Writing - Register</vt:lpstr>
      <vt:lpstr>Academic Writing - Register</vt:lpstr>
      <vt:lpstr>Academic Writing</vt:lpstr>
      <vt:lpstr>Writing Process (I think / They say / I say)</vt:lpstr>
      <vt:lpstr>Brainstorming / Organizing</vt:lpstr>
      <vt:lpstr>Finding Sources</vt:lpstr>
      <vt:lpstr>UA Library Catalogue</vt:lpstr>
      <vt:lpstr>UA Library Catalogue</vt:lpstr>
      <vt:lpstr>MLA International Bibliography</vt:lpstr>
      <vt:lpstr>Project MUSE</vt:lpstr>
      <vt:lpstr>“Snowball” Method</vt:lpstr>
      <vt:lpstr>Other Electronic Sources</vt:lpstr>
      <vt:lpstr>Paper Outline (All Write pp. 54-57)</vt:lpstr>
      <vt:lpstr>Titles</vt:lpstr>
      <vt:lpstr>Introduction</vt:lpstr>
      <vt:lpstr>Body</vt:lpstr>
      <vt:lpstr>Supporting your Argument</vt:lpstr>
      <vt:lpstr>In-Text Citations</vt:lpstr>
      <vt:lpstr>Embedding</vt:lpstr>
      <vt:lpstr>Conclusion</vt:lpstr>
      <vt:lpstr>Sources</vt:lpstr>
      <vt:lpstr>Monographs</vt:lpstr>
      <vt:lpstr>Edited Volumes</vt:lpstr>
      <vt:lpstr>Short Stories</vt:lpstr>
      <vt:lpstr>Articles</vt:lpstr>
      <vt:lpstr>Sample papers (MLA format)</vt:lpstr>
      <vt:lpstr>Good Luck!  </vt:lpstr>
    </vt:vector>
  </TitlesOfParts>
  <Company>Universiteit Antwerpen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Nobel Prize Winners since 1950 Writing Course</dc:title>
  <dc:creator>Pim Verhulst</dc:creator>
  <cp:lastModifiedBy>Joosen Vanessa</cp:lastModifiedBy>
  <cp:revision>1519</cp:revision>
  <cp:lastPrinted>2018-02-08T14:34:07Z</cp:lastPrinted>
  <dcterms:created xsi:type="dcterms:W3CDTF">2013-05-13T10:07:29Z</dcterms:created>
  <dcterms:modified xsi:type="dcterms:W3CDTF">2018-02-08T14:40:47Z</dcterms:modified>
</cp:coreProperties>
</file>