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6" r:id="rId2"/>
    <p:sldId id="257" r:id="rId3"/>
    <p:sldId id="262" r:id="rId4"/>
    <p:sldId id="261"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6" d="100"/>
          <a:sy n="76" d="100"/>
        </p:scale>
        <p:origin x="-1206" y="24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854" y="242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06608-AA79-40A3-8512-9C6D98E6D8EC}" type="datetimeFigureOut">
              <a:rPr lang="en-US" smtClean="0"/>
              <a:pPr/>
              <a:t>12/20/2016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8F7BA5-86E5-4594-BE23-30B11FE11E5C}" type="slidenum">
              <a:rPr lang="en-US" smtClean="0"/>
              <a:pPr/>
              <a:t>‹#›</a:t>
            </a:fld>
            <a:endParaRPr lang="en-US" dirty="0"/>
          </a:p>
        </p:txBody>
      </p:sp>
    </p:spTree>
    <p:extLst>
      <p:ext uri="{BB962C8B-B14F-4D97-AF65-F5344CB8AC3E}">
        <p14:creationId xmlns:p14="http://schemas.microsoft.com/office/powerpoint/2010/main" xmlns="" val="2706684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914400" y="4419600"/>
            <a:ext cx="5486400" cy="4114800"/>
          </a:xfrm>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New Roman" pitchFamily="18" charset="0"/>
              <a:cs typeface="Times New Roman"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latin typeface="Times New Roman" pitchFamily="18" charset="0"/>
              <a:cs typeface="Times New Roman" pitchFamily="18" charset="0"/>
            </a:endParaRPr>
          </a:p>
          <a:p>
            <a:r>
              <a:rPr lang="en-US" b="1" dirty="0">
                <a:latin typeface="Times New Roman" pitchFamily="18" charset="0"/>
                <a:cs typeface="Times New Roman" pitchFamily="18" charset="0"/>
              </a:rPr>
              <a:t>Background</a:t>
            </a:r>
          </a:p>
          <a:p>
            <a:r>
              <a:rPr lang="en-US" dirty="0">
                <a:latin typeface="Times New Roman" pitchFamily="18" charset="0"/>
                <a:cs typeface="Times New Roman" pitchFamily="18" charset="0"/>
              </a:rPr>
              <a:t>Pathogenesis of Osteoporosis is a skeleton disorder which has been characterized with lesser bone mass and the decline of bone tissues, with a subsequent increase in the bones delicateness which are subject to fractures. This definition was established from a Consensus Development Conferences early in the 1990 and 1993. There are two groups of osteoporosis both the primary and the secondary osteoporosis.</a:t>
            </a:r>
          </a:p>
          <a:p>
            <a:r>
              <a:rPr lang="en-US" dirty="0">
                <a:latin typeface="Times New Roman" pitchFamily="18" charset="0"/>
                <a:cs typeface="Times New Roman" pitchFamily="18" charset="0"/>
              </a:rPr>
              <a:t>The primary type has three sub-types of osteoporosis:-</a:t>
            </a:r>
          </a:p>
          <a:p>
            <a:r>
              <a:rPr lang="en-US" dirty="0">
                <a:latin typeface="Times New Roman" pitchFamily="18" charset="0"/>
                <a:cs typeface="Times New Roman" pitchFamily="18" charset="0"/>
              </a:rPr>
              <a:t>Type one- this type is also know as postmenopausal osteoporosis is characterized with  inconsistent loss of trabecular bone, it is related with sort of fractures in the vertebral areas of the body and the distal radius</a:t>
            </a:r>
          </a:p>
          <a:p>
            <a:r>
              <a:rPr lang="en-US" dirty="0">
                <a:latin typeface="Times New Roman" pitchFamily="18" charset="0"/>
                <a:cs typeface="Times New Roman" pitchFamily="18" charset="0"/>
              </a:rPr>
              <a:t>Type two:- this type is related with age and usually affects the skeleton areas on both cortical and the </a:t>
            </a:r>
            <a:r>
              <a:rPr lang="en-US" dirty="0" err="1">
                <a:latin typeface="Times New Roman" pitchFamily="18" charset="0"/>
                <a:cs typeface="Times New Roman" pitchFamily="18" charset="0"/>
              </a:rPr>
              <a:t>cencellous</a:t>
            </a:r>
            <a:r>
              <a:rPr lang="en-US" dirty="0">
                <a:latin typeface="Times New Roman" pitchFamily="18" charset="0"/>
                <a:cs typeface="Times New Roman" pitchFamily="18" charset="0"/>
              </a:rPr>
              <a:t> bones such as in the proximal femur due to the decrease in bone mass</a:t>
            </a:r>
          </a:p>
          <a:p>
            <a:r>
              <a:rPr lang="en-US" dirty="0">
                <a:latin typeface="Times New Roman" pitchFamily="18" charset="0"/>
                <a:cs typeface="Times New Roman" pitchFamily="18" charset="0"/>
              </a:rPr>
              <a:t>Type three: this is the idiopathic osteoporosis which affects premenopausal ladies as well as young men</a:t>
            </a:r>
          </a:p>
          <a:p>
            <a:r>
              <a:rPr lang="en-US" dirty="0">
                <a:latin typeface="Times New Roman" pitchFamily="18" charset="0"/>
                <a:cs typeface="Times New Roman" pitchFamily="18" charset="0"/>
              </a:rPr>
              <a:t>Secondary osteoporosis is as a result of identifiable agent like glucocorticoids, or by a disease such as hyperthyroidism or myeloma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8F7BA5-86E5-4594-BE23-30B11FE11E5C}" type="slidenum">
              <a:rPr lang="en-US" smtClean="0"/>
              <a:pPr/>
              <a:t>1</a:t>
            </a:fld>
            <a:endParaRPr lang="en-US" dirty="0"/>
          </a:p>
        </p:txBody>
      </p:sp>
    </p:spTree>
    <p:extLst>
      <p:ext uri="{BB962C8B-B14F-4D97-AF65-F5344CB8AC3E}">
        <p14:creationId xmlns:p14="http://schemas.microsoft.com/office/powerpoint/2010/main" xmlns="" val="665080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Times New Roman" pitchFamily="18" charset="0"/>
                <a:ea typeface="+mn-ea"/>
                <a:cs typeface="Times New Roman" pitchFamily="18" charset="0"/>
              </a:rPr>
              <a:t>Background</a:t>
            </a:r>
          </a:p>
          <a:p>
            <a:r>
              <a:rPr lang="en-US" sz="1200" kern="1200" dirty="0" smtClean="0">
                <a:solidFill>
                  <a:schemeClr val="tx1"/>
                </a:solidFill>
                <a:effectLst/>
                <a:latin typeface="Times New Roman" pitchFamily="18" charset="0"/>
                <a:ea typeface="+mn-ea"/>
                <a:cs typeface="Times New Roman" pitchFamily="18" charset="0"/>
              </a:rPr>
              <a:t>Pathogenesis of Osteoporosis is a skeleton disorder which has been characterized with lesser bone mass and the decline of bone tissues, with a subsequent increase in the bones delicateness which are subject to fractures. This definition was established from a Consensus Development Conferences early in the 1990 and 1993. There are two groups of osteoporosis both the primary and the secondary osteoporosis.</a:t>
            </a:r>
          </a:p>
          <a:p>
            <a:r>
              <a:rPr lang="en-US" sz="1200" kern="1200" dirty="0" smtClean="0">
                <a:solidFill>
                  <a:schemeClr val="tx1"/>
                </a:solidFill>
                <a:effectLst/>
                <a:latin typeface="Times New Roman" pitchFamily="18" charset="0"/>
                <a:ea typeface="+mn-ea"/>
                <a:cs typeface="Times New Roman" pitchFamily="18" charset="0"/>
              </a:rPr>
              <a:t>The primary type has three sub-types of osteoporosis:-</a:t>
            </a:r>
          </a:p>
          <a:p>
            <a:r>
              <a:rPr lang="en-US" sz="1200" kern="1200" dirty="0" smtClean="0">
                <a:solidFill>
                  <a:schemeClr val="tx1"/>
                </a:solidFill>
                <a:effectLst/>
                <a:latin typeface="Times New Roman" pitchFamily="18" charset="0"/>
                <a:ea typeface="+mn-ea"/>
                <a:cs typeface="Times New Roman" pitchFamily="18" charset="0"/>
              </a:rPr>
              <a:t>Type one- this type is also know as postmenopausal osteoporosis is characterized with  inconsistent loss of trabecular bone, it is related with sort of fractures in the vertebral areas of the body and the distal radius</a:t>
            </a:r>
          </a:p>
          <a:p>
            <a:r>
              <a:rPr lang="en-US" sz="1200" kern="1200" dirty="0" smtClean="0">
                <a:solidFill>
                  <a:schemeClr val="tx1"/>
                </a:solidFill>
                <a:effectLst/>
                <a:latin typeface="Times New Roman" pitchFamily="18" charset="0"/>
                <a:ea typeface="+mn-ea"/>
                <a:cs typeface="Times New Roman" pitchFamily="18" charset="0"/>
              </a:rPr>
              <a:t>Type two:- this type is related with age and usually affects the skeleton areas on both cortical and the </a:t>
            </a:r>
            <a:r>
              <a:rPr lang="en-US" sz="1200" kern="1200" dirty="0" err="1" smtClean="0">
                <a:solidFill>
                  <a:schemeClr val="tx1"/>
                </a:solidFill>
                <a:effectLst/>
                <a:latin typeface="Times New Roman" pitchFamily="18" charset="0"/>
                <a:ea typeface="+mn-ea"/>
                <a:cs typeface="Times New Roman" pitchFamily="18" charset="0"/>
              </a:rPr>
              <a:t>cencellous</a:t>
            </a:r>
            <a:r>
              <a:rPr lang="en-US" sz="1200" kern="1200" dirty="0" smtClean="0">
                <a:solidFill>
                  <a:schemeClr val="tx1"/>
                </a:solidFill>
                <a:effectLst/>
                <a:latin typeface="Times New Roman" pitchFamily="18" charset="0"/>
                <a:ea typeface="+mn-ea"/>
                <a:cs typeface="Times New Roman" pitchFamily="18" charset="0"/>
              </a:rPr>
              <a:t> bones such as in the proximal femur due to the decrease in bone mass</a:t>
            </a:r>
          </a:p>
          <a:p>
            <a:r>
              <a:rPr lang="en-US" sz="1200" kern="1200" dirty="0" smtClean="0">
                <a:solidFill>
                  <a:schemeClr val="tx1"/>
                </a:solidFill>
                <a:effectLst/>
                <a:latin typeface="Times New Roman" pitchFamily="18" charset="0"/>
                <a:ea typeface="+mn-ea"/>
                <a:cs typeface="Times New Roman" pitchFamily="18" charset="0"/>
              </a:rPr>
              <a:t>Type three: this is the idiopathic osteoporosis which affects premenopausal ladies as well as young men</a:t>
            </a:r>
          </a:p>
          <a:p>
            <a:r>
              <a:rPr lang="en-US" sz="1200" kern="1200" dirty="0" smtClean="0">
                <a:solidFill>
                  <a:schemeClr val="tx1"/>
                </a:solidFill>
                <a:effectLst/>
                <a:latin typeface="Times New Roman" pitchFamily="18" charset="0"/>
                <a:ea typeface="+mn-ea"/>
                <a:cs typeface="Times New Roman" pitchFamily="18" charset="0"/>
              </a:rPr>
              <a:t>Secondary osteoporosis is as a result of identifiable agent like glucocorticoids, or by a disease such as hyperthyroidism or myeloma</a:t>
            </a:r>
          </a:p>
          <a:p>
            <a:r>
              <a:rPr lang="en-US" sz="1200" kern="1200" dirty="0" smtClean="0">
                <a:solidFill>
                  <a:schemeClr val="tx1"/>
                </a:solidFill>
                <a:effectLst/>
                <a:latin typeface="Times New Roman" pitchFamily="18" charset="0"/>
                <a:ea typeface="+mn-ea"/>
                <a:cs typeface="Times New Roman" pitchFamily="18" charset="0"/>
              </a:rPr>
              <a:t>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8F7BA5-86E5-4594-BE23-30B11FE11E5C}" type="slidenum">
              <a:rPr lang="en-US" smtClean="0"/>
              <a:pPr/>
              <a:t>2</a:t>
            </a:fld>
            <a:endParaRPr lang="en-US" dirty="0"/>
          </a:p>
        </p:txBody>
      </p:sp>
    </p:spTree>
    <p:extLst>
      <p:ext uri="{BB962C8B-B14F-4D97-AF65-F5344CB8AC3E}">
        <p14:creationId xmlns:p14="http://schemas.microsoft.com/office/powerpoint/2010/main" xmlns="" val="2962050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8F7BA5-86E5-4594-BE23-30B11FE11E5C}" type="slidenum">
              <a:rPr lang="en-US" smtClean="0"/>
              <a:pPr/>
              <a:t>3</a:t>
            </a:fld>
            <a:endParaRPr lang="en-US" dirty="0"/>
          </a:p>
        </p:txBody>
      </p:sp>
    </p:spTree>
    <p:extLst>
      <p:ext uri="{BB962C8B-B14F-4D97-AF65-F5344CB8AC3E}">
        <p14:creationId xmlns:p14="http://schemas.microsoft.com/office/powerpoint/2010/main" xmlns="" val="29620501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8F7BA5-86E5-4594-BE23-30B11FE11E5C}" type="slidenum">
              <a:rPr lang="en-US" smtClean="0"/>
              <a:pPr/>
              <a:t>4</a:t>
            </a:fld>
            <a:endParaRPr lang="en-US" dirty="0"/>
          </a:p>
        </p:txBody>
      </p:sp>
    </p:spTree>
    <p:extLst>
      <p:ext uri="{BB962C8B-B14F-4D97-AF65-F5344CB8AC3E}">
        <p14:creationId xmlns:p14="http://schemas.microsoft.com/office/powerpoint/2010/main" xmlns="" val="29620501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u="sng" kern="1200" dirty="0" smtClean="0">
                <a:solidFill>
                  <a:schemeClr val="tx1"/>
                </a:solidFill>
                <a:effectLst/>
                <a:latin typeface="Times New Roman" pitchFamily="18" charset="0"/>
                <a:ea typeface="+mn-ea"/>
                <a:cs typeface="Times New Roman" pitchFamily="18" charset="0"/>
              </a:rPr>
              <a:t>Symptoms </a:t>
            </a:r>
            <a:endParaRPr lang="en-US" sz="1200" kern="1200" dirty="0" smtClean="0">
              <a:solidFill>
                <a:schemeClr val="tx1"/>
              </a:solidFill>
              <a:effectLst/>
              <a:latin typeface="Times New Roman" pitchFamily="18" charset="0"/>
              <a:ea typeface="+mn-ea"/>
              <a:cs typeface="Times New Roman" pitchFamily="18" charset="0"/>
            </a:endParaRPr>
          </a:p>
          <a:p>
            <a:r>
              <a:rPr lang="en-US" sz="1200" kern="1200" dirty="0" smtClean="0">
                <a:solidFill>
                  <a:schemeClr val="tx1"/>
                </a:solidFill>
                <a:effectLst/>
                <a:latin typeface="Times New Roman" pitchFamily="18" charset="0"/>
                <a:ea typeface="+mn-ea"/>
                <a:cs typeface="Times New Roman" pitchFamily="18" charset="0"/>
              </a:rPr>
              <a:t>There normally are no signs  during the early stages of osteoporosis, but the signs crops out after the bones have weakened. These signs may include</a:t>
            </a:r>
          </a:p>
          <a:p>
            <a:pPr lvl="0"/>
            <a:r>
              <a:rPr lang="en-US" sz="1200" kern="1200" dirty="0" smtClean="0">
                <a:solidFill>
                  <a:schemeClr val="tx1"/>
                </a:solidFill>
                <a:effectLst/>
                <a:latin typeface="Times New Roman" pitchFamily="18" charset="0"/>
                <a:ea typeface="+mn-ea"/>
                <a:cs typeface="Times New Roman" pitchFamily="18" charset="0"/>
              </a:rPr>
              <a:t>Back pain, caused by a fractured or collapsed vertebra</a:t>
            </a:r>
          </a:p>
          <a:p>
            <a:pPr lvl="0"/>
            <a:r>
              <a:rPr lang="en-US" sz="1200" kern="1200" dirty="0" smtClean="0">
                <a:solidFill>
                  <a:schemeClr val="tx1"/>
                </a:solidFill>
                <a:effectLst/>
                <a:latin typeface="Times New Roman" pitchFamily="18" charset="0"/>
                <a:ea typeface="+mn-ea"/>
                <a:cs typeface="Times New Roman" pitchFamily="18" charset="0"/>
              </a:rPr>
              <a:t>Losing height after some time</a:t>
            </a:r>
          </a:p>
          <a:p>
            <a:pPr lvl="0"/>
            <a:r>
              <a:rPr lang="en-US" sz="1200" kern="1200" dirty="0" smtClean="0">
                <a:solidFill>
                  <a:schemeClr val="tx1"/>
                </a:solidFill>
                <a:effectLst/>
                <a:latin typeface="Times New Roman" pitchFamily="18" charset="0"/>
                <a:ea typeface="+mn-ea"/>
                <a:cs typeface="Times New Roman" pitchFamily="18" charset="0"/>
              </a:rPr>
              <a:t>A deformed posture</a:t>
            </a:r>
          </a:p>
          <a:p>
            <a:pPr lvl="0"/>
            <a:r>
              <a:rPr lang="en-US" sz="1200" kern="1200" dirty="0" smtClean="0">
                <a:solidFill>
                  <a:schemeClr val="tx1"/>
                </a:solidFill>
                <a:effectLst/>
                <a:latin typeface="Times New Roman" pitchFamily="18" charset="0"/>
                <a:ea typeface="+mn-ea"/>
                <a:cs typeface="Times New Roman" pitchFamily="18" charset="0"/>
              </a:rPr>
              <a:t>A bone fracture which occurs much more easily than normal</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8F7BA5-86E5-4594-BE23-30B11FE11E5C}" type="slidenum">
              <a:rPr lang="en-US" smtClean="0"/>
              <a:pPr/>
              <a:t>5</a:t>
            </a:fld>
            <a:endParaRPr lang="en-US" dirty="0"/>
          </a:p>
        </p:txBody>
      </p:sp>
    </p:spTree>
    <p:extLst>
      <p:ext uri="{BB962C8B-B14F-4D97-AF65-F5344CB8AC3E}">
        <p14:creationId xmlns:p14="http://schemas.microsoft.com/office/powerpoint/2010/main" xmlns="" val="29620501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Times New Roman" pitchFamily="18" charset="0"/>
                <a:ea typeface="+mn-ea"/>
                <a:cs typeface="Times New Roman" pitchFamily="18" charset="0"/>
              </a:rPr>
              <a:t>How to prevent</a:t>
            </a:r>
          </a:p>
          <a:p>
            <a:pPr lvl="0"/>
            <a:r>
              <a:rPr lang="en-US" sz="1200" b="0" kern="1200" dirty="0" smtClean="0">
                <a:solidFill>
                  <a:schemeClr val="tx1"/>
                </a:solidFill>
                <a:effectLst/>
                <a:latin typeface="Times New Roman" pitchFamily="18" charset="0"/>
                <a:ea typeface="+mn-ea"/>
                <a:cs typeface="Times New Roman" pitchFamily="18" charset="0"/>
              </a:rPr>
              <a:t>Ensure a balanced diet and with enough calcium source.</a:t>
            </a:r>
          </a:p>
          <a:p>
            <a:pPr lvl="0"/>
            <a:r>
              <a:rPr lang="en-US" sz="1200" b="0" kern="1200" dirty="0" smtClean="0">
                <a:solidFill>
                  <a:schemeClr val="tx1"/>
                </a:solidFill>
                <a:effectLst/>
                <a:latin typeface="Times New Roman" pitchFamily="18" charset="0"/>
                <a:ea typeface="+mn-ea"/>
                <a:cs typeface="Times New Roman" pitchFamily="18" charset="0"/>
              </a:rPr>
              <a:t>Avoid under-nutrition, particularly the effects of severe weight-loss diets and eating disorders.</a:t>
            </a:r>
          </a:p>
          <a:p>
            <a:pPr lvl="0"/>
            <a:r>
              <a:rPr lang="en-US" sz="1200" b="0" kern="1200" dirty="0" smtClean="0">
                <a:solidFill>
                  <a:schemeClr val="tx1"/>
                </a:solidFill>
                <a:effectLst/>
                <a:latin typeface="Times New Roman" pitchFamily="18" charset="0"/>
                <a:ea typeface="+mn-ea"/>
                <a:cs typeface="Times New Roman" pitchFamily="18" charset="0"/>
              </a:rPr>
              <a:t>Maintain an adequate supply of vitamin D.</a:t>
            </a:r>
          </a:p>
          <a:p>
            <a:pPr lvl="0"/>
            <a:r>
              <a:rPr lang="en-US" sz="1200" b="0" kern="1200" dirty="0" smtClean="0">
                <a:solidFill>
                  <a:schemeClr val="tx1"/>
                </a:solidFill>
                <a:effectLst/>
                <a:latin typeface="Times New Roman" pitchFamily="18" charset="0"/>
                <a:ea typeface="+mn-ea"/>
                <a:cs typeface="Times New Roman" pitchFamily="18" charset="0"/>
              </a:rPr>
              <a:t>Participate in body practice activities.</a:t>
            </a:r>
          </a:p>
          <a:p>
            <a:pPr lvl="0"/>
            <a:r>
              <a:rPr lang="en-US" sz="1200" b="0" kern="1200" dirty="0" smtClean="0">
                <a:solidFill>
                  <a:schemeClr val="tx1"/>
                </a:solidFill>
                <a:effectLst/>
                <a:latin typeface="Times New Roman" pitchFamily="18" charset="0"/>
                <a:ea typeface="+mn-ea"/>
                <a:cs typeface="Times New Roman" pitchFamily="18" charset="0"/>
              </a:rPr>
              <a:t>Avoid smoking.</a:t>
            </a:r>
          </a:p>
          <a:p>
            <a:pPr lvl="0"/>
            <a:r>
              <a:rPr lang="en-US" sz="1200" b="0" kern="1200" dirty="0" smtClean="0">
                <a:solidFill>
                  <a:schemeClr val="tx1"/>
                </a:solidFill>
                <a:effectLst/>
                <a:latin typeface="Times New Roman" pitchFamily="18" charset="0"/>
                <a:ea typeface="+mn-ea"/>
                <a:cs typeface="Times New Roman" pitchFamily="18" charset="0"/>
              </a:rPr>
              <a:t>Avoid much alcohol drinking.</a:t>
            </a:r>
          </a:p>
          <a:p>
            <a:endParaRPr lang="en-US" b="0"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8F7BA5-86E5-4594-BE23-30B11FE11E5C}" type="slidenum">
              <a:rPr lang="en-US" smtClean="0"/>
              <a:pPr/>
              <a:t>6</a:t>
            </a:fld>
            <a:endParaRPr lang="en-US" dirty="0"/>
          </a:p>
        </p:txBody>
      </p:sp>
    </p:spTree>
    <p:extLst>
      <p:ext uri="{BB962C8B-B14F-4D97-AF65-F5344CB8AC3E}">
        <p14:creationId xmlns:p14="http://schemas.microsoft.com/office/powerpoint/2010/main" xmlns="" val="665080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0"/>
          </p:nvPr>
        </p:nvSpPr>
        <p:spPr/>
        <p:txBody>
          <a:bodyPr/>
          <a:lstStyle/>
          <a:p>
            <a:fld id="{C98F7BA5-86E5-4594-BE23-30B11FE11E5C}" type="slidenum">
              <a:rPr lang="en-US" smtClean="0"/>
              <a:pPr/>
              <a:t>7</a:t>
            </a:fld>
            <a:endParaRPr lang="en-US" dirty="0"/>
          </a:p>
        </p:txBody>
      </p:sp>
    </p:spTree>
    <p:extLst>
      <p:ext uri="{BB962C8B-B14F-4D97-AF65-F5344CB8AC3E}">
        <p14:creationId xmlns:p14="http://schemas.microsoft.com/office/powerpoint/2010/main" xmlns="" val="29620501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71AFDD71-2EC0-42C1-A08B-A4C90A3295DE}" type="datetimeFigureOut">
              <a:rPr lang="en-US" smtClean="0"/>
              <a:pPr/>
              <a:t>12/20/2016</a:t>
            </a:fld>
            <a:endParaRPr lang="en-US" dirty="0"/>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5AD299D5-45CA-42D9-9765-71BFAFCD464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D299D5-45CA-42D9-9765-71BFAFCD464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D299D5-45CA-42D9-9765-71BFAFCD464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D299D5-45CA-42D9-9765-71BFAFCD464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D299D5-45CA-42D9-9765-71BFAFCD464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D299D5-45CA-42D9-9765-71BFAFCD4646}" type="slidenum">
              <a:rPr lang="en-US" smtClean="0"/>
              <a:pPr/>
              <a:t>‹#›</a:t>
            </a:fld>
            <a:endParaRPr lang="en-US" dirty="0"/>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D299D5-45CA-42D9-9765-71BFAFCD4646}" type="slidenum">
              <a:rPr lang="en-US" smtClean="0"/>
              <a:pPr/>
              <a:t>‹#›</a:t>
            </a:fld>
            <a:endParaRPr lang="en-US" dirty="0"/>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D299D5-45CA-42D9-9765-71BFAFCD464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AFDD71-2EC0-42C1-A08B-A4C90A3295DE}" type="datetimeFigureOut">
              <a:rPr lang="en-US" smtClean="0"/>
              <a:pPr/>
              <a:t>12/20/2016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D299D5-45CA-42D9-9765-71BFAFCD464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71AFDD71-2EC0-42C1-A08B-A4C90A3295DE}" type="datetimeFigureOut">
              <a:rPr lang="en-US" smtClean="0"/>
              <a:pPr/>
              <a:t>12/20/2016</a:t>
            </a:fld>
            <a:endParaRPr lang="en-US" dirty="0"/>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5AD299D5-45CA-42D9-9765-71BFAFCD464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71AFDD71-2EC0-42C1-A08B-A4C90A3295DE}" type="datetimeFigureOut">
              <a:rPr lang="en-US" smtClean="0"/>
              <a:pPr/>
              <a:t>12/20/2016</a:t>
            </a:fld>
            <a:endParaRPr lang="en-US" dirty="0"/>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5AD299D5-45CA-42D9-9765-71BFAFCD464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5.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2000"/>
            <a:lum/>
          </a:blip>
          <a:srcRect/>
          <a:tile tx="0" ty="0" sx="100000" sy="100000" flip="none" algn="tl"/>
        </a:blipFill>
        <a:effectLst/>
      </p:bgPr>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31520" y="576072"/>
            <a:ext cx="7696200" cy="5715000"/>
          </a:xfrm>
          <a:prstGeom prst="rect">
            <a:avLst/>
          </a:prstGeom>
          <a:blipFill dpi="0" rotWithShape="1">
            <a:blip r:embed="rId14"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2" descr="C:\Users\Administrator\Desktop\Pushpin Dev\Assets\pushpinLeft.png"/>
          <p:cNvPicPr>
            <a:picLocks noChangeAspect="1" noChangeArrowheads="1"/>
          </p:cNvPicPr>
          <p:nvPr/>
        </p:nvPicPr>
        <p:blipFill>
          <a:blip r:embed="rId15"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5"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71AFDD71-2EC0-42C1-A08B-A4C90A3295DE}" type="datetimeFigureOut">
              <a:rPr lang="en-US" smtClean="0"/>
              <a:pPr/>
              <a:t>12/20/2016</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5AD299D5-45CA-42D9-9765-71BFAFCD464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loud Callout 5"/>
          <p:cNvSpPr/>
          <p:nvPr/>
        </p:nvSpPr>
        <p:spPr>
          <a:xfrm>
            <a:off x="1579418" y="1524000"/>
            <a:ext cx="6172200" cy="3429000"/>
          </a:xfrm>
          <a:prstGeom prst="cloudCallout">
            <a:avLst>
              <a:gd name="adj1" fmla="val -29762"/>
              <a:gd name="adj2" fmla="val 73459"/>
            </a:avLst>
          </a:prstGeom>
          <a:blipFill>
            <a:blip r:embed="rId3"/>
            <a:tile tx="0" ty="0" sx="100000" sy="100000" flip="none" algn="tl"/>
          </a:blip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solidFill>
                  <a:srgbClr val="FF0000"/>
                </a:solidFill>
                <a:effectLst>
                  <a:outerShdw blurRad="38100" dist="38100" dir="2700000" algn="tl">
                    <a:srgbClr val="000000">
                      <a:alpha val="43137"/>
                    </a:srgbClr>
                  </a:outerShdw>
                </a:effectLst>
              </a:rPr>
              <a:t>Pathogenesis </a:t>
            </a:r>
          </a:p>
          <a:p>
            <a:pPr algn="ctr"/>
            <a:r>
              <a:rPr lang="en-US" sz="4400" b="1" dirty="0" smtClean="0">
                <a:solidFill>
                  <a:srgbClr val="FF0000"/>
                </a:solidFill>
                <a:effectLst>
                  <a:outerShdw blurRad="38100" dist="38100" dir="2700000" algn="tl">
                    <a:srgbClr val="000000">
                      <a:alpha val="43137"/>
                    </a:srgbClr>
                  </a:outerShdw>
                </a:effectLst>
              </a:rPr>
              <a:t>of </a:t>
            </a:r>
          </a:p>
          <a:p>
            <a:pPr algn="ctr"/>
            <a:r>
              <a:rPr lang="en-US" sz="4400" b="1" dirty="0" smtClean="0">
                <a:solidFill>
                  <a:srgbClr val="FF0000"/>
                </a:solidFill>
                <a:effectLst>
                  <a:outerShdw blurRad="38100" dist="38100" dir="2700000" algn="tl">
                    <a:srgbClr val="000000">
                      <a:alpha val="43137"/>
                    </a:srgbClr>
                  </a:outerShdw>
                </a:effectLst>
              </a:rPr>
              <a:t>Osteoporosis </a:t>
            </a:r>
            <a:endParaRPr lang="en-US" sz="4400" b="1" dirty="0">
              <a:solidFill>
                <a:srgbClr val="FF0000"/>
              </a:solidFill>
              <a:effectLst>
                <a:outerShdw blurRad="38100" dist="38100" dir="2700000" algn="tl">
                  <a:srgbClr val="000000">
                    <a:alpha val="43137"/>
                  </a:srgbClr>
                </a:outerShdw>
              </a:effectLst>
              <a:latin typeface="Baskerville Old Face" pitchFamily="18" charset="0"/>
            </a:endParaRPr>
          </a:p>
        </p:txBody>
      </p:sp>
    </p:spTree>
    <p:extLst>
      <p:ext uri="{BB962C8B-B14F-4D97-AF65-F5344CB8AC3E}">
        <p14:creationId xmlns:p14="http://schemas.microsoft.com/office/powerpoint/2010/main" xmlns="" val="42016766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95023" y="817582"/>
            <a:ext cx="7134577" cy="1202485"/>
          </a:xfrm>
          <a:gradFill>
            <a:gsLst>
              <a:gs pos="0">
                <a:srgbClr val="000082"/>
              </a:gs>
              <a:gs pos="30000">
                <a:srgbClr val="66008F"/>
              </a:gs>
              <a:gs pos="64999">
                <a:srgbClr val="BA0066"/>
              </a:gs>
              <a:gs pos="89999">
                <a:srgbClr val="FF0000"/>
              </a:gs>
              <a:gs pos="100000">
                <a:srgbClr val="FF8200"/>
              </a:gs>
            </a:gsLst>
            <a:lin ang="5400000" scaled="0"/>
          </a:gradFill>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a:noAutofit/>
          </a:bodyPr>
          <a:lstStyle/>
          <a:p>
            <a:r>
              <a:rPr lang="en-US" sz="2800" b="1" dirty="0" smtClean="0">
                <a:solidFill>
                  <a:schemeClr val="bg1"/>
                </a:solidFill>
                <a:effectLst>
                  <a:outerShdw blurRad="38100" dist="38100" dir="2700000" algn="tl">
                    <a:srgbClr val="000000">
                      <a:alpha val="43137"/>
                    </a:srgbClr>
                  </a:outerShdw>
                </a:effectLst>
                <a:latin typeface="+mj-lt"/>
              </a:rPr>
              <a:t>Background summary of  Osteoporosis</a:t>
            </a:r>
            <a:endParaRPr lang="en-US" sz="1800" b="1" dirty="0">
              <a:ln w="18415" cmpd="sng">
                <a:solidFill>
                  <a:srgbClr val="FFFFFF"/>
                </a:solidFill>
                <a:prstDash val="solid"/>
              </a:ln>
              <a:solidFill>
                <a:srgbClr val="FFFFFF"/>
              </a:solidFill>
              <a:effectLst>
                <a:outerShdw blurRad="38100" dist="38100" dir="2700000" algn="tl">
                  <a:srgbClr val="000000">
                    <a:alpha val="43137"/>
                  </a:srgbClr>
                </a:outerShdw>
              </a:effectLst>
              <a:latin typeface="+mj-lt"/>
            </a:endParaRPr>
          </a:p>
        </p:txBody>
      </p:sp>
      <p:sp>
        <p:nvSpPr>
          <p:cNvPr id="7" name="Content Placeholder 2"/>
          <p:cNvSpPr>
            <a:spLocks noGrp="1"/>
          </p:cNvSpPr>
          <p:nvPr>
            <p:ph sz="quarter" idx="4294967295"/>
          </p:nvPr>
        </p:nvSpPr>
        <p:spPr>
          <a:xfrm>
            <a:off x="1146048" y="2121407"/>
            <a:ext cx="6931152" cy="3602736"/>
          </a:xfrm>
          <a:prstGeom prst="rect">
            <a:avLst/>
          </a:prstGeom>
          <a:gradFill flip="none" rotWithShape="1">
            <a:gsLst>
              <a:gs pos="49000">
                <a:schemeClr val="accent1">
                  <a:lumMod val="75000"/>
                </a:schemeClr>
              </a:gs>
              <a:gs pos="19000">
                <a:schemeClr val="accent1">
                  <a:tint val="44500"/>
                  <a:satMod val="160000"/>
                </a:schemeClr>
              </a:gs>
              <a:gs pos="100000">
                <a:schemeClr val="accent1">
                  <a:tint val="23500"/>
                  <a:satMod val="160000"/>
                </a:schemeClr>
              </a:gs>
            </a:gsLst>
            <a:path path="rect">
              <a:fillToRect l="100000" t="100000"/>
            </a:path>
            <a:tileRect r="-100000" b="-100000"/>
          </a:gradFill>
          <a:scene3d>
            <a:camera prst="orthographicFront"/>
            <a:lightRig rig="threePt" dir="t"/>
          </a:scene3d>
          <a:sp3d>
            <a:bevelT w="165100" prst="coolSlant"/>
          </a:sp3d>
        </p:spPr>
        <p:txBody>
          <a:bodyPr>
            <a:noAutofit/>
          </a:bodyPr>
          <a:lstStyle/>
          <a:p>
            <a:pPr marL="0" indent="0" algn="ctr">
              <a:buNone/>
            </a:pPr>
            <a:r>
              <a:rPr lang="en-US" sz="1800" b="1" dirty="0">
                <a:effectLst>
                  <a:outerShdw blurRad="38100" dist="38100" dir="2700000" algn="tl">
                    <a:srgbClr val="000000">
                      <a:alpha val="43137"/>
                    </a:srgbClr>
                  </a:outerShdw>
                </a:effectLst>
              </a:rPr>
              <a:t>Pathogenesis of Osteoporosis is a skeleton disorder which has been characterized with lesser bone mass and the decline of bone tissues, with a subsequent increase in the bones delicateness which are subject to fractures. This definition was established from a Consensus Development Conferences early in the 1990 and 1993. There are two groups of osteoporosis both the primary and the secondary osteoporosis.</a:t>
            </a:r>
          </a:p>
          <a:p>
            <a:r>
              <a:rPr lang="en-US" sz="1800" b="1" dirty="0">
                <a:effectLst>
                  <a:outerShdw blurRad="38100" dist="38100" dir="2700000" algn="tl">
                    <a:srgbClr val="000000">
                      <a:alpha val="43137"/>
                    </a:srgbClr>
                  </a:outerShdw>
                </a:effectLst>
              </a:rPr>
              <a:t>The primary type has three sub-types of osteoporosis:-</a:t>
            </a:r>
          </a:p>
          <a:p>
            <a:r>
              <a:rPr lang="en-US" sz="1800" b="1" dirty="0">
                <a:effectLst>
                  <a:outerShdw blurRad="38100" dist="38100" dir="2700000" algn="tl">
                    <a:srgbClr val="000000">
                      <a:alpha val="43137"/>
                    </a:srgbClr>
                  </a:outerShdw>
                </a:effectLst>
              </a:rPr>
              <a:t>Type one- this type is also know as postmenopausal osteoporosis is characterized with  inconsistent loss of trabecular bone, it is related with sort of fractures in the vertebral areas of the body and the distal radius</a:t>
            </a:r>
          </a:p>
          <a:p>
            <a:endParaRPr lang="en-US" dirty="0" smtClean="0"/>
          </a:p>
        </p:txBody>
      </p:sp>
    </p:spTree>
    <p:extLst>
      <p:ext uri="{BB962C8B-B14F-4D97-AF65-F5344CB8AC3E}">
        <p14:creationId xmlns:p14="http://schemas.microsoft.com/office/powerpoint/2010/main" xmlns="" val="427947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95023" y="817582"/>
            <a:ext cx="7134577" cy="1202485"/>
          </a:xfrm>
          <a:gradFill>
            <a:gsLst>
              <a:gs pos="0">
                <a:srgbClr val="000082"/>
              </a:gs>
              <a:gs pos="30000">
                <a:srgbClr val="66008F"/>
              </a:gs>
              <a:gs pos="64999">
                <a:srgbClr val="BA0066"/>
              </a:gs>
              <a:gs pos="89999">
                <a:srgbClr val="FF0000"/>
              </a:gs>
              <a:gs pos="100000">
                <a:srgbClr val="FF8200"/>
              </a:gs>
            </a:gsLst>
            <a:lin ang="5400000" scaled="0"/>
          </a:gradFill>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a:noAutofit/>
          </a:bodyPr>
          <a:lstStyle/>
          <a:p>
            <a:r>
              <a:rPr lang="en-US" sz="2800" b="1" dirty="0" smtClean="0">
                <a:solidFill>
                  <a:schemeClr val="bg1"/>
                </a:solidFill>
                <a:effectLst>
                  <a:outerShdw blurRad="38100" dist="38100" dir="2700000" algn="tl">
                    <a:srgbClr val="000000">
                      <a:alpha val="43137"/>
                    </a:srgbClr>
                  </a:outerShdw>
                </a:effectLst>
                <a:latin typeface="+mj-lt"/>
              </a:rPr>
              <a:t>Background summary of  Osteoporosis (…continued)</a:t>
            </a:r>
            <a:endParaRPr lang="en-US" sz="1800" b="1" dirty="0">
              <a:ln w="18415" cmpd="sng">
                <a:solidFill>
                  <a:srgbClr val="FFFFFF"/>
                </a:solidFill>
                <a:prstDash val="solid"/>
              </a:ln>
              <a:solidFill>
                <a:srgbClr val="FFFFFF"/>
              </a:solidFill>
              <a:effectLst>
                <a:outerShdw blurRad="38100" dist="38100" dir="2700000" algn="tl">
                  <a:srgbClr val="000000">
                    <a:alpha val="43137"/>
                  </a:srgbClr>
                </a:outerShdw>
              </a:effectLst>
              <a:latin typeface="+mj-lt"/>
            </a:endParaRPr>
          </a:p>
        </p:txBody>
      </p:sp>
      <p:sp>
        <p:nvSpPr>
          <p:cNvPr id="7" name="Content Placeholder 2"/>
          <p:cNvSpPr>
            <a:spLocks noGrp="1"/>
          </p:cNvSpPr>
          <p:nvPr>
            <p:ph sz="quarter" idx="4294967295"/>
          </p:nvPr>
        </p:nvSpPr>
        <p:spPr>
          <a:xfrm>
            <a:off x="1146048" y="2121407"/>
            <a:ext cx="6931152" cy="3602736"/>
          </a:xfrm>
          <a:prstGeom prst="rect">
            <a:avLst/>
          </a:prstGeom>
          <a:gradFill flip="none" rotWithShape="1">
            <a:gsLst>
              <a:gs pos="49000">
                <a:schemeClr val="accent5">
                  <a:lumMod val="20000"/>
                  <a:lumOff val="80000"/>
                </a:schemeClr>
              </a:gs>
              <a:gs pos="19000">
                <a:schemeClr val="accent1">
                  <a:tint val="44500"/>
                  <a:satMod val="160000"/>
                </a:schemeClr>
              </a:gs>
              <a:gs pos="100000">
                <a:schemeClr val="accent1">
                  <a:tint val="23500"/>
                  <a:satMod val="160000"/>
                </a:schemeClr>
              </a:gs>
            </a:gsLst>
            <a:path path="rect">
              <a:fillToRect l="100000" t="100000"/>
            </a:path>
            <a:tileRect r="-100000" b="-100000"/>
          </a:gradFill>
          <a:scene3d>
            <a:camera prst="orthographicFront"/>
            <a:lightRig rig="threePt" dir="t"/>
          </a:scene3d>
          <a:sp3d>
            <a:bevelT w="165100" prst="coolSlant"/>
          </a:sp3d>
        </p:spPr>
        <p:txBody>
          <a:bodyPr>
            <a:noAutofit/>
          </a:bodyPr>
          <a:lstStyle/>
          <a:p>
            <a:r>
              <a:rPr lang="en-US" sz="2000" b="1" dirty="0">
                <a:effectLst>
                  <a:outerShdw blurRad="38100" dist="38100" dir="2700000" algn="tl">
                    <a:srgbClr val="000000">
                      <a:alpha val="43137"/>
                    </a:srgbClr>
                  </a:outerShdw>
                </a:effectLst>
              </a:rPr>
              <a:t>Type two:- this type is related with age and usually affects the skeleton areas on both cortical and the </a:t>
            </a:r>
            <a:r>
              <a:rPr lang="en-US" sz="2000" b="1" dirty="0" err="1">
                <a:effectLst>
                  <a:outerShdw blurRad="38100" dist="38100" dir="2700000" algn="tl">
                    <a:srgbClr val="000000">
                      <a:alpha val="43137"/>
                    </a:srgbClr>
                  </a:outerShdw>
                </a:effectLst>
              </a:rPr>
              <a:t>cencellous</a:t>
            </a:r>
            <a:r>
              <a:rPr lang="en-US" sz="2000" b="1" dirty="0">
                <a:effectLst>
                  <a:outerShdw blurRad="38100" dist="38100" dir="2700000" algn="tl">
                    <a:srgbClr val="000000">
                      <a:alpha val="43137"/>
                    </a:srgbClr>
                  </a:outerShdw>
                </a:effectLst>
              </a:rPr>
              <a:t> bones such as in the proximal femur due to the decrease in bone mass</a:t>
            </a:r>
          </a:p>
          <a:p>
            <a:r>
              <a:rPr lang="en-US" sz="2000" b="1" dirty="0">
                <a:effectLst>
                  <a:outerShdw blurRad="38100" dist="38100" dir="2700000" algn="tl">
                    <a:srgbClr val="000000">
                      <a:alpha val="43137"/>
                    </a:srgbClr>
                  </a:outerShdw>
                </a:effectLst>
              </a:rPr>
              <a:t>Type three: this is the idiopathic osteoporosis which affects premenopausal ladies as well as young men</a:t>
            </a:r>
          </a:p>
          <a:p>
            <a:r>
              <a:rPr lang="en-US" sz="2000" b="1" dirty="0">
                <a:effectLst>
                  <a:outerShdw blurRad="38100" dist="38100" dir="2700000" algn="tl">
                    <a:srgbClr val="000000">
                      <a:alpha val="43137"/>
                    </a:srgbClr>
                  </a:outerShdw>
                </a:effectLst>
              </a:rPr>
              <a:t>Secondary osteoporosis is as a result of identifiable agent like glucocorticoids, or by a disease such as hyperthyroidism or myeloma</a:t>
            </a:r>
          </a:p>
          <a:p>
            <a:endParaRPr lang="en-US" sz="2000" b="1" dirty="0" smtClean="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496274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95023" y="817582"/>
            <a:ext cx="7134577" cy="1202485"/>
          </a:xfrm>
          <a:gradFill>
            <a:gsLst>
              <a:gs pos="0">
                <a:srgbClr val="000082"/>
              </a:gs>
              <a:gs pos="30000">
                <a:srgbClr val="66008F"/>
              </a:gs>
              <a:gs pos="64999">
                <a:srgbClr val="BA0066"/>
              </a:gs>
              <a:gs pos="89999">
                <a:srgbClr val="FF0000"/>
              </a:gs>
              <a:gs pos="100000">
                <a:srgbClr val="FF8200"/>
              </a:gs>
            </a:gsLst>
            <a:lin ang="5400000" scaled="0"/>
          </a:gradFill>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a:noAutofit/>
          </a:bodyPr>
          <a:lstStyle/>
          <a:p>
            <a:r>
              <a:rPr lang="en-US" sz="2800" b="1" dirty="0" smtClean="0">
                <a:solidFill>
                  <a:schemeClr val="bg1"/>
                </a:solidFill>
                <a:effectLst>
                  <a:outerShdw blurRad="38100" dist="38100" dir="2700000" algn="tl">
                    <a:srgbClr val="000000">
                      <a:alpha val="43137"/>
                    </a:srgbClr>
                  </a:outerShdw>
                </a:effectLst>
                <a:latin typeface="+mj-lt"/>
              </a:rPr>
              <a:t>Major Causes of  Osteoporosis</a:t>
            </a:r>
            <a:endParaRPr lang="en-US" sz="1800" b="1" dirty="0">
              <a:ln w="18415" cmpd="sng">
                <a:solidFill>
                  <a:srgbClr val="FFFFFF"/>
                </a:solidFill>
                <a:prstDash val="solid"/>
              </a:ln>
              <a:solidFill>
                <a:srgbClr val="FFFFFF"/>
              </a:solidFill>
              <a:effectLst>
                <a:outerShdw blurRad="38100" dist="38100" dir="2700000" algn="tl">
                  <a:srgbClr val="000000">
                    <a:alpha val="43137"/>
                  </a:srgbClr>
                </a:outerShdw>
              </a:effectLst>
              <a:latin typeface="+mj-lt"/>
            </a:endParaRPr>
          </a:p>
        </p:txBody>
      </p:sp>
      <p:sp>
        <p:nvSpPr>
          <p:cNvPr id="7" name="Content Placeholder 2"/>
          <p:cNvSpPr>
            <a:spLocks noGrp="1"/>
          </p:cNvSpPr>
          <p:nvPr>
            <p:ph sz="quarter" idx="4294967295"/>
          </p:nvPr>
        </p:nvSpPr>
        <p:spPr>
          <a:xfrm>
            <a:off x="1146048" y="2121407"/>
            <a:ext cx="6931152" cy="3602736"/>
          </a:xfrm>
          <a:prstGeom prst="rect">
            <a:avLst/>
          </a:prstGeom>
          <a:gradFill flip="none" rotWithShape="1">
            <a:gsLst>
              <a:gs pos="49000">
                <a:schemeClr val="accent4">
                  <a:lumMod val="60000"/>
                  <a:lumOff val="40000"/>
                </a:schemeClr>
              </a:gs>
              <a:gs pos="19000">
                <a:schemeClr val="accent1">
                  <a:tint val="44500"/>
                  <a:satMod val="160000"/>
                </a:schemeClr>
              </a:gs>
              <a:gs pos="100000">
                <a:schemeClr val="accent1">
                  <a:tint val="23500"/>
                  <a:satMod val="160000"/>
                </a:schemeClr>
              </a:gs>
            </a:gsLst>
            <a:path path="rect">
              <a:fillToRect l="100000" t="100000"/>
            </a:path>
            <a:tileRect r="-100000" b="-100000"/>
          </a:gradFill>
          <a:scene3d>
            <a:camera prst="orthographicFront"/>
            <a:lightRig rig="threePt" dir="t"/>
          </a:scene3d>
          <a:sp3d>
            <a:bevelT w="165100" prst="coolSlant"/>
          </a:sp3d>
        </p:spPr>
        <p:txBody>
          <a:bodyPr>
            <a:noAutofit/>
          </a:bodyPr>
          <a:lstStyle/>
          <a:p>
            <a:endParaRPr lang="en-US" dirty="0" smtClean="0"/>
          </a:p>
          <a:p>
            <a:r>
              <a:rPr lang="en-US" sz="2800" b="1" dirty="0">
                <a:effectLst>
                  <a:outerShdw blurRad="38100" dist="38100" dir="2700000" algn="tl">
                    <a:srgbClr val="000000">
                      <a:alpha val="43137"/>
                    </a:srgbClr>
                  </a:outerShdw>
                </a:effectLst>
                <a:latin typeface="+mj-lt"/>
              </a:rPr>
              <a:t>Lower Estrogen in </a:t>
            </a:r>
            <a:r>
              <a:rPr lang="en-US" sz="2800" b="1" dirty="0" smtClean="0">
                <a:effectLst>
                  <a:outerShdw blurRad="38100" dist="38100" dir="2700000" algn="tl">
                    <a:srgbClr val="000000">
                      <a:alpha val="43137"/>
                    </a:srgbClr>
                  </a:outerShdw>
                </a:effectLst>
                <a:latin typeface="+mj-lt"/>
              </a:rPr>
              <a:t>young Women</a:t>
            </a:r>
            <a:endParaRPr lang="en-US" sz="2800" b="1" dirty="0">
              <a:effectLst>
                <a:outerShdw blurRad="38100" dist="38100" dir="2700000" algn="tl">
                  <a:srgbClr val="000000">
                    <a:alpha val="43137"/>
                  </a:srgbClr>
                </a:outerShdw>
              </a:effectLst>
              <a:latin typeface="+mj-lt"/>
            </a:endParaRPr>
          </a:p>
          <a:p>
            <a:r>
              <a:rPr lang="en-US" sz="2800" b="1" dirty="0">
                <a:effectLst>
                  <a:outerShdw blurRad="38100" dist="38100" dir="2700000" algn="tl">
                    <a:srgbClr val="000000">
                      <a:alpha val="43137"/>
                    </a:srgbClr>
                  </a:outerShdw>
                </a:effectLst>
                <a:latin typeface="+mj-lt"/>
              </a:rPr>
              <a:t>Lower Testosterone in Men</a:t>
            </a:r>
          </a:p>
          <a:p>
            <a:r>
              <a:rPr lang="en-US" sz="2800" b="1" dirty="0">
                <a:effectLst>
                  <a:outerShdw blurRad="38100" dist="38100" dir="2700000" algn="tl">
                    <a:srgbClr val="000000">
                      <a:alpha val="43137"/>
                    </a:srgbClr>
                  </a:outerShdw>
                </a:effectLst>
                <a:latin typeface="+mj-lt"/>
              </a:rPr>
              <a:t>Hormone Imbalances</a:t>
            </a:r>
          </a:p>
          <a:p>
            <a:r>
              <a:rPr lang="en-US" sz="2800" b="1" dirty="0">
                <a:effectLst>
                  <a:outerShdw blurRad="38100" dist="38100" dir="2700000" algn="tl">
                    <a:srgbClr val="000000">
                      <a:alpha val="43137"/>
                    </a:srgbClr>
                  </a:outerShdw>
                </a:effectLst>
                <a:latin typeface="+mj-lt"/>
              </a:rPr>
              <a:t>Calcium deficiency </a:t>
            </a:r>
          </a:p>
          <a:p>
            <a:r>
              <a:rPr lang="en-US" sz="2800" b="1" dirty="0">
                <a:effectLst>
                  <a:outerShdw blurRad="38100" dist="38100" dir="2700000" algn="tl">
                    <a:srgbClr val="000000">
                      <a:alpha val="43137"/>
                    </a:srgbClr>
                  </a:outerShdw>
                </a:effectLst>
                <a:latin typeface="+mj-lt"/>
              </a:rPr>
              <a:t>Lack of Vitamin D</a:t>
            </a:r>
          </a:p>
          <a:p>
            <a:pPr marL="0" indent="0">
              <a:buNone/>
            </a:pPr>
            <a:r>
              <a:rPr lang="en-US" sz="2800" b="1" dirty="0" smtClean="0">
                <a:solidFill>
                  <a:schemeClr val="bg1"/>
                </a:solidFill>
                <a:effectLst>
                  <a:outerShdw blurRad="38100" dist="38100" dir="2700000" algn="tl">
                    <a:srgbClr val="000000">
                      <a:alpha val="43137"/>
                    </a:srgbClr>
                  </a:outerShdw>
                </a:effectLst>
                <a:latin typeface="+mj-lt"/>
              </a:rPr>
              <a:t> </a:t>
            </a:r>
          </a:p>
        </p:txBody>
      </p:sp>
    </p:spTree>
    <p:extLst>
      <p:ext uri="{BB962C8B-B14F-4D97-AF65-F5344CB8AC3E}">
        <p14:creationId xmlns:p14="http://schemas.microsoft.com/office/powerpoint/2010/main" xmlns="" val="31742925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66800" y="838200"/>
            <a:ext cx="7134577" cy="1202485"/>
          </a:xfrm>
          <a:solidFill>
            <a:schemeClr val="tx1"/>
          </a:solidFill>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a:noAutofit/>
          </a:bodyPr>
          <a:lstStyle/>
          <a:p>
            <a:r>
              <a:rPr lang="en-US" sz="2800" b="1" dirty="0" smtClean="0">
                <a:solidFill>
                  <a:schemeClr val="bg1"/>
                </a:solidFill>
                <a:effectLst>
                  <a:outerShdw blurRad="38100" dist="38100" dir="2700000" algn="tl">
                    <a:srgbClr val="000000">
                      <a:alpha val="43137"/>
                    </a:srgbClr>
                  </a:outerShdw>
                </a:effectLst>
                <a:latin typeface="+mj-lt"/>
              </a:rPr>
              <a:t>Symptoms of Osteoporosis</a:t>
            </a:r>
            <a:endParaRPr lang="en-US" sz="1800" b="1" dirty="0">
              <a:ln w="18415" cmpd="sng">
                <a:solidFill>
                  <a:srgbClr val="FFFFFF"/>
                </a:solidFill>
                <a:prstDash val="solid"/>
              </a:ln>
              <a:solidFill>
                <a:srgbClr val="FFFFFF"/>
              </a:solidFill>
              <a:effectLst>
                <a:outerShdw blurRad="38100" dist="38100" dir="2700000" algn="tl">
                  <a:srgbClr val="000000">
                    <a:alpha val="43137"/>
                  </a:srgbClr>
                </a:outerShdw>
              </a:effectLst>
              <a:latin typeface="+mj-lt"/>
            </a:endParaRPr>
          </a:p>
        </p:txBody>
      </p:sp>
      <p:sp>
        <p:nvSpPr>
          <p:cNvPr id="7" name="Content Placeholder 2"/>
          <p:cNvSpPr>
            <a:spLocks noGrp="1"/>
          </p:cNvSpPr>
          <p:nvPr>
            <p:ph sz="quarter" idx="4294967295"/>
          </p:nvPr>
        </p:nvSpPr>
        <p:spPr>
          <a:xfrm>
            <a:off x="1146048" y="2121407"/>
            <a:ext cx="6931152" cy="3602736"/>
          </a:xfrm>
          <a:prstGeom prst="rect">
            <a:avLst/>
          </a:prstGeom>
          <a:gradFill flip="none" rotWithShape="1">
            <a:gsLst>
              <a:gs pos="49000">
                <a:schemeClr val="bg2">
                  <a:lumMod val="75000"/>
                </a:schemeClr>
              </a:gs>
              <a:gs pos="19000">
                <a:schemeClr val="accent1">
                  <a:tint val="44500"/>
                  <a:satMod val="160000"/>
                </a:schemeClr>
              </a:gs>
              <a:gs pos="100000">
                <a:schemeClr val="accent1">
                  <a:tint val="23500"/>
                  <a:satMod val="160000"/>
                </a:schemeClr>
              </a:gs>
            </a:gsLst>
            <a:path path="rect">
              <a:fillToRect l="100000" t="100000"/>
            </a:path>
            <a:tileRect r="-100000" b="-100000"/>
          </a:gradFill>
          <a:scene3d>
            <a:camera prst="orthographicFront"/>
            <a:lightRig rig="threePt" dir="t"/>
          </a:scene3d>
          <a:sp3d>
            <a:bevelT w="165100" prst="coolSlant"/>
          </a:sp3d>
        </p:spPr>
        <p:txBody>
          <a:bodyPr>
            <a:noAutofit/>
          </a:bodyPr>
          <a:lstStyle/>
          <a:p>
            <a:endParaRPr lang="en-US" dirty="0" smtClean="0"/>
          </a:p>
          <a:p>
            <a:r>
              <a:rPr lang="en-US" sz="2800" b="1" dirty="0">
                <a:effectLst>
                  <a:outerShdw blurRad="38100" dist="38100" dir="2700000" algn="tl">
                    <a:srgbClr val="000000">
                      <a:alpha val="43137"/>
                    </a:srgbClr>
                  </a:outerShdw>
                </a:effectLst>
              </a:rPr>
              <a:t>•	Back pain, caused by a fractured or </a:t>
            </a:r>
            <a:r>
              <a:rPr lang="en-US" sz="2800" b="1" dirty="0" smtClean="0">
                <a:effectLst>
                  <a:outerShdw blurRad="38100" dist="38100" dir="2700000" algn="tl">
                    <a:srgbClr val="000000">
                      <a:alpha val="43137"/>
                    </a:srgbClr>
                  </a:outerShdw>
                </a:effectLst>
              </a:rPr>
              <a:t>	collapsed </a:t>
            </a:r>
            <a:r>
              <a:rPr lang="en-US" sz="2800" b="1" dirty="0">
                <a:effectLst>
                  <a:outerShdw blurRad="38100" dist="38100" dir="2700000" algn="tl">
                    <a:srgbClr val="000000">
                      <a:alpha val="43137"/>
                    </a:srgbClr>
                  </a:outerShdw>
                </a:effectLst>
              </a:rPr>
              <a:t>vertebra</a:t>
            </a:r>
          </a:p>
          <a:p>
            <a:r>
              <a:rPr lang="en-US" sz="2800" b="1" dirty="0">
                <a:effectLst>
                  <a:outerShdw blurRad="38100" dist="38100" dir="2700000" algn="tl">
                    <a:srgbClr val="000000">
                      <a:alpha val="43137"/>
                    </a:srgbClr>
                  </a:outerShdw>
                </a:effectLst>
              </a:rPr>
              <a:t>•	Losing height after some time</a:t>
            </a:r>
          </a:p>
          <a:p>
            <a:r>
              <a:rPr lang="en-US" sz="2800" b="1" dirty="0">
                <a:effectLst>
                  <a:outerShdw blurRad="38100" dist="38100" dir="2700000" algn="tl">
                    <a:srgbClr val="000000">
                      <a:alpha val="43137"/>
                    </a:srgbClr>
                  </a:outerShdw>
                </a:effectLst>
              </a:rPr>
              <a:t>•	A deformed posture</a:t>
            </a:r>
          </a:p>
          <a:p>
            <a:r>
              <a:rPr lang="en-US" sz="2800" b="1" dirty="0">
                <a:effectLst>
                  <a:outerShdw blurRad="38100" dist="38100" dir="2700000" algn="tl">
                    <a:srgbClr val="000000">
                      <a:alpha val="43137"/>
                    </a:srgbClr>
                  </a:outerShdw>
                </a:effectLst>
              </a:rPr>
              <a:t>•	A bone fracture which occurs much </a:t>
            </a:r>
            <a:r>
              <a:rPr lang="en-US" sz="2800" b="1" dirty="0" smtClean="0">
                <a:effectLst>
                  <a:outerShdw blurRad="38100" dist="38100" dir="2700000" algn="tl">
                    <a:srgbClr val="000000">
                      <a:alpha val="43137"/>
                    </a:srgbClr>
                  </a:outerShdw>
                </a:effectLst>
              </a:rPr>
              <a:t>	more </a:t>
            </a:r>
            <a:r>
              <a:rPr lang="en-US" sz="2800" b="1" dirty="0">
                <a:effectLst>
                  <a:outerShdw blurRad="38100" dist="38100" dir="2700000" algn="tl">
                    <a:srgbClr val="000000">
                      <a:alpha val="43137"/>
                    </a:srgbClr>
                  </a:outerShdw>
                </a:effectLst>
              </a:rPr>
              <a:t>easily than expected</a:t>
            </a:r>
          </a:p>
        </p:txBody>
      </p:sp>
    </p:spTree>
    <p:extLst>
      <p:ext uri="{BB962C8B-B14F-4D97-AF65-F5344CB8AC3E}">
        <p14:creationId xmlns:p14="http://schemas.microsoft.com/office/powerpoint/2010/main" xmlns="" val="3731831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990600" y="1905032"/>
            <a:ext cx="7029450" cy="4114768"/>
          </a:xfrm>
          <a:prstGeom prst="roundRect">
            <a:avLst/>
          </a:prstGeom>
          <a:gradFill>
            <a:gsLst>
              <a:gs pos="49000">
                <a:srgbClr val="FFFF00"/>
              </a:gs>
              <a:gs pos="19000">
                <a:schemeClr val="accent1">
                  <a:tint val="44500"/>
                  <a:satMod val="160000"/>
                </a:schemeClr>
              </a:gs>
              <a:gs pos="100000">
                <a:schemeClr val="accent1">
                  <a:tint val="23500"/>
                  <a:satMod val="160000"/>
                </a:schemeClr>
              </a:gs>
            </a:gsLst>
            <a:path path="rect">
              <a:fillToRect l="100000" t="10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Font typeface="Arial" pitchFamily="34" charset="0"/>
              <a:buChar char="•"/>
            </a:pPr>
            <a:r>
              <a:rPr lang="en-US" sz="2400" b="1" dirty="0" smtClean="0">
                <a:solidFill>
                  <a:srgbClr val="FF0000"/>
                </a:solidFill>
                <a:effectLst>
                  <a:outerShdw blurRad="38100" dist="38100" dir="2700000" algn="tl">
                    <a:srgbClr val="000000">
                      <a:alpha val="43137"/>
                    </a:srgbClr>
                  </a:outerShdw>
                </a:effectLst>
              </a:rPr>
              <a:t>Ensure a balanced diet </a:t>
            </a:r>
            <a:r>
              <a:rPr lang="en-US" sz="2400" b="1" dirty="0">
                <a:solidFill>
                  <a:srgbClr val="FF0000"/>
                </a:solidFill>
                <a:effectLst>
                  <a:outerShdw blurRad="38100" dist="38100" dir="2700000" algn="tl">
                    <a:srgbClr val="000000">
                      <a:alpha val="43137"/>
                    </a:srgbClr>
                  </a:outerShdw>
                </a:effectLst>
              </a:rPr>
              <a:t>and </a:t>
            </a:r>
            <a:r>
              <a:rPr lang="en-US" sz="2400" b="1" dirty="0" smtClean="0">
                <a:solidFill>
                  <a:srgbClr val="FF0000"/>
                </a:solidFill>
                <a:effectLst>
                  <a:outerShdw blurRad="38100" dist="38100" dir="2700000" algn="tl">
                    <a:srgbClr val="000000">
                      <a:alpha val="43137"/>
                    </a:srgbClr>
                  </a:outerShdw>
                </a:effectLst>
              </a:rPr>
              <a:t>with enough calcium source.</a:t>
            </a:r>
          </a:p>
          <a:p>
            <a:pPr marL="285750" lvl="0" indent="-285750">
              <a:buFont typeface="Arial" pitchFamily="34" charset="0"/>
              <a:buChar char="•"/>
            </a:pPr>
            <a:r>
              <a:rPr lang="en-US" sz="2400" b="1" dirty="0" smtClean="0">
                <a:solidFill>
                  <a:srgbClr val="FF0000"/>
                </a:solidFill>
                <a:effectLst>
                  <a:outerShdw blurRad="38100" dist="38100" dir="2700000" algn="tl">
                    <a:srgbClr val="000000">
                      <a:alpha val="43137"/>
                    </a:srgbClr>
                  </a:outerShdw>
                </a:effectLst>
              </a:rPr>
              <a:t>Avoid under-nutrition, particularly the effects of severe weight-loss diets and eating disorders.</a:t>
            </a:r>
          </a:p>
          <a:p>
            <a:pPr marL="285750" lvl="0" indent="-285750">
              <a:buFont typeface="Arial" pitchFamily="34" charset="0"/>
              <a:buChar char="•"/>
            </a:pPr>
            <a:r>
              <a:rPr lang="en-US" sz="2400" b="1" dirty="0" smtClean="0">
                <a:solidFill>
                  <a:srgbClr val="FF0000"/>
                </a:solidFill>
                <a:effectLst>
                  <a:outerShdw blurRad="38100" dist="38100" dir="2700000" algn="tl">
                    <a:srgbClr val="000000">
                      <a:alpha val="43137"/>
                    </a:srgbClr>
                  </a:outerShdw>
                </a:effectLst>
              </a:rPr>
              <a:t>Maintain </a:t>
            </a:r>
            <a:r>
              <a:rPr lang="en-US" sz="2400" b="1" dirty="0">
                <a:solidFill>
                  <a:srgbClr val="FF0000"/>
                </a:solidFill>
                <a:effectLst>
                  <a:outerShdw blurRad="38100" dist="38100" dir="2700000" algn="tl">
                    <a:srgbClr val="000000">
                      <a:alpha val="43137"/>
                    </a:srgbClr>
                  </a:outerShdw>
                </a:effectLst>
              </a:rPr>
              <a:t>an adequate supply of vitamin D.</a:t>
            </a:r>
          </a:p>
          <a:p>
            <a:pPr marL="285750" lvl="0" indent="-285750">
              <a:buFont typeface="Arial" pitchFamily="34" charset="0"/>
              <a:buChar char="•"/>
            </a:pPr>
            <a:r>
              <a:rPr lang="en-US" sz="2400" b="1" dirty="0">
                <a:solidFill>
                  <a:srgbClr val="FF0000"/>
                </a:solidFill>
                <a:effectLst>
                  <a:outerShdw blurRad="38100" dist="38100" dir="2700000" algn="tl">
                    <a:srgbClr val="000000">
                      <a:alpha val="43137"/>
                    </a:srgbClr>
                  </a:outerShdw>
                </a:effectLst>
              </a:rPr>
              <a:t>Participate in </a:t>
            </a:r>
            <a:r>
              <a:rPr lang="en-US" sz="2400" b="1" dirty="0" smtClean="0">
                <a:solidFill>
                  <a:srgbClr val="FF0000"/>
                </a:solidFill>
                <a:effectLst>
                  <a:outerShdw blurRad="38100" dist="38100" dir="2700000" algn="tl">
                    <a:srgbClr val="000000">
                      <a:alpha val="43137"/>
                    </a:srgbClr>
                  </a:outerShdw>
                </a:effectLst>
              </a:rPr>
              <a:t>body practice activities.</a:t>
            </a:r>
            <a:endParaRPr lang="en-US" sz="2400" b="1" dirty="0">
              <a:solidFill>
                <a:srgbClr val="FF0000"/>
              </a:solidFill>
              <a:effectLst>
                <a:outerShdw blurRad="38100" dist="38100" dir="2700000" algn="tl">
                  <a:srgbClr val="000000">
                    <a:alpha val="43137"/>
                  </a:srgbClr>
                </a:outerShdw>
              </a:effectLst>
            </a:endParaRPr>
          </a:p>
          <a:p>
            <a:pPr marL="285750" lvl="0" indent="-285750">
              <a:buFont typeface="Arial" pitchFamily="34" charset="0"/>
              <a:buChar char="•"/>
            </a:pPr>
            <a:r>
              <a:rPr lang="en-US" sz="2400" b="1" dirty="0">
                <a:solidFill>
                  <a:srgbClr val="FF0000"/>
                </a:solidFill>
                <a:effectLst>
                  <a:outerShdw blurRad="38100" dist="38100" dir="2700000" algn="tl">
                    <a:srgbClr val="000000">
                      <a:alpha val="43137"/>
                    </a:srgbClr>
                  </a:outerShdw>
                </a:effectLst>
              </a:rPr>
              <a:t>Avoid </a:t>
            </a:r>
            <a:r>
              <a:rPr lang="en-US" sz="2400" b="1" dirty="0" smtClean="0">
                <a:solidFill>
                  <a:srgbClr val="FF0000"/>
                </a:solidFill>
                <a:effectLst>
                  <a:outerShdw blurRad="38100" dist="38100" dir="2700000" algn="tl">
                    <a:srgbClr val="000000">
                      <a:alpha val="43137"/>
                    </a:srgbClr>
                  </a:outerShdw>
                </a:effectLst>
              </a:rPr>
              <a:t>smoking.</a:t>
            </a:r>
            <a:endParaRPr lang="en-US" sz="2400" b="1" dirty="0">
              <a:solidFill>
                <a:srgbClr val="FF0000"/>
              </a:solidFill>
              <a:effectLst>
                <a:outerShdw blurRad="38100" dist="38100" dir="2700000" algn="tl">
                  <a:srgbClr val="000000">
                    <a:alpha val="43137"/>
                  </a:srgbClr>
                </a:outerShdw>
              </a:effectLst>
            </a:endParaRPr>
          </a:p>
          <a:p>
            <a:pPr marL="285750" lvl="0" indent="-285750">
              <a:buFont typeface="Arial" pitchFamily="34" charset="0"/>
              <a:buChar char="•"/>
            </a:pPr>
            <a:r>
              <a:rPr lang="en-US" sz="2400" b="1" dirty="0">
                <a:solidFill>
                  <a:srgbClr val="FF0000"/>
                </a:solidFill>
                <a:effectLst>
                  <a:outerShdw blurRad="38100" dist="38100" dir="2700000" algn="tl">
                    <a:srgbClr val="000000">
                      <a:alpha val="43137"/>
                    </a:srgbClr>
                  </a:outerShdw>
                </a:effectLst>
              </a:rPr>
              <a:t>Avoid </a:t>
            </a:r>
            <a:r>
              <a:rPr lang="en-US" sz="2400" b="1" dirty="0" smtClean="0">
                <a:solidFill>
                  <a:srgbClr val="FF0000"/>
                </a:solidFill>
                <a:effectLst>
                  <a:outerShdw blurRad="38100" dist="38100" dir="2700000" algn="tl">
                    <a:srgbClr val="000000">
                      <a:alpha val="43137"/>
                    </a:srgbClr>
                  </a:outerShdw>
                </a:effectLst>
              </a:rPr>
              <a:t>much alcohol drinking</a:t>
            </a:r>
            <a:r>
              <a:rPr lang="en-US" sz="2400" b="1" dirty="0">
                <a:solidFill>
                  <a:srgbClr val="FF0000"/>
                </a:solidFill>
                <a:effectLst>
                  <a:outerShdw blurRad="38100" dist="38100" dir="2700000" algn="tl">
                    <a:srgbClr val="000000">
                      <a:alpha val="43137"/>
                    </a:srgbClr>
                  </a:outerShdw>
                </a:effectLst>
              </a:rPr>
              <a:t>.</a:t>
            </a:r>
          </a:p>
          <a:p>
            <a:pPr algn="ctr"/>
            <a:endParaRPr lang="en-US" dirty="0"/>
          </a:p>
        </p:txBody>
      </p:sp>
      <p:sp>
        <p:nvSpPr>
          <p:cNvPr id="7" name="Title 1"/>
          <p:cNvSpPr txBox="1">
            <a:spLocks/>
          </p:cNvSpPr>
          <p:nvPr/>
        </p:nvSpPr>
        <p:spPr>
          <a:xfrm>
            <a:off x="1095022" y="914400"/>
            <a:ext cx="7134577" cy="877067"/>
          </a:xfrm>
          <a:prstGeom prst="rect">
            <a:avLst/>
          </a:prstGeom>
          <a:gradFill rotWithShape="1">
            <a:gsLst>
              <a:gs pos="0">
                <a:srgbClr val="000082"/>
              </a:gs>
              <a:gs pos="30000">
                <a:srgbClr val="66008F"/>
              </a:gs>
              <a:gs pos="64999">
                <a:srgbClr val="BA0066"/>
              </a:gs>
              <a:gs pos="89999">
                <a:srgbClr val="FF0000"/>
              </a:gs>
              <a:gs pos="100000">
                <a:srgbClr val="FF8200"/>
              </a:gs>
            </a:gsLst>
            <a:lin ang="5400000" scaled="0"/>
          </a:gradFill>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vert="horz" lIns="91440" tIns="45720" rIns="91440" bIns="45720" rtlCol="0" anchor="b">
            <a:noAutofit/>
          </a:bodyPr>
          <a:lstStyle>
            <a:lvl1pPr algn="ctr" defTabSz="914400" rtl="0" eaLnBrk="1" latinLnBrk="0" hangingPunct="1">
              <a:spcBef>
                <a:spcPct val="0"/>
              </a:spcBef>
              <a:buNone/>
              <a:defRPr sz="4800" kern="1200">
                <a:solidFill>
                  <a:schemeClr val="dk1"/>
                </a:solidFill>
                <a:latin typeface="+mn-lt"/>
                <a:ea typeface="+mn-ea"/>
                <a:cs typeface="+mn-cs"/>
              </a:defRPr>
            </a:lvl1pPr>
            <a:lvl2pPr eaLnBrk="1" hangingPunct="1">
              <a:defRPr>
                <a:solidFill>
                  <a:schemeClr val="dk1"/>
                </a:solidFill>
                <a:latin typeface="+mn-lt"/>
                <a:ea typeface="+mn-ea"/>
                <a:cs typeface="+mn-cs"/>
              </a:defRPr>
            </a:lvl2pPr>
            <a:lvl3pPr eaLnBrk="1" hangingPunct="1">
              <a:defRPr>
                <a:solidFill>
                  <a:schemeClr val="dk1"/>
                </a:solidFill>
                <a:latin typeface="+mn-lt"/>
                <a:ea typeface="+mn-ea"/>
                <a:cs typeface="+mn-cs"/>
              </a:defRPr>
            </a:lvl3pPr>
            <a:lvl4pPr eaLnBrk="1" hangingPunct="1">
              <a:defRPr>
                <a:solidFill>
                  <a:schemeClr val="dk1"/>
                </a:solidFill>
                <a:latin typeface="+mn-lt"/>
                <a:ea typeface="+mn-ea"/>
                <a:cs typeface="+mn-cs"/>
              </a:defRPr>
            </a:lvl4pPr>
            <a:lvl5pPr eaLnBrk="1" hangingPunct="1">
              <a:defRPr>
                <a:solidFill>
                  <a:schemeClr val="dk1"/>
                </a:solidFill>
                <a:latin typeface="+mn-lt"/>
                <a:ea typeface="+mn-ea"/>
                <a:cs typeface="+mn-cs"/>
              </a:defRPr>
            </a:lvl5pPr>
            <a:lvl6pPr eaLnBrk="1" hangingPunct="1">
              <a:defRPr>
                <a:solidFill>
                  <a:schemeClr val="dk1"/>
                </a:solidFill>
                <a:latin typeface="+mn-lt"/>
                <a:ea typeface="+mn-ea"/>
                <a:cs typeface="+mn-cs"/>
              </a:defRPr>
            </a:lvl6pPr>
            <a:lvl7pPr eaLnBrk="1" hangingPunct="1">
              <a:defRPr>
                <a:solidFill>
                  <a:schemeClr val="dk1"/>
                </a:solidFill>
                <a:latin typeface="+mn-lt"/>
                <a:ea typeface="+mn-ea"/>
                <a:cs typeface="+mn-cs"/>
              </a:defRPr>
            </a:lvl7pPr>
            <a:lvl8pPr eaLnBrk="1" hangingPunct="1">
              <a:defRPr>
                <a:solidFill>
                  <a:schemeClr val="dk1"/>
                </a:solidFill>
                <a:latin typeface="+mn-lt"/>
                <a:ea typeface="+mn-ea"/>
                <a:cs typeface="+mn-cs"/>
              </a:defRPr>
            </a:lvl8pPr>
            <a:lvl9pPr eaLnBrk="1" hangingPunct="1">
              <a:defRPr>
                <a:solidFill>
                  <a:schemeClr val="dk1"/>
                </a:solidFill>
                <a:latin typeface="+mn-lt"/>
                <a:ea typeface="+mn-ea"/>
                <a:cs typeface="+mn-cs"/>
              </a:defRPr>
            </a:lvl9pPr>
          </a:lstStyle>
          <a:p>
            <a:r>
              <a:rPr lang="en-US" sz="2800" b="1" dirty="0" smtClean="0">
                <a:solidFill>
                  <a:schemeClr val="bg1"/>
                </a:solidFill>
                <a:effectLst>
                  <a:outerShdw blurRad="38100" dist="38100" dir="2700000" algn="tl">
                    <a:srgbClr val="000000">
                      <a:alpha val="43137"/>
                    </a:srgbClr>
                  </a:outerShdw>
                </a:effectLst>
                <a:latin typeface="+mj-lt"/>
              </a:rPr>
              <a:t>How to prevent Osteoporosis</a:t>
            </a:r>
            <a:endParaRPr lang="en-US" sz="1800" b="1" dirty="0">
              <a:ln w="18415" cmpd="sng">
                <a:solidFill>
                  <a:srgbClr val="FFFFFF"/>
                </a:solidFill>
                <a:prstDash val="solid"/>
              </a:ln>
              <a:solidFill>
                <a:srgbClr val="FFFFFF"/>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xmlns="" val="6440794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095023" y="817582"/>
            <a:ext cx="7134577" cy="1202485"/>
          </a:xfrm>
          <a:gradFill>
            <a:gsLst>
              <a:gs pos="0">
                <a:srgbClr val="000082"/>
              </a:gs>
              <a:gs pos="30000">
                <a:srgbClr val="66008F"/>
              </a:gs>
              <a:gs pos="64999">
                <a:srgbClr val="BA0066"/>
              </a:gs>
              <a:gs pos="89999">
                <a:srgbClr val="FF0000"/>
              </a:gs>
              <a:gs pos="100000">
                <a:srgbClr val="FF8200"/>
              </a:gs>
            </a:gsLst>
            <a:lin ang="5400000" scaled="0"/>
          </a:gradFill>
          <a:scene3d>
            <a:camera prst="orthographicFront"/>
            <a:lightRig rig="threePt" dir="t"/>
          </a:scene3d>
          <a:sp3d>
            <a:bevelT w="165100" prst="coolSlant"/>
          </a:sp3d>
        </p:spPr>
        <p:style>
          <a:lnRef idx="1">
            <a:schemeClr val="accent6"/>
          </a:lnRef>
          <a:fillRef idx="2">
            <a:schemeClr val="accent6"/>
          </a:fillRef>
          <a:effectRef idx="1">
            <a:schemeClr val="accent6"/>
          </a:effectRef>
          <a:fontRef idx="minor">
            <a:schemeClr val="dk1"/>
          </a:fontRef>
        </p:style>
        <p:txBody>
          <a:bodyPr>
            <a:noAutofit/>
          </a:bodyPr>
          <a:lstStyle/>
          <a:p>
            <a:r>
              <a:rPr lang="en-US" sz="2800" b="1" dirty="0" smtClean="0">
                <a:solidFill>
                  <a:schemeClr val="bg1"/>
                </a:solidFill>
                <a:effectLst>
                  <a:outerShdw blurRad="38100" dist="38100" dir="2700000" algn="tl">
                    <a:srgbClr val="000000">
                      <a:alpha val="43137"/>
                    </a:srgbClr>
                  </a:outerShdw>
                </a:effectLst>
                <a:latin typeface="+mj-lt"/>
              </a:rPr>
              <a:t>References </a:t>
            </a:r>
            <a:endParaRPr lang="en-US" sz="1800" b="1" dirty="0">
              <a:ln w="18415" cmpd="sng">
                <a:solidFill>
                  <a:srgbClr val="FFFFFF"/>
                </a:solidFill>
                <a:prstDash val="solid"/>
              </a:ln>
              <a:solidFill>
                <a:srgbClr val="FFFFFF"/>
              </a:solidFill>
              <a:effectLst>
                <a:outerShdw blurRad="38100" dist="38100" dir="2700000" algn="tl">
                  <a:srgbClr val="000000">
                    <a:alpha val="43137"/>
                  </a:srgbClr>
                </a:outerShdw>
              </a:effectLst>
              <a:latin typeface="+mj-lt"/>
            </a:endParaRPr>
          </a:p>
        </p:txBody>
      </p:sp>
      <p:sp>
        <p:nvSpPr>
          <p:cNvPr id="7" name="Content Placeholder 2"/>
          <p:cNvSpPr>
            <a:spLocks noGrp="1"/>
          </p:cNvSpPr>
          <p:nvPr>
            <p:ph sz="quarter" idx="4294967295"/>
          </p:nvPr>
        </p:nvSpPr>
        <p:spPr>
          <a:xfrm>
            <a:off x="1219200" y="2057400"/>
            <a:ext cx="6931152" cy="3602736"/>
          </a:xfrm>
          <a:prstGeom prst="rect">
            <a:avLst/>
          </a:prstGeom>
          <a:gradFill flip="none" rotWithShape="1">
            <a:gsLst>
              <a:gs pos="49000">
                <a:schemeClr val="accent4">
                  <a:lumMod val="60000"/>
                  <a:lumOff val="40000"/>
                </a:schemeClr>
              </a:gs>
              <a:gs pos="19000">
                <a:schemeClr val="accent1">
                  <a:tint val="44500"/>
                  <a:satMod val="160000"/>
                </a:schemeClr>
              </a:gs>
              <a:gs pos="100000">
                <a:schemeClr val="accent1">
                  <a:tint val="23500"/>
                  <a:satMod val="160000"/>
                </a:schemeClr>
              </a:gs>
            </a:gsLst>
            <a:path path="rect">
              <a:fillToRect l="100000" t="100000"/>
            </a:path>
            <a:tileRect r="-100000" b="-100000"/>
          </a:gradFill>
          <a:scene3d>
            <a:camera prst="orthographicFront"/>
            <a:lightRig rig="threePt" dir="t"/>
          </a:scene3d>
          <a:sp3d>
            <a:bevelT w="165100" prst="coolSlant"/>
          </a:sp3d>
        </p:spPr>
        <p:txBody>
          <a:bodyPr>
            <a:noAutofit/>
          </a:bodyPr>
          <a:lstStyle/>
          <a:p>
            <a:r>
              <a:rPr lang="en-US" b="1" dirty="0" err="1">
                <a:effectLst>
                  <a:outerShdw blurRad="38100" dist="38100" dir="2700000" algn="tl">
                    <a:srgbClr val="000000">
                      <a:alpha val="43137"/>
                    </a:srgbClr>
                  </a:outerShdw>
                </a:effectLst>
                <a:latin typeface="+mj-lt"/>
              </a:rPr>
              <a:t>Tyagi</a:t>
            </a:r>
            <a:r>
              <a:rPr lang="en-US" b="1" dirty="0">
                <a:effectLst>
                  <a:outerShdw blurRad="38100" dist="38100" dir="2700000" algn="tl">
                    <a:srgbClr val="000000">
                      <a:alpha val="43137"/>
                    </a:srgbClr>
                  </a:outerShdw>
                </a:effectLst>
                <a:latin typeface="+mj-lt"/>
              </a:rPr>
              <a:t>, A. M., </a:t>
            </a:r>
            <a:r>
              <a:rPr lang="en-US" b="1" dirty="0" err="1">
                <a:effectLst>
                  <a:outerShdw blurRad="38100" dist="38100" dir="2700000" algn="tl">
                    <a:srgbClr val="000000">
                      <a:alpha val="43137"/>
                    </a:srgbClr>
                  </a:outerShdw>
                </a:effectLst>
                <a:latin typeface="+mj-lt"/>
              </a:rPr>
              <a:t>Srivastava</a:t>
            </a:r>
            <a:r>
              <a:rPr lang="en-US" b="1" dirty="0">
                <a:effectLst>
                  <a:outerShdw blurRad="38100" dist="38100" dir="2700000" algn="tl">
                    <a:srgbClr val="000000">
                      <a:alpha val="43137"/>
                    </a:srgbClr>
                  </a:outerShdw>
                </a:effectLst>
                <a:latin typeface="+mj-lt"/>
              </a:rPr>
              <a:t>, K., </a:t>
            </a:r>
            <a:r>
              <a:rPr lang="en-US" b="1" dirty="0" err="1">
                <a:effectLst>
                  <a:outerShdw blurRad="38100" dist="38100" dir="2700000" algn="tl">
                    <a:srgbClr val="000000">
                      <a:alpha val="43137"/>
                    </a:srgbClr>
                  </a:outerShdw>
                </a:effectLst>
                <a:latin typeface="+mj-lt"/>
              </a:rPr>
              <a:t>Mansoori</a:t>
            </a:r>
            <a:r>
              <a:rPr lang="en-US" b="1" dirty="0">
                <a:effectLst>
                  <a:outerShdw blurRad="38100" dist="38100" dir="2700000" algn="tl">
                    <a:srgbClr val="000000">
                      <a:alpha val="43137"/>
                    </a:srgbClr>
                  </a:outerShdw>
                </a:effectLst>
                <a:latin typeface="+mj-lt"/>
              </a:rPr>
              <a:t>, M. N., </a:t>
            </a:r>
            <a:r>
              <a:rPr lang="en-US" b="1" dirty="0" smtClean="0">
                <a:effectLst>
                  <a:outerShdw blurRad="38100" dist="38100" dir="2700000" algn="tl">
                    <a:srgbClr val="000000">
                      <a:alpha val="43137"/>
                    </a:srgbClr>
                  </a:outerShdw>
                </a:effectLst>
                <a:latin typeface="+mj-lt"/>
              </a:rPr>
              <a:t>	</a:t>
            </a:r>
            <a:r>
              <a:rPr lang="en-US" b="1" dirty="0" err="1" smtClean="0">
                <a:effectLst>
                  <a:outerShdw blurRad="38100" dist="38100" dir="2700000" algn="tl">
                    <a:srgbClr val="000000">
                      <a:alpha val="43137"/>
                    </a:srgbClr>
                  </a:outerShdw>
                </a:effectLst>
                <a:latin typeface="+mj-lt"/>
              </a:rPr>
              <a:t>Trivedi</a:t>
            </a:r>
            <a:r>
              <a:rPr lang="en-US" b="1" dirty="0">
                <a:effectLst>
                  <a:outerShdw blurRad="38100" dist="38100" dir="2700000" algn="tl">
                    <a:srgbClr val="000000">
                      <a:alpha val="43137"/>
                    </a:srgbClr>
                  </a:outerShdw>
                </a:effectLst>
                <a:latin typeface="+mj-lt"/>
              </a:rPr>
              <a:t>, R., </a:t>
            </a:r>
            <a:r>
              <a:rPr lang="en-US" b="1" dirty="0" err="1">
                <a:effectLst>
                  <a:outerShdw blurRad="38100" dist="38100" dir="2700000" algn="tl">
                    <a:srgbClr val="000000">
                      <a:alpha val="43137"/>
                    </a:srgbClr>
                  </a:outerShdw>
                </a:effectLst>
                <a:latin typeface="+mj-lt"/>
              </a:rPr>
              <a:t>Chattopadhyay</a:t>
            </a:r>
            <a:r>
              <a:rPr lang="en-US" b="1" dirty="0">
                <a:effectLst>
                  <a:outerShdw blurRad="38100" dist="38100" dir="2700000" algn="tl">
                    <a:srgbClr val="000000">
                      <a:alpha val="43137"/>
                    </a:srgbClr>
                  </a:outerShdw>
                </a:effectLst>
                <a:latin typeface="+mj-lt"/>
              </a:rPr>
              <a:t>, N., &amp; Singh, </a:t>
            </a:r>
            <a:r>
              <a:rPr lang="en-US" b="1" dirty="0" smtClean="0">
                <a:effectLst>
                  <a:outerShdw blurRad="38100" dist="38100" dir="2700000" algn="tl">
                    <a:srgbClr val="000000">
                      <a:alpha val="43137"/>
                    </a:srgbClr>
                  </a:outerShdw>
                </a:effectLst>
                <a:latin typeface="+mj-lt"/>
              </a:rPr>
              <a:t>	D</a:t>
            </a:r>
            <a:r>
              <a:rPr lang="en-US" b="1" dirty="0">
                <a:effectLst>
                  <a:outerShdw blurRad="38100" dist="38100" dir="2700000" algn="tl">
                    <a:srgbClr val="000000">
                      <a:alpha val="43137"/>
                    </a:srgbClr>
                  </a:outerShdw>
                </a:effectLst>
                <a:latin typeface="+mj-lt"/>
              </a:rPr>
              <a:t>. (2012). Estrogen deficiency </a:t>
            </a:r>
            <a:r>
              <a:rPr lang="en-US" b="1" dirty="0" smtClean="0">
                <a:effectLst>
                  <a:outerShdw blurRad="38100" dist="38100" dir="2700000" algn="tl">
                    <a:srgbClr val="000000">
                      <a:alpha val="43137"/>
                    </a:srgbClr>
                  </a:outerShdw>
                </a:effectLst>
                <a:latin typeface="+mj-lt"/>
              </a:rPr>
              <a:t>induces	 	the </a:t>
            </a:r>
            <a:r>
              <a:rPr lang="en-US" b="1" dirty="0">
                <a:effectLst>
                  <a:outerShdw blurRad="38100" dist="38100" dir="2700000" algn="tl">
                    <a:srgbClr val="000000">
                      <a:alpha val="43137"/>
                    </a:srgbClr>
                  </a:outerShdw>
                </a:effectLst>
                <a:latin typeface="+mj-lt"/>
              </a:rPr>
              <a:t>differentiation of IL-17 secreting </a:t>
            </a:r>
            <a:r>
              <a:rPr lang="en-US" b="1" dirty="0" smtClean="0">
                <a:effectLst>
                  <a:outerShdw blurRad="38100" dist="38100" dir="2700000" algn="tl">
                    <a:srgbClr val="000000">
                      <a:alpha val="43137"/>
                    </a:srgbClr>
                  </a:outerShdw>
                </a:effectLst>
                <a:latin typeface="+mj-lt"/>
              </a:rPr>
              <a:t>	Th17 </a:t>
            </a:r>
            <a:r>
              <a:rPr lang="en-US" b="1" dirty="0">
                <a:effectLst>
                  <a:outerShdw blurRad="38100" dist="38100" dir="2700000" algn="tl">
                    <a:srgbClr val="000000">
                      <a:alpha val="43137"/>
                    </a:srgbClr>
                  </a:outerShdw>
                </a:effectLst>
                <a:latin typeface="+mj-lt"/>
              </a:rPr>
              <a:t>cells: a new candidate in the </a:t>
            </a:r>
            <a:r>
              <a:rPr lang="en-US" b="1" dirty="0" smtClean="0">
                <a:effectLst>
                  <a:outerShdw blurRad="38100" dist="38100" dir="2700000" algn="tl">
                    <a:srgbClr val="000000">
                      <a:alpha val="43137"/>
                    </a:srgbClr>
                  </a:outerShdw>
                </a:effectLst>
                <a:latin typeface="+mj-lt"/>
              </a:rPr>
              <a:t>	pathogenesis </a:t>
            </a:r>
            <a:r>
              <a:rPr lang="en-US" b="1" dirty="0">
                <a:effectLst>
                  <a:outerShdw blurRad="38100" dist="38100" dir="2700000" algn="tl">
                    <a:srgbClr val="000000">
                      <a:alpha val="43137"/>
                    </a:srgbClr>
                  </a:outerShdw>
                </a:effectLst>
                <a:latin typeface="+mj-lt"/>
              </a:rPr>
              <a:t>of osteoporosis. </a:t>
            </a:r>
            <a:r>
              <a:rPr lang="en-US" b="1" i="1" dirty="0" err="1">
                <a:effectLst>
                  <a:outerShdw blurRad="38100" dist="38100" dir="2700000" algn="tl">
                    <a:srgbClr val="000000">
                      <a:alpha val="43137"/>
                    </a:srgbClr>
                  </a:outerShdw>
                </a:effectLst>
                <a:latin typeface="+mj-lt"/>
              </a:rPr>
              <a:t>PloS</a:t>
            </a:r>
            <a:r>
              <a:rPr lang="en-US" b="1" i="1" dirty="0">
                <a:effectLst>
                  <a:outerShdw blurRad="38100" dist="38100" dir="2700000" algn="tl">
                    <a:srgbClr val="000000">
                      <a:alpha val="43137"/>
                    </a:srgbClr>
                  </a:outerShdw>
                </a:effectLst>
                <a:latin typeface="+mj-lt"/>
              </a:rPr>
              <a:t> one</a:t>
            </a:r>
            <a:r>
              <a:rPr lang="en-US" b="1">
                <a:effectLst>
                  <a:outerShdw blurRad="38100" dist="38100" dir="2700000" algn="tl">
                    <a:srgbClr val="000000">
                      <a:alpha val="43137"/>
                    </a:srgbClr>
                  </a:outerShdw>
                </a:effectLst>
                <a:latin typeface="+mj-lt"/>
              </a:rPr>
              <a:t>, </a:t>
            </a:r>
            <a:r>
              <a:rPr lang="en-US" b="1" smtClean="0">
                <a:effectLst>
                  <a:outerShdw blurRad="38100" dist="38100" dir="2700000" algn="tl">
                    <a:srgbClr val="000000">
                      <a:alpha val="43137"/>
                    </a:srgbClr>
                  </a:outerShdw>
                </a:effectLst>
                <a:latin typeface="+mj-lt"/>
              </a:rPr>
              <a:t>	</a:t>
            </a:r>
            <a:r>
              <a:rPr lang="en-US" b="1" i="1" smtClean="0">
                <a:effectLst>
                  <a:outerShdw blurRad="38100" dist="38100" dir="2700000" algn="tl">
                    <a:srgbClr val="000000">
                      <a:alpha val="43137"/>
                    </a:srgbClr>
                  </a:outerShdw>
                </a:effectLst>
                <a:latin typeface="+mj-lt"/>
              </a:rPr>
              <a:t>7</a:t>
            </a:r>
            <a:r>
              <a:rPr lang="en-US" b="1" smtClean="0">
                <a:effectLst>
                  <a:outerShdw blurRad="38100" dist="38100" dir="2700000" algn="tl">
                    <a:srgbClr val="000000">
                      <a:alpha val="43137"/>
                    </a:srgbClr>
                  </a:outerShdw>
                </a:effectLst>
                <a:latin typeface="+mj-lt"/>
              </a:rPr>
              <a:t>(9</a:t>
            </a:r>
            <a:r>
              <a:rPr lang="en-US" b="1" dirty="0">
                <a:effectLst>
                  <a:outerShdw blurRad="38100" dist="38100" dir="2700000" algn="tl">
                    <a:srgbClr val="000000">
                      <a:alpha val="43137"/>
                    </a:srgbClr>
                  </a:outerShdw>
                </a:effectLst>
                <a:latin typeface="+mj-lt"/>
              </a:rPr>
              <a:t>), e44552.</a:t>
            </a:r>
          </a:p>
          <a:p>
            <a:pPr marL="0" indent="0">
              <a:buNone/>
            </a:pPr>
            <a:endParaRPr lang="en-US" sz="2800" b="1" dirty="0" smtClean="0">
              <a:solidFill>
                <a:schemeClr val="bg1"/>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xmlns="" val="19500817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914</TotalTime>
  <Words>776</Words>
  <Application>Microsoft Office PowerPoint</Application>
  <PresentationFormat>On-screen Show (4:3)</PresentationFormat>
  <Paragraphs>71</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Pushpin</vt:lpstr>
      <vt:lpstr>Slide 1</vt:lpstr>
      <vt:lpstr>Background summary of  Osteoporosis</vt:lpstr>
      <vt:lpstr>Background summary of  Osteoporosis (…continued)</vt:lpstr>
      <vt:lpstr>Major Causes of  Osteoporosis</vt:lpstr>
      <vt:lpstr>Symptoms of Osteoporosis</vt:lpstr>
      <vt:lpstr>Slide 6</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sssss</dc:creator>
  <cp:lastModifiedBy>user</cp:lastModifiedBy>
  <cp:revision>100</cp:revision>
  <dcterms:created xsi:type="dcterms:W3CDTF">2016-08-15T21:35:15Z</dcterms:created>
  <dcterms:modified xsi:type="dcterms:W3CDTF">2016-12-20T09:39:32Z</dcterms:modified>
</cp:coreProperties>
</file>